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96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2" r:id="rId15"/>
    <p:sldId id="311" r:id="rId16"/>
    <p:sldId id="313" r:id="rId17"/>
    <p:sldId id="314" r:id="rId18"/>
    <p:sldId id="315" r:id="rId19"/>
    <p:sldId id="316" r:id="rId2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EC86C8"/>
    <a:srgbClr val="00CC00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 snapToGrid="0">
      <p:cViewPr>
        <p:scale>
          <a:sx n="54" d="100"/>
          <a:sy n="54" d="100"/>
        </p:scale>
        <p:origin x="648" y="1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5" d="100"/>
        <a:sy n="65" d="100"/>
      </p:scale>
      <p:origin x="0" y="-13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7" y="3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120191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7" y="9120191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2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4/6/2015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0" tIns="48310" rIns="96620" bIns="4831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20" tIns="48310" rIns="96620" bIns="4831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6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6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4/6/2015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4/6/2015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28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4/6/2015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4/6/2015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4/6/2015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4/6/2015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752  Spring 2015 -- Lecture 28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6568" y="489285"/>
            <a:ext cx="847023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752 Solid State Physics</a:t>
            </a:r>
          </a:p>
          <a:p>
            <a:pPr algn="ctr"/>
            <a:r>
              <a:rPr lang="en-US" sz="3200" b="1" dirty="0" smtClean="0"/>
              <a:t>11-11:50 AM  MWF  Olin 107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28: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0" lvl="2" algn="ctr"/>
            <a:endParaRPr lang="en-US" sz="2400" b="1" dirty="0">
              <a:solidFill>
                <a:schemeClr val="folHlink"/>
              </a:solidFill>
            </a:endParaRPr>
          </a:p>
          <a:p>
            <a:pPr marL="971550" lvl="3" indent="-51435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folHlink"/>
                </a:solidFill>
              </a:rPr>
              <a:t>Chap. 21 in </a:t>
            </a:r>
            <a:r>
              <a:rPr lang="en-US" sz="3200" b="1" dirty="0" err="1" smtClean="0">
                <a:solidFill>
                  <a:schemeClr val="folHlink"/>
                </a:solidFill>
              </a:rPr>
              <a:t>Marder</a:t>
            </a:r>
            <a:r>
              <a:rPr lang="en-US" sz="3200" b="1" dirty="0" smtClean="0">
                <a:solidFill>
                  <a:schemeClr val="folHlink"/>
                </a:solidFill>
              </a:rPr>
              <a:t> &amp; pdf file from </a:t>
            </a:r>
            <a:r>
              <a:rPr lang="en-US" sz="3200" b="1" dirty="0" err="1" smtClean="0">
                <a:solidFill>
                  <a:schemeClr val="folHlink"/>
                </a:solidFill>
              </a:rPr>
              <a:t>Bassani’s</a:t>
            </a:r>
            <a:r>
              <a:rPr lang="en-US" sz="3200" b="1" dirty="0" smtClean="0">
                <a:solidFill>
                  <a:schemeClr val="folHlink"/>
                </a:solidFill>
              </a:rPr>
              <a:t> text</a:t>
            </a:r>
          </a:p>
          <a:p>
            <a:pPr marL="1428750" lvl="4" indent="-51435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folHlink"/>
                </a:solidFill>
              </a:rPr>
              <a:t>Optical properties of solids</a:t>
            </a:r>
          </a:p>
          <a:p>
            <a:pPr marL="1885950" lvl="5" indent="-514350">
              <a:buFont typeface="Wingdings" panose="05000000000000000000" pitchFamily="2" charset="2"/>
              <a:buChar char="Ø"/>
            </a:pPr>
            <a:r>
              <a:rPr lang="en-US" sz="3200" b="1" dirty="0" err="1" smtClean="0">
                <a:solidFill>
                  <a:schemeClr val="folHlink"/>
                </a:solidFill>
              </a:rPr>
              <a:t>Interband</a:t>
            </a:r>
            <a:r>
              <a:rPr lang="en-US" sz="3200" b="1" dirty="0" smtClean="0">
                <a:solidFill>
                  <a:schemeClr val="folHlink"/>
                </a:solidFill>
              </a:rPr>
              <a:t> transitions</a:t>
            </a:r>
          </a:p>
          <a:p>
            <a:pPr marL="1885950" lvl="5" indent="-514350">
              <a:buFont typeface="Wingdings" panose="05000000000000000000" pitchFamily="2" charset="2"/>
              <a:buChar char="Ø"/>
            </a:pPr>
            <a:r>
              <a:rPr lang="en-US" sz="3200" b="1" dirty="0" err="1" smtClean="0">
                <a:solidFill>
                  <a:schemeClr val="folHlink"/>
                </a:solidFill>
              </a:rPr>
              <a:t>Excitons</a:t>
            </a:r>
            <a:endParaRPr lang="en-US" sz="3200" b="1" dirty="0" smtClean="0">
              <a:solidFill>
                <a:schemeClr val="folHlink"/>
              </a:solidFill>
            </a:endParaRPr>
          </a:p>
          <a:p>
            <a:pPr marL="971550" lvl="3" indent="-514350">
              <a:buFont typeface="Wingdings" panose="05000000000000000000" pitchFamily="2" charset="2"/>
              <a:buChar char="Ø"/>
            </a:pPr>
            <a:endParaRPr lang="en-US" sz="3200" b="1" dirty="0" smtClean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50397"/>
            <a:ext cx="7951714" cy="3239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75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83029"/>
            <a:ext cx="7347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Band structure of Si  (as calculated by </a:t>
            </a:r>
            <a:r>
              <a:rPr lang="en-US" sz="2400" dirty="0" err="1" smtClean="0">
                <a:latin typeface="+mj-lt"/>
              </a:rPr>
              <a:t>Brust</a:t>
            </a:r>
            <a:r>
              <a:rPr lang="en-US" sz="2400" dirty="0" smtClean="0">
                <a:latin typeface="+mj-lt"/>
              </a:rPr>
              <a:t>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7875" y="833437"/>
            <a:ext cx="5048250" cy="519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71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39486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Integration region of </a:t>
            </a:r>
            <a:r>
              <a:rPr lang="en-US" sz="2400" dirty="0" err="1" smtClean="0">
                <a:latin typeface="+mj-lt"/>
              </a:rPr>
              <a:t>Brillouin</a:t>
            </a:r>
            <a:r>
              <a:rPr lang="en-US" sz="2400" dirty="0" smtClean="0">
                <a:latin typeface="+mj-lt"/>
              </a:rPr>
              <a:t> zone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t="4038"/>
          <a:stretch/>
        </p:blipFill>
        <p:spPr>
          <a:xfrm>
            <a:off x="700087" y="990599"/>
            <a:ext cx="4848225" cy="3363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60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376" y="930048"/>
            <a:ext cx="6458846" cy="4567238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4310743" y="1458686"/>
            <a:ext cx="685800" cy="25037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094514" y="930048"/>
            <a:ext cx="2002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Experiment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5497286" y="3973285"/>
            <a:ext cx="685800" cy="25037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335486" y="3733800"/>
            <a:ext cx="17634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Calculation with matrix elements</a:t>
            </a:r>
          </a:p>
        </p:txBody>
      </p:sp>
    </p:spTree>
    <p:extLst>
      <p:ext uri="{BB962C8B-B14F-4D97-AF65-F5344CB8AC3E}">
        <p14:creationId xmlns:p14="http://schemas.microsoft.com/office/powerpoint/2010/main" val="262983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070" y="969264"/>
            <a:ext cx="7709859" cy="412489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9456" y="237744"/>
            <a:ext cx="67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First principles calculation</a:t>
            </a:r>
          </a:p>
        </p:txBody>
      </p:sp>
    </p:spTree>
    <p:extLst>
      <p:ext uri="{BB962C8B-B14F-4D97-AF65-F5344CB8AC3E}">
        <p14:creationId xmlns:p14="http://schemas.microsoft.com/office/powerpoint/2010/main" val="20121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6515"/>
            <a:ext cx="8973693" cy="6249835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4731367" y="676656"/>
            <a:ext cx="736745" cy="8142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586984" y="445823"/>
            <a:ext cx="1932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Experiment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5304391" y="2529840"/>
            <a:ext cx="736745" cy="8142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254686" y="2164715"/>
            <a:ext cx="17371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Theory without </a:t>
            </a:r>
            <a:r>
              <a:rPr lang="en-US" sz="2400" dirty="0" err="1" smtClean="0">
                <a:latin typeface="+mj-lt"/>
              </a:rPr>
              <a:t>exciton</a:t>
            </a:r>
            <a:endParaRPr lang="en-US" sz="2400" dirty="0" smtClean="0">
              <a:latin typeface="+mj-lt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124200" y="1517904"/>
            <a:ext cx="972312" cy="109336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73998" y="2664587"/>
            <a:ext cx="17371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Theory with </a:t>
            </a:r>
            <a:r>
              <a:rPr lang="en-US" sz="2400" dirty="0" err="1" smtClean="0">
                <a:latin typeface="+mj-lt"/>
              </a:rPr>
              <a:t>exciton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5875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9483" y="773500"/>
            <a:ext cx="6745034" cy="531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81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13763" y="279983"/>
            <a:ext cx="64858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Exciton</a:t>
            </a:r>
            <a:r>
              <a:rPr lang="en-US" sz="2400" dirty="0" smtClean="0">
                <a:latin typeface="+mj-lt"/>
              </a:rPr>
              <a:t> effects</a:t>
            </a:r>
            <a:endParaRPr lang="en-US" sz="2400" dirty="0" smtClean="0">
              <a:latin typeface="+mj-lt"/>
            </a:endParaRPr>
          </a:p>
        </p:txBody>
      </p:sp>
      <p:sp>
        <p:nvSpPr>
          <p:cNvPr id="6" name="Cube 5"/>
          <p:cNvSpPr/>
          <p:nvPr/>
        </p:nvSpPr>
        <p:spPr>
          <a:xfrm>
            <a:off x="2105247" y="1945757"/>
            <a:ext cx="3413051" cy="3104707"/>
          </a:xfrm>
          <a:prstGeom prst="cube">
            <a:avLst/>
          </a:prstGeom>
          <a:pattFill prst="pct5">
            <a:fgClr>
              <a:srgbClr val="FF000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urved Right Arrow 6"/>
          <p:cNvSpPr/>
          <p:nvPr/>
        </p:nvSpPr>
        <p:spPr>
          <a:xfrm rot="9886162">
            <a:off x="2998381" y="2179674"/>
            <a:ext cx="1435396" cy="2636875"/>
          </a:xfrm>
          <a:prstGeom prst="curvedRightArrow">
            <a:avLst>
              <a:gd name="adj1" fmla="val 7707"/>
              <a:gd name="adj2" fmla="val 50000"/>
              <a:gd name="adj3" fmla="val 436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45488" y="2679405"/>
            <a:ext cx="372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+mj-lt"/>
              </a:rPr>
              <a:t>-</a:t>
            </a:r>
            <a:endParaRPr lang="en-US" sz="2400" b="1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12571" y="4564912"/>
            <a:ext cx="372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+</a:t>
            </a:r>
            <a:endParaRPr lang="en-US" sz="2400" b="1" dirty="0" smtClean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590800" y="2910237"/>
            <a:ext cx="533400" cy="1757456"/>
          </a:xfrm>
          <a:prstGeom prst="straightConnector1">
            <a:avLst/>
          </a:prstGeom>
          <a:ln w="4762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932612" y="3498110"/>
            <a:ext cx="10240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r</a:t>
            </a:r>
            <a:r>
              <a:rPr lang="en-US" sz="2400" baseline="-25000" dirty="0" err="1" smtClean="0">
                <a:latin typeface="+mj-lt"/>
              </a:rPr>
              <a:t>n</a:t>
            </a:r>
            <a:r>
              <a:rPr lang="en-US" sz="2400" dirty="0" err="1" smtClean="0">
                <a:latin typeface="+mj-lt"/>
              </a:rPr>
              <a:t>-r</a:t>
            </a:r>
            <a:r>
              <a:rPr lang="en-US" sz="2400" baseline="-25000" dirty="0" err="1" smtClean="0">
                <a:latin typeface="+mj-lt"/>
              </a:rPr>
              <a:t>p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3672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13763" y="279983"/>
            <a:ext cx="64858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Exciton</a:t>
            </a:r>
            <a:r>
              <a:rPr lang="en-US" sz="2400" dirty="0" smtClean="0">
                <a:latin typeface="+mj-lt"/>
              </a:rPr>
              <a:t> effects      (using </a:t>
            </a:r>
            <a:r>
              <a:rPr lang="en-US" sz="2400" dirty="0" err="1" smtClean="0">
                <a:latin typeface="+mj-lt"/>
              </a:rPr>
              <a:t>Marder’s</a:t>
            </a:r>
            <a:r>
              <a:rPr lang="en-US" sz="2400" dirty="0" smtClean="0">
                <a:latin typeface="+mj-lt"/>
              </a:rPr>
              <a:t> materials)</a:t>
            </a:r>
            <a:endParaRPr lang="en-US" sz="2400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6987" y="1423987"/>
            <a:ext cx="5014027" cy="501402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432612" y="1998922"/>
            <a:ext cx="2345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+mj-lt"/>
              </a:rPr>
              <a:t>p</a:t>
            </a:r>
            <a:endParaRPr lang="en-US" sz="1200" i="1" dirty="0" smtClean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65662" y="890649"/>
            <a:ext cx="5833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Wannier</a:t>
            </a:r>
            <a:r>
              <a:rPr lang="en-US" sz="2400" dirty="0" smtClean="0">
                <a:latin typeface="+mj-lt"/>
              </a:rPr>
              <a:t> approximation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7259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27512"/>
            <a:ext cx="6371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Self-trapped </a:t>
            </a:r>
            <a:r>
              <a:rPr lang="en-US" sz="2400" dirty="0" err="1" smtClean="0">
                <a:latin typeface="+mj-lt"/>
              </a:rPr>
              <a:t>excitons</a:t>
            </a:r>
            <a:r>
              <a:rPr lang="en-US" sz="2400" dirty="0" smtClean="0">
                <a:latin typeface="+mj-lt"/>
              </a:rPr>
              <a:t>  (RT Williams)</a:t>
            </a:r>
            <a:endParaRPr lang="en-US" sz="2400" dirty="0" smtClean="0">
              <a:latin typeface="+mj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1041" y="1443182"/>
            <a:ext cx="3882242" cy="397163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305797" y="427512"/>
            <a:ext cx="1769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NaCl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4427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823293"/>
            <a:ext cx="8434968" cy="5211413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92184" y="3131030"/>
            <a:ext cx="8115121" cy="189906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75309"/>
            <a:ext cx="6181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Treatment of electromagnetic fields in solids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7226114"/>
              </p:ext>
            </p:extLst>
          </p:nvPr>
        </p:nvGraphicFramePr>
        <p:xfrm>
          <a:off x="1098550" y="936171"/>
          <a:ext cx="6946900" cy="399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Equation" r:id="rId3" imgW="5105160" imgH="2933640" progId="Equation.DSMT4">
                  <p:embed/>
                </p:oleObj>
              </mc:Choice>
              <mc:Fallback>
                <p:oleObj name="Equation" r:id="rId3" imgW="5105160" imgH="2933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98550" y="936171"/>
                        <a:ext cx="6946900" cy="3992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H="1" flipV="1">
            <a:off x="3124200" y="1817914"/>
            <a:ext cx="1012371" cy="195943"/>
          </a:xfrm>
          <a:prstGeom prst="straightConnector1">
            <a:avLst/>
          </a:prstGeom>
          <a:ln w="603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354286" y="1741714"/>
            <a:ext cx="3691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periodic potential</a:t>
            </a:r>
          </a:p>
        </p:txBody>
      </p:sp>
    </p:spTree>
    <p:extLst>
      <p:ext uri="{BB962C8B-B14F-4D97-AF65-F5344CB8AC3E}">
        <p14:creationId xmlns:p14="http://schemas.microsoft.com/office/powerpoint/2010/main" val="361099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1766894"/>
              </p:ext>
            </p:extLst>
          </p:nvPr>
        </p:nvGraphicFramePr>
        <p:xfrm>
          <a:off x="827881" y="806223"/>
          <a:ext cx="3525837" cy="1227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7" name="Equation" r:id="rId3" imgW="2590560" imgH="901440" progId="Equation.DSMT4">
                  <p:embed/>
                </p:oleObj>
              </mc:Choice>
              <mc:Fallback>
                <p:oleObj name="Equation" r:id="rId3" imgW="2590560" imgH="901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7881" y="806223"/>
                        <a:ext cx="3525837" cy="1227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275309"/>
            <a:ext cx="6181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Treatment of electromagnetic fields in solids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5669372"/>
              </p:ext>
            </p:extLst>
          </p:nvPr>
        </p:nvGraphicFramePr>
        <p:xfrm>
          <a:off x="827881" y="2210560"/>
          <a:ext cx="3369341" cy="10986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8" name="Equation" r:id="rId5" imgW="2920680" imgH="952200" progId="Equation.DSMT4">
                  <p:embed/>
                </p:oleObj>
              </mc:Choice>
              <mc:Fallback>
                <p:oleObj name="Equation" r:id="rId5" imgW="2920680" imgH="952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27881" y="2210560"/>
                        <a:ext cx="3369341" cy="10986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76481"/>
              </p:ext>
            </p:extLst>
          </p:nvPr>
        </p:nvGraphicFramePr>
        <p:xfrm>
          <a:off x="835025" y="3560763"/>
          <a:ext cx="3354388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9" name="Equation" r:id="rId7" imgW="2908080" imgH="723600" progId="Equation.DSMT4">
                  <p:embed/>
                </p:oleObj>
              </mc:Choice>
              <mc:Fallback>
                <p:oleObj name="Equation" r:id="rId7" imgW="290808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35025" y="3560763"/>
                        <a:ext cx="3354388" cy="83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724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75309"/>
            <a:ext cx="70976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Treatment of electromagnetic fields in solids </a:t>
            </a:r>
          </a:p>
          <a:p>
            <a:pPr lvl="1"/>
            <a:r>
              <a:rPr lang="en-US" sz="2400" dirty="0" smtClean="0">
                <a:latin typeface="+mj-lt"/>
              </a:rPr>
              <a:t>using possibility #1 and following </a:t>
            </a:r>
            <a:r>
              <a:rPr lang="en-US" sz="2400" dirty="0" err="1" smtClean="0">
                <a:latin typeface="+mj-lt"/>
              </a:rPr>
              <a:t>Bassani’s</a:t>
            </a:r>
            <a:r>
              <a:rPr lang="en-US" sz="2400" dirty="0" smtClean="0">
                <a:latin typeface="+mj-lt"/>
              </a:rPr>
              <a:t> text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2435" y="1739672"/>
            <a:ext cx="5283019" cy="91644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53143" y="1240971"/>
            <a:ext cx="4659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Fermi Golden Rule: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7571" y="2725591"/>
            <a:ext cx="4582886" cy="463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 this case: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8892" y="3289480"/>
            <a:ext cx="7959207" cy="2853755"/>
          </a:xfrm>
          <a:prstGeom prst="rect">
            <a:avLst/>
          </a:prstGeom>
        </p:spPr>
      </p:pic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6018675"/>
              </p:ext>
            </p:extLst>
          </p:nvPr>
        </p:nvGraphicFramePr>
        <p:xfrm>
          <a:off x="3124200" y="2601381"/>
          <a:ext cx="1084263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Equation" r:id="rId5" imgW="939600" imgH="571320" progId="Equation.DSMT4">
                  <p:embed/>
                </p:oleObj>
              </mc:Choice>
              <mc:Fallback>
                <p:oleObj name="Equation" r:id="rId5" imgW="93960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24200" y="2601381"/>
                        <a:ext cx="1084263" cy="66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31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75309"/>
            <a:ext cx="70976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Treatment of electromagnetic fields in solids </a:t>
            </a:r>
          </a:p>
          <a:p>
            <a:pPr lvl="1"/>
            <a:r>
              <a:rPr lang="en-US" sz="2400" dirty="0" smtClean="0">
                <a:latin typeface="+mj-lt"/>
              </a:rPr>
              <a:t>using possibility #1 and following </a:t>
            </a:r>
            <a:r>
              <a:rPr lang="en-US" sz="2400" dirty="0" err="1" smtClean="0">
                <a:latin typeface="+mj-lt"/>
              </a:rPr>
              <a:t>Bassani’s</a:t>
            </a:r>
            <a:r>
              <a:rPr lang="en-US" sz="2400" dirty="0" smtClean="0">
                <a:latin typeface="+mj-lt"/>
              </a:rPr>
              <a:t> text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725" y="1119187"/>
            <a:ext cx="7448550" cy="4619625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V="1">
            <a:off x="4223657" y="2144486"/>
            <a:ext cx="0" cy="109945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4572000" y="2253344"/>
            <a:ext cx="0" cy="99059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4822371" y="2144486"/>
            <a:ext cx="0" cy="109945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366657" y="1752600"/>
            <a:ext cx="43543" cy="167640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049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75309"/>
            <a:ext cx="70976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Treatment of electromagnetic fields in solids </a:t>
            </a:r>
          </a:p>
          <a:p>
            <a:pPr lvl="1"/>
            <a:r>
              <a:rPr lang="en-US" sz="2400" dirty="0" smtClean="0">
                <a:latin typeface="+mj-lt"/>
              </a:rPr>
              <a:t>using possibility #1 and following </a:t>
            </a:r>
            <a:r>
              <a:rPr lang="en-US" sz="2400" dirty="0" err="1" smtClean="0">
                <a:latin typeface="+mj-lt"/>
              </a:rPr>
              <a:t>Bassani’s</a:t>
            </a:r>
            <a:r>
              <a:rPr lang="en-US" sz="2400" dirty="0" smtClean="0">
                <a:latin typeface="+mj-lt"/>
              </a:rPr>
              <a:t> text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403" y="1723344"/>
            <a:ext cx="8361219" cy="1248456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H="1">
            <a:off x="4006024" y="1621971"/>
            <a:ext cx="565976" cy="337458"/>
          </a:xfrm>
          <a:prstGeom prst="straightConnector1">
            <a:avLst/>
          </a:prstGeom>
          <a:ln w="539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797012" y="1404257"/>
            <a:ext cx="1484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spin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403" y="3751488"/>
            <a:ext cx="8577371" cy="112531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15686" y="2971800"/>
            <a:ext cx="83711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Normalizing the result in terms of imaginary part of dielectric constant:</a:t>
            </a:r>
          </a:p>
        </p:txBody>
      </p:sp>
    </p:spTree>
    <p:extLst>
      <p:ext uri="{BB962C8B-B14F-4D97-AF65-F5344CB8AC3E}">
        <p14:creationId xmlns:p14="http://schemas.microsoft.com/office/powerpoint/2010/main" val="2933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467" y="5415505"/>
            <a:ext cx="2914650" cy="124777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75309"/>
            <a:ext cx="70976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Treatment of electromagnetic fields in solids </a:t>
            </a:r>
          </a:p>
          <a:p>
            <a:pPr lvl="1"/>
            <a:r>
              <a:rPr lang="en-US" sz="2400" dirty="0" smtClean="0">
                <a:latin typeface="+mj-lt"/>
              </a:rPr>
              <a:t>using possibility #1 and following </a:t>
            </a:r>
            <a:r>
              <a:rPr lang="en-US" sz="2400" dirty="0" err="1" smtClean="0">
                <a:latin typeface="+mj-lt"/>
              </a:rPr>
              <a:t>Bassani’s</a:t>
            </a:r>
            <a:r>
              <a:rPr lang="en-US" sz="2400" dirty="0" smtClean="0">
                <a:latin typeface="+mj-lt"/>
              </a:rPr>
              <a:t> text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743" y="1236888"/>
            <a:ext cx="8577371" cy="112531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743" y="2790711"/>
            <a:ext cx="5793468" cy="104570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00743" y="2362199"/>
            <a:ext cx="5127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From </a:t>
            </a:r>
            <a:r>
              <a:rPr lang="en-US" sz="2400" dirty="0" err="1" smtClean="0">
                <a:latin typeface="+mj-lt"/>
              </a:rPr>
              <a:t>Kramers-Kronig</a:t>
            </a:r>
            <a:r>
              <a:rPr lang="en-US" sz="2400" dirty="0" smtClean="0">
                <a:latin typeface="+mj-lt"/>
              </a:rPr>
              <a:t> transform: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8977" y="3922138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Special results: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4276" y="4356765"/>
            <a:ext cx="2842891" cy="112531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89539" y="4416737"/>
            <a:ext cx="2630261" cy="934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78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275309"/>
            <a:ext cx="70976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Treatment of electromagnetic fields in solids </a:t>
            </a:r>
          </a:p>
          <a:p>
            <a:pPr lvl="1"/>
            <a:r>
              <a:rPr lang="en-US" sz="2400" dirty="0" smtClean="0">
                <a:latin typeface="+mj-lt"/>
              </a:rPr>
              <a:t>using possibility #1 and following </a:t>
            </a:r>
            <a:r>
              <a:rPr lang="en-US" sz="2400" dirty="0" err="1" smtClean="0">
                <a:latin typeface="+mj-lt"/>
              </a:rPr>
              <a:t>Bassani’s</a:t>
            </a:r>
            <a:r>
              <a:rPr lang="en-US" sz="2400" dirty="0" smtClean="0">
                <a:latin typeface="+mj-lt"/>
              </a:rPr>
              <a:t> text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743" y="1236888"/>
            <a:ext cx="8577371" cy="1125311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H="1" flipV="1">
            <a:off x="4898571" y="1926771"/>
            <a:ext cx="794658" cy="105591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932714" y="2536371"/>
            <a:ext cx="3145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Sometimes can use group theory to determine “forbidden” transitions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8600" y="3984695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When matrix elements are constant; structure depends sensitively on joint density of states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1704" y="4956200"/>
            <a:ext cx="6540953" cy="1291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64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26092</TotalTime>
  <Words>395</Words>
  <Application>Microsoft Office PowerPoint</Application>
  <PresentationFormat>On-screen Show (4:3)</PresentationFormat>
  <Paragraphs>106</Paragraphs>
  <Slides>19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Wingdings</vt:lpstr>
      <vt:lpstr>Office Theme</vt:lpstr>
      <vt:lpstr>MathType 6.0 Equation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1506</cp:revision>
  <cp:lastPrinted>2015-04-06T14:50:15Z</cp:lastPrinted>
  <dcterms:created xsi:type="dcterms:W3CDTF">2012-01-10T18:32:24Z</dcterms:created>
  <dcterms:modified xsi:type="dcterms:W3CDTF">2015-04-06T16:45:06Z</dcterms:modified>
</cp:coreProperties>
</file>