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6" r:id="rId2"/>
    <p:sldId id="299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32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3" r:id="rId20"/>
    <p:sldId id="334" r:id="rId21"/>
    <p:sldId id="335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0066FF"/>
    <a:srgbClr val="EC86C8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 snapToGrid="0">
      <p:cViewPr varScale="1">
        <p:scale>
          <a:sx n="47" d="100"/>
          <a:sy n="47" d="100"/>
        </p:scale>
        <p:origin x="83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7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7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0" rIns="96620" bIns="483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20" tIns="48310" rIns="96620" bIns="48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87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Spring 2015 --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6568" y="489285"/>
            <a:ext cx="847023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29: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0" lvl="2" algn="ctr"/>
            <a:endParaRPr lang="en-US" sz="2400" b="1" dirty="0">
              <a:solidFill>
                <a:schemeClr val="folHlink"/>
              </a:solidFill>
            </a:endParaRPr>
          </a:p>
          <a:p>
            <a:pPr marL="971550" lvl="3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Chap. 22 in </a:t>
            </a:r>
            <a:r>
              <a:rPr lang="en-US" sz="3200" b="1" dirty="0" err="1" smtClean="0">
                <a:solidFill>
                  <a:schemeClr val="folHlink"/>
                </a:solidFill>
              </a:rPr>
              <a:t>Marder</a:t>
            </a:r>
            <a:r>
              <a:rPr lang="en-US" sz="3200" b="1" dirty="0" smtClean="0">
                <a:solidFill>
                  <a:schemeClr val="folHlink"/>
                </a:solidFill>
              </a:rPr>
              <a:t> &amp; pdf file on “Maximally Localized </a:t>
            </a:r>
            <a:r>
              <a:rPr lang="en-US" sz="3200" b="1" dirty="0" err="1" smtClean="0">
                <a:solidFill>
                  <a:schemeClr val="folHlink"/>
                </a:solidFill>
              </a:rPr>
              <a:t>Wannier</a:t>
            </a:r>
            <a:r>
              <a:rPr lang="en-US" sz="3200" b="1" dirty="0" smtClean="0">
                <a:solidFill>
                  <a:schemeClr val="folHlink"/>
                </a:solidFill>
              </a:rPr>
              <a:t> Functions” </a:t>
            </a: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Electromagnetic properties of insulators</a:t>
            </a: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Modern theory of polarization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331" y="477672"/>
            <a:ext cx="6114197" cy="46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Simple example of </a:t>
            </a:r>
            <a:r>
              <a:rPr lang="en-US" sz="2400" dirty="0" err="1" smtClean="0">
                <a:latin typeface="+mj-lt"/>
              </a:rPr>
              <a:t>Wannier</a:t>
            </a:r>
            <a:r>
              <a:rPr lang="en-US" sz="2400" dirty="0" smtClean="0">
                <a:latin typeface="+mj-lt"/>
              </a:rPr>
              <a:t> function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490" y="2728912"/>
            <a:ext cx="4470779" cy="38100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922945"/>
              </p:ext>
            </p:extLst>
          </p:nvPr>
        </p:nvGraphicFramePr>
        <p:xfrm>
          <a:off x="359428" y="941696"/>
          <a:ext cx="6193772" cy="2689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4" imgW="4533840" imgH="1968480" progId="Equation.DSMT4">
                  <p:embed/>
                </p:oleObj>
              </mc:Choice>
              <mc:Fallback>
                <p:oleObj name="Equation" r:id="rId4" imgW="4533840" imgH="1968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9428" y="941696"/>
                        <a:ext cx="6193772" cy="2689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2725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61257"/>
            <a:ext cx="7322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addition to the arbitrary phase problem, it is often the case that there are multiple or entangled bands needed to form the </a:t>
            </a:r>
            <a:r>
              <a:rPr lang="en-US" sz="2400" dirty="0" err="1" smtClean="0">
                <a:latin typeface="+mj-lt"/>
              </a:rPr>
              <a:t>Wannier</a:t>
            </a:r>
            <a:r>
              <a:rPr lang="en-US" sz="2400" dirty="0" smtClean="0">
                <a:latin typeface="+mj-lt"/>
              </a:rPr>
              <a:t> states.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Turning problem into an advantage – notion of maximally localized </a:t>
            </a:r>
            <a:r>
              <a:rPr lang="en-US" sz="2400" dirty="0" err="1" smtClean="0">
                <a:latin typeface="+mj-lt"/>
                <a:sym typeface="Wingdings" panose="05000000000000000000" pitchFamily="2" charset="2"/>
              </a:rPr>
              <a:t>Wannier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functions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03" y="3010403"/>
            <a:ext cx="64198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53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9314" y="464457"/>
            <a:ext cx="8098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Normalization of Bloch waves: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02" y="1237395"/>
            <a:ext cx="7092195" cy="1375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0857" y="2917371"/>
            <a:ext cx="686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Orthogonality</a:t>
            </a:r>
            <a:r>
              <a:rPr lang="en-US" sz="2400" dirty="0" smtClean="0">
                <a:latin typeface="+mj-lt"/>
              </a:rPr>
              <a:t> of </a:t>
            </a:r>
            <a:r>
              <a:rPr lang="en-US" sz="2400" dirty="0" err="1" smtClean="0">
                <a:latin typeface="+mj-lt"/>
              </a:rPr>
              <a:t>Wannier</a:t>
            </a:r>
            <a:r>
              <a:rPr lang="en-US" sz="2400" dirty="0" smtClean="0">
                <a:latin typeface="+mj-lt"/>
              </a:rPr>
              <a:t> functions: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683837"/>
            <a:ext cx="2419523" cy="550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551" y="3495149"/>
            <a:ext cx="2076277" cy="69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58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19314"/>
            <a:ext cx="7903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Notion of maximally localized </a:t>
            </a:r>
            <a:r>
              <a:rPr lang="en-US" sz="2400" dirty="0" err="1" smtClean="0">
                <a:latin typeface="+mj-lt"/>
              </a:rPr>
              <a:t>Wannier</a:t>
            </a:r>
            <a:r>
              <a:rPr lang="en-US" sz="2400" dirty="0" smtClean="0">
                <a:latin typeface="+mj-lt"/>
              </a:rPr>
              <a:t> function is to use the non-uniqueness to choose the phase in order to maximize the localization of the </a:t>
            </a:r>
            <a:r>
              <a:rPr lang="en-US" sz="2400" dirty="0" err="1" smtClean="0">
                <a:latin typeface="+mj-lt"/>
              </a:rPr>
              <a:t>Wannier</a:t>
            </a:r>
            <a:r>
              <a:rPr lang="en-US" sz="2400" dirty="0" smtClean="0">
                <a:latin typeface="+mj-lt"/>
              </a:rPr>
              <a:t> function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203200"/>
              </p:ext>
            </p:extLst>
          </p:nvPr>
        </p:nvGraphicFramePr>
        <p:xfrm>
          <a:off x="1355270" y="1684792"/>
          <a:ext cx="5912749" cy="1526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3" imgW="3886200" imgH="1002960" progId="Equation.DSMT4">
                  <p:embed/>
                </p:oleObj>
              </mc:Choice>
              <mc:Fallback>
                <p:oleObj name="Equation" r:id="rId3" imgW="388620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5270" y="1684792"/>
                        <a:ext cx="5912749" cy="1526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6067" y="3376435"/>
            <a:ext cx="6609395" cy="128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13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90286"/>
            <a:ext cx="6843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Practical calculation of localization function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80" y="1060223"/>
            <a:ext cx="6560530" cy="2368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1028" y="3570515"/>
            <a:ext cx="7895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Actually these expressions must be evaluated using finite differences in </a:t>
            </a:r>
            <a:r>
              <a:rPr lang="en-US" sz="2400" b="1" dirty="0" smtClean="0">
                <a:latin typeface="+mj-lt"/>
              </a:rPr>
              <a:t>k</a:t>
            </a:r>
            <a:r>
              <a:rPr lang="en-US" sz="2400" dirty="0" smtClean="0">
                <a:latin typeface="+mj-lt"/>
              </a:rPr>
              <a:t>.    The localization function</a:t>
            </a:r>
          </a:p>
          <a:p>
            <a:r>
              <a:rPr lang="en-US" sz="2400" dirty="0" smtClean="0">
                <a:latin typeface="+mj-lt"/>
              </a:rPr>
              <a:t>is minimized by means of a unitary transformation on</a:t>
            </a:r>
          </a:p>
          <a:p>
            <a:r>
              <a:rPr lang="en-US" sz="2400" dirty="0" smtClean="0">
                <a:latin typeface="+mj-lt"/>
              </a:rPr>
              <a:t>the phase of the Bloch functions: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566" y="5285319"/>
            <a:ext cx="46577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15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4972" y="159657"/>
            <a:ext cx="7511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examples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857" y="988786"/>
            <a:ext cx="6553200" cy="525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159657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Graphene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980543" y="3251200"/>
            <a:ext cx="591457" cy="1944914"/>
          </a:xfrm>
          <a:prstGeom prst="straightConnector1">
            <a:avLst/>
          </a:prstGeom>
          <a:ln w="69850">
            <a:solidFill>
              <a:srgbClr val="FF0000">
                <a:alpha val="4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840186" y="2645229"/>
            <a:ext cx="879928" cy="2304142"/>
          </a:xfrm>
          <a:prstGeom prst="straightConnector1">
            <a:avLst/>
          </a:prstGeom>
          <a:ln w="69850">
            <a:solidFill>
              <a:srgbClr val="DA32AA">
                <a:alpha val="4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347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9314" y="275771"/>
            <a:ext cx="7707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Wannier</a:t>
            </a:r>
            <a:r>
              <a:rPr lang="en-US" sz="2400" dirty="0" smtClean="0">
                <a:latin typeface="+mj-lt"/>
              </a:rPr>
              <a:t> functions used to evaluate polarization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5371" y="986971"/>
            <a:ext cx="642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Wannier</a:t>
            </a:r>
            <a:r>
              <a:rPr lang="en-US" sz="2400" dirty="0" smtClean="0">
                <a:latin typeface="+mj-lt"/>
              </a:rPr>
              <a:t> function in central cell: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3147"/>
          <a:stretch/>
        </p:blipFill>
        <p:spPr>
          <a:xfrm>
            <a:off x="1715406" y="1495807"/>
            <a:ext cx="3811543" cy="855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713" y="2567894"/>
            <a:ext cx="5474095" cy="13364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371" y="4247313"/>
            <a:ext cx="63341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80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7714" y="377371"/>
            <a:ext cx="7866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Polarization of system depends on position weighted sum of both electronic charges and on ionic charges: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77" y="1433966"/>
            <a:ext cx="4122529" cy="1323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173" y="2682421"/>
            <a:ext cx="6848422" cy="149315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728686" y="2409371"/>
            <a:ext cx="1262743" cy="783772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733847"/>
              </p:ext>
            </p:extLst>
          </p:nvPr>
        </p:nvGraphicFramePr>
        <p:xfrm>
          <a:off x="3124200" y="4298896"/>
          <a:ext cx="2403976" cy="639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5" imgW="1384200" imgH="368280" progId="Equation.DSMT4">
                  <p:embed/>
                </p:oleObj>
              </mc:Choice>
              <mc:Fallback>
                <p:oleObj name="Equation" r:id="rId5" imgW="13842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4200" y="4298896"/>
                        <a:ext cx="2403976" cy="639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761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834344"/>
            <a:ext cx="64198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93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7076" y="101516"/>
            <a:ext cx="82432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that we previously noticed that the Bloch functions and the corresponding </a:t>
            </a:r>
            <a:r>
              <a:rPr lang="en-US" sz="2400" dirty="0" err="1" smtClean="0">
                <a:latin typeface="+mj-lt"/>
              </a:rPr>
              <a:t>Wannier</a:t>
            </a:r>
            <a:r>
              <a:rPr lang="en-US" sz="2400" dirty="0" smtClean="0">
                <a:latin typeface="+mj-lt"/>
              </a:rPr>
              <a:t> functions are not unique, but we can shown that </a:t>
            </a:r>
            <a:r>
              <a:rPr lang="en-US" sz="2400" dirty="0" err="1" smtClean="0">
                <a:latin typeface="+mj-lt"/>
              </a:rPr>
              <a:t>r</a:t>
            </a:r>
            <a:r>
              <a:rPr lang="en-US" sz="2400" baseline="-25000" dirty="0" err="1" smtClean="0">
                <a:latin typeface="+mj-lt"/>
              </a:rPr>
              <a:t>n</a:t>
            </a:r>
            <a:r>
              <a:rPr lang="en-US" sz="2400" dirty="0" smtClean="0">
                <a:latin typeface="+mj-lt"/>
              </a:rPr>
              <a:t> is unique up to a lattice translation</a:t>
            </a:r>
          </a:p>
          <a:p>
            <a:r>
              <a:rPr lang="en-US" sz="2400" dirty="0" smtClean="0">
                <a:latin typeface="+mj-lt"/>
              </a:rPr>
              <a:t>(thanks to Vanderbilt and King-Smith)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We assume the Bloch waves have the symmetry: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09840"/>
            <a:ext cx="2887922" cy="8193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734" y="3571455"/>
            <a:ext cx="639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the transformed Bloch wave: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6207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29075"/>
            <a:ext cx="8585949" cy="49998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3056602"/>
            <a:ext cx="8115121" cy="18990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08" y="383771"/>
            <a:ext cx="62007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65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580"/>
          <a:stretch/>
        </p:blipFill>
        <p:spPr>
          <a:xfrm>
            <a:off x="638744" y="409433"/>
            <a:ext cx="6419850" cy="2922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8744" y="3875964"/>
            <a:ext cx="7945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Vanderbilt and King-Smith note that with this definition of the polarization, the surface charge of a polar material is consistent with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5305532"/>
            <a:ext cx="1981200" cy="97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2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53291"/>
            <a:ext cx="7808259" cy="5416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01553" y="1990165"/>
            <a:ext cx="2205318" cy="2402541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5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18499"/>
            <a:ext cx="732033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Electromagnetic properties of insulating materials</a:t>
            </a:r>
          </a:p>
          <a:p>
            <a:pPr lvl="1"/>
            <a:r>
              <a:rPr lang="en-US" sz="2400" dirty="0" smtClean="0">
                <a:latin typeface="+mj-lt"/>
              </a:rPr>
              <a:t>Some references: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“Maximally </a:t>
            </a:r>
            <a:r>
              <a:rPr lang="en-US" sz="2400" dirty="0"/>
              <a:t>localized </a:t>
            </a:r>
            <a:r>
              <a:rPr lang="en-US" sz="2400" dirty="0" err="1"/>
              <a:t>Wannier</a:t>
            </a:r>
            <a:r>
              <a:rPr lang="en-US" sz="2400" dirty="0"/>
              <a:t> functions: Theory and </a:t>
            </a:r>
            <a:r>
              <a:rPr lang="en-US" sz="2400" dirty="0" smtClean="0"/>
              <a:t>applications”, </a:t>
            </a:r>
            <a:r>
              <a:rPr lang="en-US" sz="2400" dirty="0" err="1" smtClean="0"/>
              <a:t>Marzari</a:t>
            </a:r>
            <a:r>
              <a:rPr lang="en-US" sz="2400" dirty="0" smtClean="0"/>
              <a:t> et al., RMP </a:t>
            </a:r>
            <a:r>
              <a:rPr lang="en-US" sz="2400" b="1" dirty="0" smtClean="0"/>
              <a:t>84, </a:t>
            </a:r>
            <a:r>
              <a:rPr lang="en-US" sz="2400" dirty="0" smtClean="0"/>
              <a:t> 1419 (2012)</a:t>
            </a:r>
            <a:r>
              <a:rPr lang="en-US" sz="2400" b="1" dirty="0" smtClean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“Macroscopic </a:t>
            </a:r>
            <a:r>
              <a:rPr lang="en-US" sz="2400" dirty="0"/>
              <a:t>polarization in crystalline dielectrics</a:t>
            </a:r>
            <a:r>
              <a:rPr lang="en-US" sz="2400" dirty="0" smtClean="0"/>
              <a:t>: the geometric </a:t>
            </a:r>
            <a:r>
              <a:rPr lang="en-US" sz="2400" dirty="0"/>
              <a:t>phase </a:t>
            </a:r>
            <a:r>
              <a:rPr lang="en-US" sz="2400" dirty="0" smtClean="0"/>
              <a:t>approach”, </a:t>
            </a:r>
            <a:r>
              <a:rPr lang="en-US" sz="2400" dirty="0" err="1" smtClean="0"/>
              <a:t>Resta</a:t>
            </a:r>
            <a:r>
              <a:rPr lang="en-US" sz="2400" dirty="0" smtClean="0"/>
              <a:t>, RMP </a:t>
            </a:r>
            <a:r>
              <a:rPr lang="en-US" sz="2400" b="1" dirty="0" smtClean="0"/>
              <a:t>66</a:t>
            </a:r>
            <a:r>
              <a:rPr lang="en-US" sz="2400" dirty="0" smtClean="0"/>
              <a:t>, 899 (1994)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“Electric polarization as a bulk quantity and its relation to surface charge”, Vanderbilt and King-Smith, PRB </a:t>
            </a:r>
            <a:r>
              <a:rPr lang="en-US" sz="2400" b="1" dirty="0" smtClean="0"/>
              <a:t>48</a:t>
            </a:r>
            <a:r>
              <a:rPr lang="en-US" sz="2400" dirty="0" smtClean="0"/>
              <a:t>,  4442 (1993)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7224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68" y="121331"/>
            <a:ext cx="8836932" cy="58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73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1257" y="406400"/>
            <a:ext cx="6560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Notion of an electric dipole moment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419" y="1021215"/>
            <a:ext cx="2276475" cy="809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09143" y="1117600"/>
            <a:ext cx="40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summing over </a:t>
            </a:r>
            <a:r>
              <a:rPr lang="en-US" sz="2400" dirty="0" err="1" smtClean="0">
                <a:latin typeface="+mj-lt"/>
              </a:rPr>
              <a:t>eigenstates</a:t>
            </a:r>
            <a:r>
              <a:rPr lang="en-US" sz="2400" dirty="0" smtClean="0">
                <a:latin typeface="+mj-lt"/>
              </a:rPr>
              <a:t> of the system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941533"/>
              </p:ext>
            </p:extLst>
          </p:nvPr>
        </p:nvGraphicFramePr>
        <p:xfrm>
          <a:off x="683079" y="2198132"/>
          <a:ext cx="6336796" cy="1768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5" imgW="3593880" imgH="1002960" progId="Equation.DSMT4">
                  <p:embed/>
                </p:oleObj>
              </mc:Choice>
              <mc:Fallback>
                <p:oleObj name="Equation" r:id="rId5" imgW="359388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079" y="2198132"/>
                        <a:ext cx="6336796" cy="1768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1543" y="4334353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”Modern” theory of polarization can be formulated in terms of </a:t>
            </a:r>
            <a:r>
              <a:rPr lang="en-US" sz="2400" dirty="0" err="1" smtClean="0">
                <a:latin typeface="+mj-lt"/>
                <a:sym typeface="Wingdings" panose="05000000000000000000" pitchFamily="2" charset="2"/>
              </a:rPr>
              <a:t>Wannier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functions or in terms a Berry-phase expression.   All of the formulations define the polarization modulo </a:t>
            </a:r>
            <a:r>
              <a:rPr lang="en-US" sz="2400" dirty="0" err="1" smtClean="0">
                <a:latin typeface="+mj-lt"/>
                <a:sym typeface="Wingdings" panose="05000000000000000000" pitchFamily="2" charset="2"/>
              </a:rPr>
              <a:t>e</a:t>
            </a:r>
            <a:r>
              <a:rPr lang="en-US" sz="2400" b="1" dirty="0" err="1" smtClean="0">
                <a:latin typeface="+mj-lt"/>
                <a:sym typeface="Wingdings" panose="05000000000000000000" pitchFamily="2" charset="2"/>
              </a:rPr>
              <a:t>R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/V, where </a:t>
            </a:r>
            <a:r>
              <a:rPr lang="en-US" sz="2400" b="1" dirty="0" smtClean="0">
                <a:latin typeface="+mj-lt"/>
                <a:sym typeface="Wingdings" panose="05000000000000000000" pitchFamily="2" charset="2"/>
              </a:rPr>
              <a:t>R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is a lattice translation and V is the volume of the unit cell.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498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13" y="827994"/>
            <a:ext cx="6051150" cy="3148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46743"/>
            <a:ext cx="7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Ambiguity of polarization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30400" y="2801257"/>
            <a:ext cx="391886" cy="420914"/>
          </a:xfrm>
          <a:prstGeom prst="straightConnector1">
            <a:avLst/>
          </a:prstGeom>
          <a:ln w="952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85257" y="4310743"/>
            <a:ext cx="114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P</a:t>
            </a:r>
            <a:r>
              <a:rPr lang="en-US" sz="2400" b="1" baseline="-25000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sz="2400" b="1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138057" y="2402454"/>
            <a:ext cx="457203" cy="408293"/>
          </a:xfrm>
          <a:prstGeom prst="straightConnector1">
            <a:avLst/>
          </a:prstGeom>
          <a:ln w="952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14689" y="4361542"/>
            <a:ext cx="114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+mj-lt"/>
              </a:rPr>
              <a:t>P</a:t>
            </a:r>
            <a:r>
              <a:rPr lang="en-US" sz="2400" b="1" baseline="-25000" dirty="0">
                <a:solidFill>
                  <a:srgbClr val="00B0F0"/>
                </a:solidFill>
                <a:latin typeface="+mj-lt"/>
              </a:rPr>
              <a:t>2</a:t>
            </a:r>
            <a:endParaRPr lang="en-US" sz="2400" b="1" dirty="0" smtClean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158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943505"/>
            <a:ext cx="5686425" cy="5514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205" y="402660"/>
            <a:ext cx="3106510" cy="74556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5944" y="112508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Notion of </a:t>
            </a:r>
            <a:r>
              <a:rPr lang="en-US" sz="2400" dirty="0" err="1" smtClean="0">
                <a:latin typeface="+mj-lt"/>
              </a:rPr>
              <a:t>Wannier</a:t>
            </a:r>
            <a:r>
              <a:rPr lang="en-US" sz="2400" dirty="0" smtClean="0">
                <a:latin typeface="+mj-lt"/>
              </a:rPr>
              <a:t> functions formed from</a:t>
            </a:r>
          </a:p>
          <a:p>
            <a:r>
              <a:rPr lang="en-US" sz="2400" dirty="0" smtClean="0">
                <a:latin typeface="+mj-lt"/>
              </a:rPr>
              <a:t>       Bloch </a:t>
            </a:r>
            <a:r>
              <a:rPr lang="en-US" sz="2400" dirty="0" err="1" smtClean="0">
                <a:latin typeface="+mj-lt"/>
              </a:rPr>
              <a:t>eigenstates</a:t>
            </a:r>
            <a:r>
              <a:rPr lang="en-US" sz="2400" dirty="0" smtClean="0">
                <a:latin typeface="+mj-lt"/>
              </a:rPr>
              <a:t>:   </a:t>
            </a:r>
          </a:p>
        </p:txBody>
      </p:sp>
    </p:spTree>
    <p:extLst>
      <p:ext uri="{BB962C8B-B14F-4D97-AF65-F5344CB8AC3E}">
        <p14:creationId xmlns:p14="http://schemas.microsoft.com/office/powerpoint/2010/main" val="132514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5771" y="275771"/>
            <a:ext cx="7431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Construction of </a:t>
            </a:r>
            <a:r>
              <a:rPr lang="en-US" sz="2400" dirty="0" err="1" smtClean="0">
                <a:latin typeface="+mj-lt"/>
              </a:rPr>
              <a:t>Wannier</a:t>
            </a:r>
            <a:r>
              <a:rPr lang="en-US" sz="2400" dirty="0" smtClean="0">
                <a:latin typeface="+mj-lt"/>
              </a:rPr>
              <a:t> function from Bloch states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925965"/>
            <a:ext cx="5072658" cy="1338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757714"/>
            <a:ext cx="6741886" cy="478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Inverse transform: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379" y="2452758"/>
            <a:ext cx="3585631" cy="12193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006098"/>
            <a:ext cx="7946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Non-uniqueness of </a:t>
            </a:r>
            <a:r>
              <a:rPr lang="en-US" sz="2400" dirty="0" err="1" smtClean="0">
                <a:latin typeface="+mj-lt"/>
              </a:rPr>
              <a:t>Wannier</a:t>
            </a:r>
            <a:r>
              <a:rPr lang="en-US" sz="2400" dirty="0" smtClean="0">
                <a:latin typeface="+mj-lt"/>
              </a:rPr>
              <a:t> functions;   suppose a Bloch function is multiplied by an arbitrary phase: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28" y="5025486"/>
            <a:ext cx="4234379" cy="1157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26742" y="4982757"/>
            <a:ext cx="3236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 constructed </a:t>
            </a:r>
            <a:r>
              <a:rPr lang="en-US" sz="2400" dirty="0" err="1" smtClean="0">
                <a:latin typeface="+mj-lt"/>
                <a:sym typeface="Wingdings" panose="05000000000000000000" pitchFamily="2" charset="2"/>
              </a:rPr>
              <a:t>Wannier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function would change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9238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26344</TotalTime>
  <Words>639</Words>
  <Application>Microsoft Office PowerPoint</Application>
  <PresentationFormat>On-screen Show (4:3)</PresentationFormat>
  <Paragraphs>114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1536</cp:revision>
  <cp:lastPrinted>2015-04-06T14:50:15Z</cp:lastPrinted>
  <dcterms:created xsi:type="dcterms:W3CDTF">2012-01-10T18:32:24Z</dcterms:created>
  <dcterms:modified xsi:type="dcterms:W3CDTF">2015-04-08T14:43:43Z</dcterms:modified>
</cp:coreProperties>
</file>