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299" r:id="rId3"/>
    <p:sldId id="300" r:id="rId4"/>
    <p:sldId id="301" r:id="rId5"/>
    <p:sldId id="302" r:id="rId6"/>
    <p:sldId id="304" r:id="rId7"/>
    <p:sldId id="303" r:id="rId8"/>
    <p:sldId id="305" r:id="rId9"/>
    <p:sldId id="306" r:id="rId10"/>
    <p:sldId id="307" r:id="rId11"/>
    <p:sldId id="308" r:id="rId12"/>
    <p:sldId id="310" r:id="rId13"/>
    <p:sldId id="309" r:id="rId14"/>
    <p:sldId id="311" r:id="rId15"/>
    <p:sldId id="312" r:id="rId16"/>
    <p:sldId id="314" r:id="rId17"/>
    <p:sldId id="315" r:id="rId18"/>
    <p:sldId id="316" r:id="rId19"/>
    <p:sldId id="317" r:id="rId20"/>
    <p:sldId id="31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0066FF"/>
    <a:srgbClr val="EC86C8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 snapToGrid="0">
      <p:cViewPr varScale="1">
        <p:scale>
          <a:sx n="47" d="100"/>
          <a:sy n="47" d="100"/>
        </p:scale>
        <p:origin x="832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7" y="3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7" y="9120191"/>
            <a:ext cx="3170238" cy="47942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2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0" tIns="48310" rIns="96620" bIns="483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20" tIns="48310" rIns="96620" bIns="48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620" tIns="48310" rIns="96620" bIns="48310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568" y="489285"/>
            <a:ext cx="847023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107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30: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0" lvl="2" algn="ctr"/>
            <a:endParaRPr lang="en-US" sz="2400" b="1" dirty="0">
              <a:solidFill>
                <a:schemeClr val="folHlink"/>
              </a:solidFill>
            </a:endParaRPr>
          </a:p>
          <a:p>
            <a:pPr marL="971550" lvl="3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Surface properties of solids  (some material in </a:t>
            </a:r>
            <a:r>
              <a:rPr lang="en-US" sz="3200" b="1" dirty="0" err="1" smtClean="0">
                <a:solidFill>
                  <a:schemeClr val="folHlink"/>
                </a:solidFill>
              </a:rPr>
              <a:t>Marder</a:t>
            </a:r>
            <a:r>
              <a:rPr lang="en-US" sz="3200" b="1" dirty="0" smtClean="0">
                <a:solidFill>
                  <a:schemeClr val="folHlink"/>
                </a:solidFill>
              </a:rPr>
              <a:t> Chap. 4, 19, </a:t>
            </a:r>
            <a:r>
              <a:rPr lang="en-US" sz="3200" b="1" dirty="0" smtClean="0">
                <a:solidFill>
                  <a:schemeClr val="folHlink"/>
                </a:solidFill>
              </a:rPr>
              <a:t>23)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Geometric and electronic structures of surfaces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Work function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chemeClr val="folHlink"/>
                </a:solidFill>
              </a:rPr>
              <a:t>Photoemission</a:t>
            </a:r>
          </a:p>
          <a:p>
            <a:pPr marL="1428750" lvl="4" indent="-514350">
              <a:buFont typeface="Wingdings" panose="05000000000000000000" pitchFamily="2" charset="2"/>
              <a:buChar char="Ø"/>
            </a:pP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4" y="-213633"/>
            <a:ext cx="8648700" cy="61531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606368" y="1816949"/>
            <a:ext cx="1407885" cy="563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26513" y="1219200"/>
            <a:ext cx="178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projected bulk states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42768" y="2651520"/>
            <a:ext cx="1407885" cy="563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10310" y="2510971"/>
            <a:ext cx="2376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induced gap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606367" y="4239217"/>
            <a:ext cx="1407885" cy="563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28114" y="3802742"/>
            <a:ext cx="1683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states</a:t>
            </a:r>
          </a:p>
        </p:txBody>
      </p:sp>
    </p:spTree>
    <p:extLst>
      <p:ext uri="{BB962C8B-B14F-4D97-AF65-F5344CB8AC3E}">
        <p14:creationId xmlns:p14="http://schemas.microsoft.com/office/powerpoint/2010/main" val="20511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3829"/>
            <a:ext cx="7133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Relaxation of surface atoms – example Ni (001)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734784"/>
            <a:ext cx="68199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83" y="830574"/>
            <a:ext cx="6723517" cy="5525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3200"/>
            <a:ext cx="7482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Electronic structure calculation for slab</a:t>
            </a:r>
          </a:p>
        </p:txBody>
      </p:sp>
    </p:spTree>
    <p:extLst>
      <p:ext uri="{BB962C8B-B14F-4D97-AF65-F5344CB8AC3E}">
        <p14:creationId xmlns:p14="http://schemas.microsoft.com/office/powerpoint/2010/main" val="8467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5714" y="348343"/>
            <a:ext cx="754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reconstruction – Si (001)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395412"/>
            <a:ext cx="71532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561975"/>
            <a:ext cx="86677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73" y="158750"/>
            <a:ext cx="7850642" cy="63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1493"/>
            <a:ext cx="9086269" cy="5295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61" y="227176"/>
            <a:ext cx="7577455" cy="5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0251" y="177421"/>
            <a:ext cx="816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Photoemission measurements  (materials from Matthias </a:t>
            </a:r>
            <a:r>
              <a:rPr lang="en-US" sz="2400" dirty="0" err="1" smtClean="0">
                <a:latin typeface="+mj-lt"/>
              </a:rPr>
              <a:t>Kreier</a:t>
            </a:r>
            <a:r>
              <a:rPr lang="en-US" sz="2400" dirty="0" smtClean="0">
                <a:latin typeface="+mj-lt"/>
              </a:rPr>
              <a:t> of </a:t>
            </a:r>
            <a:r>
              <a:rPr lang="en-US" sz="2400" dirty="0" err="1" smtClean="0">
                <a:latin typeface="+mj-lt"/>
              </a:rPr>
              <a:t>Humbolt</a:t>
            </a:r>
            <a:r>
              <a:rPr lang="en-US" sz="2400" dirty="0" smtClean="0">
                <a:latin typeface="+mj-lt"/>
              </a:rPr>
              <a:t> University)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5" y="1049503"/>
            <a:ext cx="8572169" cy="52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12" y="1248983"/>
            <a:ext cx="5886450" cy="105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9"/>
            <a:ext cx="6653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Transition rate from Fermi Golden Rule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2618717"/>
            <a:ext cx="2562225" cy="742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12" y="4230358"/>
            <a:ext cx="7229475" cy="628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2388" y="3674126"/>
            <a:ext cx="5172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and momentum conservation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36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89" y="1000515"/>
            <a:ext cx="7907511" cy="485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23" y="766256"/>
            <a:ext cx="8691859" cy="532548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091" y="3429000"/>
            <a:ext cx="8115121" cy="189906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5626"/>
            <a:ext cx="7751254" cy="4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30740"/>
            <a:ext cx="8005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effects in solids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Some material is taken from the review article: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38287"/>
            <a:ext cx="8591550" cy="3781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6814" y="1587722"/>
            <a:ext cx="2241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pages 223-284</a:t>
            </a:r>
          </a:p>
        </p:txBody>
      </p:sp>
    </p:spTree>
    <p:extLst>
      <p:ext uri="{BB962C8B-B14F-4D97-AF65-F5344CB8AC3E}">
        <p14:creationId xmlns:p14="http://schemas.microsoft.com/office/powerpoint/2010/main" val="37466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8196" name="Picture 4" descr="http://www.theochem.unito.it/crystal_tuto/mssc2013_cd/tutorials/properties/sil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708855"/>
            <a:ext cx="5392057" cy="50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2759873">
            <a:off x="2540000" y="-333828"/>
            <a:ext cx="6727371" cy="41510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 descr="http://www.theochem.unito.it/crystal_tuto/mssc2013_cd/tutorials/properties/silic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629" y="708855"/>
            <a:ext cx="5392057" cy="508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4057" y="522514"/>
            <a:ext cx="5907314" cy="1509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914" y="449943"/>
            <a:ext cx="6850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happens when crystal is cleaved?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Potential barrier between inside of crystal and vacuum – work 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Crystal </a:t>
            </a:r>
            <a:r>
              <a:rPr lang="en-US" sz="2400" dirty="0" smtClean="0">
                <a:latin typeface="+mj-lt"/>
              </a:rPr>
              <a:t>loses </a:t>
            </a:r>
            <a:r>
              <a:rPr lang="en-US" sz="2400" dirty="0" smtClean="0">
                <a:latin typeface="+mj-lt"/>
              </a:rPr>
              <a:t>periodicity in cleavage direction   (band smearing)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Possibility of surface states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Possibility of image potential states</a:t>
            </a:r>
          </a:p>
        </p:txBody>
      </p:sp>
    </p:spTree>
    <p:extLst>
      <p:ext uri="{BB962C8B-B14F-4D97-AF65-F5344CB8AC3E}">
        <p14:creationId xmlns:p14="http://schemas.microsoft.com/office/powerpoint/2010/main" val="2227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1722"/>
          <a:stretch/>
        </p:blipFill>
        <p:spPr>
          <a:xfrm>
            <a:off x="295275" y="1146629"/>
            <a:ext cx="8553450" cy="5263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571" y="232229"/>
            <a:ext cx="7082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Projection of effective potential near surface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3124200" y="2090057"/>
            <a:ext cx="576943" cy="100148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6914" y="2061029"/>
            <a:ext cx="2336800" cy="464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work function</a:t>
            </a:r>
          </a:p>
        </p:txBody>
      </p:sp>
    </p:spTree>
    <p:extLst>
      <p:ext uri="{BB962C8B-B14F-4D97-AF65-F5344CB8AC3E}">
        <p14:creationId xmlns:p14="http://schemas.microsoft.com/office/powerpoint/2010/main" val="428449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3771" y="391886"/>
            <a:ext cx="6763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Model of interface: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778171" y="3429000"/>
            <a:ext cx="7692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79323" y="31981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089" y="5656942"/>
            <a:ext cx="2999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z=0   (surface plane)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90800" y="4642267"/>
            <a:ext cx="1981200" cy="1175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30631" y="441143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E</a:t>
            </a:r>
            <a:r>
              <a:rPr lang="en-US" sz="2400" i="1" baseline="-25000" dirty="0" smtClean="0">
                <a:latin typeface="+mj-lt"/>
              </a:rPr>
              <a:t>F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692328" y="3429000"/>
            <a:ext cx="1" cy="121326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24032" y="3300477"/>
            <a:ext cx="1268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           f</a:t>
            </a:r>
          </a:p>
          <a:p>
            <a:r>
              <a:rPr lang="en-US" sz="2400" i="1" dirty="0" smtClean="0"/>
              <a:t>work</a:t>
            </a:r>
          </a:p>
          <a:p>
            <a:r>
              <a:rPr lang="en-US" sz="2400" i="1" dirty="0" smtClean="0"/>
              <a:t>function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728737"/>
              </p:ext>
            </p:extLst>
          </p:nvPr>
        </p:nvGraphicFramePr>
        <p:xfrm>
          <a:off x="5597327" y="3967427"/>
          <a:ext cx="2386475" cy="1451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4" imgW="1523880" imgH="927000" progId="Equation.DSMT4">
                  <p:embed/>
                </p:oleObj>
              </mc:Choice>
              <mc:Fallback>
                <p:oleObj name="Equation" r:id="rId4" imgW="15238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7327" y="3967427"/>
                        <a:ext cx="2386475" cy="1451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7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4/10/2015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Spring 2015 -- Lecture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92889"/>
              </p:ext>
            </p:extLst>
          </p:nvPr>
        </p:nvGraphicFramePr>
        <p:xfrm>
          <a:off x="285897" y="96158"/>
          <a:ext cx="4609806" cy="1040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2869920" imgH="647640" progId="Equation.DSMT4">
                  <p:embed/>
                </p:oleObj>
              </mc:Choice>
              <mc:Fallback>
                <p:oleObj name="Equation" r:id="rId3" imgW="28699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897" y="96158"/>
                        <a:ext cx="4609806" cy="1040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905226" y="800949"/>
            <a:ext cx="1407885" cy="5630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1868" y="400014"/>
            <a:ext cx="3701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 longer periodic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7" y="1548720"/>
            <a:ext cx="5153025" cy="469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2682" y="857250"/>
            <a:ext cx="3771900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78857" y="1261985"/>
            <a:ext cx="187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bulk bands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400014"/>
            <a:ext cx="3064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surface bands</a:t>
            </a:r>
          </a:p>
        </p:txBody>
      </p:sp>
    </p:spTree>
    <p:extLst>
      <p:ext uri="{BB962C8B-B14F-4D97-AF65-F5344CB8AC3E}">
        <p14:creationId xmlns:p14="http://schemas.microsoft.com/office/powerpoint/2010/main" val="253568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26628</TotalTime>
  <Words>356</Words>
  <Application>Microsoft Office PowerPoint</Application>
  <PresentationFormat>On-screen Show (4:3)</PresentationFormat>
  <Paragraphs>101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Symbol</vt:lpstr>
      <vt:lpstr>Wingdings</vt:lpstr>
      <vt:lpstr>Office Theme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1560</cp:revision>
  <cp:lastPrinted>2015-04-10T14:46:13Z</cp:lastPrinted>
  <dcterms:created xsi:type="dcterms:W3CDTF">2012-01-10T18:32:24Z</dcterms:created>
  <dcterms:modified xsi:type="dcterms:W3CDTF">2015-04-10T16:02:54Z</dcterms:modified>
</cp:coreProperties>
</file>