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nr.nist.gov/resources/n-length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X-ray and neutron diffraction in solids (some material contained in Chap. 3 of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Marder’s</a:t>
            </a:r>
            <a:r>
              <a:rPr lang="en-US" sz="3200" b="1" dirty="0" smtClean="0">
                <a:solidFill>
                  <a:schemeClr val="folHlink"/>
                </a:solidFill>
              </a:rPr>
              <a:t> text)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Bragg law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Intensity relationships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Sensitivity to atomic parameters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0" y="79375"/>
            <a:ext cx="8391525" cy="627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8499"/>
            <a:ext cx="24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 (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8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1" y="822682"/>
            <a:ext cx="657225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9" y="226031"/>
            <a:ext cx="680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 powder diffraction pattern for Cu (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08" y="4588107"/>
            <a:ext cx="4743450" cy="866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1267" y="5835721"/>
            <a:ext cx="463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is lattice constant </a:t>
            </a:r>
            <a:r>
              <a:rPr lang="en-US" sz="2400" i="1" dirty="0" smtClean="0">
                <a:latin typeface="+mj-lt"/>
              </a:rPr>
              <a:t>a?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3253" y="5835721"/>
            <a:ext cx="278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3.615 Angstroms</a:t>
            </a:r>
          </a:p>
        </p:txBody>
      </p:sp>
    </p:spTree>
    <p:extLst>
      <p:ext uri="{BB962C8B-B14F-4D97-AF65-F5344CB8AC3E}">
        <p14:creationId xmlns:p14="http://schemas.microsoft.com/office/powerpoint/2010/main" val="37963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95275"/>
            <a:ext cx="8216900" cy="57764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7951"/>
            <a:ext cx="50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  (bcc)</a:t>
            </a:r>
          </a:p>
        </p:txBody>
      </p:sp>
    </p:spTree>
    <p:extLst>
      <p:ext uri="{BB962C8B-B14F-4D97-AF65-F5344CB8AC3E}">
        <p14:creationId xmlns:p14="http://schemas.microsoft.com/office/powerpoint/2010/main" val="2165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5" y="835025"/>
            <a:ext cx="6619875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54000"/>
            <a:ext cx="6604000" cy="47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 (bcc)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4641850"/>
            <a:ext cx="49149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195" y="5757333"/>
            <a:ext cx="56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is </a:t>
            </a:r>
            <a:r>
              <a:rPr lang="en-US" sz="2400" i="1" dirty="0" smtClean="0">
                <a:latin typeface="+mj-lt"/>
              </a:rPr>
              <a:t>a ?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757332"/>
            <a:ext cx="357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2.8665 Angstroms</a:t>
            </a:r>
          </a:p>
        </p:txBody>
      </p:sp>
    </p:spTree>
    <p:extLst>
      <p:ext uri="{BB962C8B-B14F-4D97-AF65-F5344CB8AC3E}">
        <p14:creationId xmlns:p14="http://schemas.microsoft.com/office/powerpoint/2010/main" val="5931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32303"/>
            <a:ext cx="8020050" cy="595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7" y="372533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832378"/>
            <a:ext cx="6553200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" y="203200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7" y="4228866"/>
            <a:ext cx="4819650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4629213"/>
            <a:ext cx="301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a=5.6573 Angstroms</a:t>
            </a:r>
          </a:p>
        </p:txBody>
      </p:sp>
    </p:spTree>
    <p:extLst>
      <p:ext uri="{BB962C8B-B14F-4D97-AF65-F5344CB8AC3E}">
        <p14:creationId xmlns:p14="http://schemas.microsoft.com/office/powerpoint/2010/main" val="1111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7067"/>
            <a:ext cx="7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X-ray and Neutron diffraction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402"/>
              </p:ext>
            </p:extLst>
          </p:nvPr>
        </p:nvGraphicFramePr>
        <p:xfrm>
          <a:off x="1077384" y="923396"/>
          <a:ext cx="4586794" cy="136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" imgW="3035160" imgH="901440" progId="Equation.DSMT4">
                  <p:embed/>
                </p:oleObj>
              </mc:Choice>
              <mc:Fallback>
                <p:oleObj name="Equation" r:id="rId3" imgW="30351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384" y="923396"/>
                        <a:ext cx="4586794" cy="136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124200" y="1693333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400" y="1439333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of flight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3" y="2167467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33336" y="193039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path length</a:t>
            </a:r>
          </a:p>
        </p:txBody>
      </p:sp>
    </p:spTree>
    <p:extLst>
      <p:ext uri="{BB962C8B-B14F-4D97-AF65-F5344CB8AC3E}">
        <p14:creationId xmlns:p14="http://schemas.microsoft.com/office/powerpoint/2010/main" val="1648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00" y="829785"/>
            <a:ext cx="6964599" cy="552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110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0565" y="311060"/>
            <a:ext cx="235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482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2" y="668338"/>
            <a:ext cx="7771656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792"/>
            <a:ext cx="3871913" cy="623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29" y="358775"/>
            <a:ext cx="3629942" cy="6070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0736" y="617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15012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9" y="683915"/>
            <a:ext cx="8298760" cy="51784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679" y="3578087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5440"/>
            <a:ext cx="684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scattering particles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6" y="1727200"/>
            <a:ext cx="7715228" cy="2795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520" y="1148080"/>
            <a:ext cx="77012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pg. 61 of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2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497" y="493160"/>
            <a:ext cx="6893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X-ray and neutron diffraction in solids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Low energy electron diffraction in solids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Beyond independent electron picture -- Electron-electron interactions in the Hubbard model   (Chapter 26 of your text)</a:t>
            </a:r>
          </a:p>
        </p:txBody>
      </p:sp>
    </p:spTree>
    <p:extLst>
      <p:ext uri="{BB962C8B-B14F-4D97-AF65-F5344CB8AC3E}">
        <p14:creationId xmlns:p14="http://schemas.microsoft.com/office/powerpoint/2010/main" val="37498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5757"/>
            <a:ext cx="75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Bragg diffraction</a:t>
            </a:r>
          </a:p>
        </p:txBody>
      </p:sp>
      <p:pic>
        <p:nvPicPr>
          <p:cNvPr id="11268" name="Picture 4" descr="http://upload.wikimedia.org/wikipedia/commons/thumb/7/74/BraggPlaneDiffraction.svg/400px-BraggPlaneDiffrac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43" y="1162497"/>
            <a:ext cx="3810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1425" y="1232899"/>
            <a:ext cx="174660" cy="2876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6333" y="1089061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beam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5100" y="1200365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defracted</a:t>
            </a:r>
            <a:r>
              <a:rPr lang="en-US" sz="2400" dirty="0" smtClean="0">
                <a:latin typeface="+mj-lt"/>
              </a:rPr>
              <a:t> beam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09828"/>
              </p:ext>
            </p:extLst>
          </p:nvPr>
        </p:nvGraphicFramePr>
        <p:xfrm>
          <a:off x="1993900" y="3308350"/>
          <a:ext cx="41290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4" imgW="3632040" imgH="622080" progId="Equation.DSMT4">
                  <p:embed/>
                </p:oleObj>
              </mc:Choice>
              <mc:Fallback>
                <p:oleObj name="Equation" r:id="rId4" imgW="3632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3308350"/>
                        <a:ext cx="4129088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226085" y="4366517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3"/>
          </p:cNvCxnSpPr>
          <p:nvPr/>
        </p:nvCxnSpPr>
        <p:spPr>
          <a:xfrm flipV="1">
            <a:off x="3787739" y="4412840"/>
            <a:ext cx="648984" cy="100164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9447" y="5381945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4" idx="3"/>
          </p:cNvCxnSpPr>
          <p:nvPr/>
        </p:nvCxnSpPr>
        <p:spPr>
          <a:xfrm flipV="1">
            <a:off x="4405041" y="4412840"/>
            <a:ext cx="31682" cy="2000801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0836" y="4379465"/>
            <a:ext cx="2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wave vectors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1425" y="4748797"/>
            <a:ext cx="67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inc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7326" y="41820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scat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8918" y="49303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Symbol" panose="05050102010706020507" pitchFamily="18" charset="2"/>
              </a:rPr>
              <a:t>D</a:t>
            </a:r>
            <a:r>
              <a:rPr lang="en-US" sz="2400" b="1" i="1" dirty="0" err="1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21045"/>
              </p:ext>
            </p:extLst>
          </p:nvPr>
        </p:nvGraphicFramePr>
        <p:xfrm>
          <a:off x="5823206" y="4725634"/>
          <a:ext cx="2076451" cy="133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6" imgW="1562040" imgH="1002960" progId="Equation.DSMT4">
                  <p:embed/>
                </p:oleObj>
              </mc:Choice>
              <mc:Fallback>
                <p:oleObj name="Equation" r:id="rId6" imgW="15620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3206" y="4725634"/>
                        <a:ext cx="2076451" cy="133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21303" y="5113529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anose="05050102010706020507" pitchFamily="18" charset="2"/>
              </a:rPr>
              <a:t>2q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7" name="Arc 26"/>
          <p:cNvSpPr/>
          <p:nvPr/>
        </p:nvSpPr>
        <p:spPr>
          <a:xfrm rot="1800000">
            <a:off x="3666439" y="5162119"/>
            <a:ext cx="350491" cy="459705"/>
          </a:xfrm>
          <a:prstGeom prst="arc">
            <a:avLst>
              <a:gd name="adj1" fmla="val 16200000"/>
              <a:gd name="adj2" fmla="val 2596387"/>
            </a:avLst>
          </a:prstGeom>
          <a:ln w="34925">
            <a:solidFill>
              <a:srgbClr val="DA32A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7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normal distance between diffracting planes to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  <p:pic>
        <p:nvPicPr>
          <p:cNvPr id="12290" name="Picture 2" descr="http://ecee.colorado.edu/%7Ebart/book/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01" y="1167764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3123" y="2845942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520" y="3270709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444" y="2349356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3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93783"/>
              </p:ext>
            </p:extLst>
          </p:nvPr>
        </p:nvGraphicFramePr>
        <p:xfrm>
          <a:off x="4867453" y="1848308"/>
          <a:ext cx="3953172" cy="188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4" imgW="2984400" imgH="1422360" progId="Equation.DSMT4">
                  <p:embed/>
                </p:oleObj>
              </mc:Choice>
              <mc:Fallback>
                <p:oleObj name="Equation" r:id="rId4" imgW="29844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7453" y="1848308"/>
                        <a:ext cx="3953172" cy="188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18015"/>
              </p:ext>
            </p:extLst>
          </p:nvPr>
        </p:nvGraphicFramePr>
        <p:xfrm>
          <a:off x="2714765" y="4576605"/>
          <a:ext cx="3714469" cy="118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6" imgW="2031840" imgH="647640" progId="Equation.DSMT4">
                  <p:embed/>
                </p:oleObj>
              </mc:Choice>
              <mc:Fallback>
                <p:oleObj name="Equation" r:id="rId6" imgW="2031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4765" y="4576605"/>
                        <a:ext cx="3714469" cy="118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4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191" y="308225"/>
            <a:ext cx="69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Intensity profile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20866"/>
              </p:ext>
            </p:extLst>
          </p:nvPr>
        </p:nvGraphicFramePr>
        <p:xfrm>
          <a:off x="639763" y="715963"/>
          <a:ext cx="435451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3" imgW="2679480" imgH="850680" progId="Equation.DSMT4">
                  <p:embed/>
                </p:oleObj>
              </mc:Choice>
              <mc:Fallback>
                <p:oleObj name="Equation" r:id="rId3" imgW="26794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763" y="715963"/>
                        <a:ext cx="4354512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81999"/>
              </p:ext>
            </p:extLst>
          </p:nvPr>
        </p:nvGraphicFramePr>
        <p:xfrm>
          <a:off x="909191" y="2367462"/>
          <a:ext cx="2473497" cy="141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5" imgW="2044440" imgH="1168200" progId="Equation.DSMT4">
                  <p:embed/>
                </p:oleObj>
              </mc:Choice>
              <mc:Fallback>
                <p:oleObj name="Equation" r:id="rId5" imgW="2044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191" y="2367462"/>
                        <a:ext cx="2473497" cy="141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13165"/>
              </p:ext>
            </p:extLst>
          </p:nvPr>
        </p:nvGraphicFramePr>
        <p:xfrm>
          <a:off x="587375" y="3908425"/>
          <a:ext cx="47466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7" imgW="2920680" imgH="977760" progId="Equation.DSMT4">
                  <p:embed/>
                </p:oleObj>
              </mc:Choice>
              <mc:Fallback>
                <p:oleObj name="Equation" r:id="rId7" imgW="2920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375" y="3908425"/>
                        <a:ext cx="4746625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0975" y="159683"/>
            <a:ext cx="3613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Comes from Born approximation describing the interaction between scattering particle and material.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69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97" y="82193"/>
            <a:ext cx="79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structure factors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36" y="965770"/>
            <a:ext cx="7186584" cy="2576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27" y="3594285"/>
            <a:ext cx="7229393" cy="2540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3636"/>
            <a:ext cx="876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X-ray scattering; Fourier transform of electronic 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791005"/>
            <a:ext cx="288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(these are from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crystaldiffract</a:t>
            </a:r>
            <a:r>
              <a:rPr lang="en-US" sz="2400" dirty="0" smtClean="0">
                <a:latin typeface="+mj-lt"/>
              </a:rPr>
              <a:t>)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86906"/>
              </p:ext>
            </p:extLst>
          </p:nvPr>
        </p:nvGraphicFramePr>
        <p:xfrm>
          <a:off x="861511" y="5826569"/>
          <a:ext cx="2262689" cy="72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2031840" imgH="647640" progId="Equation.DSMT4">
                  <p:embed/>
                </p:oleObj>
              </mc:Choice>
              <mc:Fallback>
                <p:oleObj name="Equation" r:id="rId5" imgW="2031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511" y="5826569"/>
                        <a:ext cx="2262689" cy="721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7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97" y="82193"/>
            <a:ext cx="79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structure factors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541960"/>
            <a:ext cx="7424738" cy="3774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787" y="719191"/>
            <a:ext cx="715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http://www.ncnr.nist.gov/resources/n-lengths/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4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383782"/>
            <a:ext cx="60293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545476"/>
            <a:ext cx="5829300" cy="1438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6476" y="1387011"/>
            <a:ext cx="667821" cy="318499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6136" y="3450405"/>
            <a:ext cx="667821" cy="318499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6333" y="4078109"/>
            <a:ext cx="38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length in 10</a:t>
            </a:r>
            <a:r>
              <a:rPr lang="en-US" sz="2400" baseline="30000" dirty="0" smtClean="0">
                <a:latin typeface="+mj-lt"/>
              </a:rPr>
              <a:t>-15</a:t>
            </a:r>
            <a:r>
              <a:rPr lang="en-US" sz="2400" dirty="0" smtClean="0">
                <a:latin typeface="+mj-lt"/>
              </a:rPr>
              <a:t>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75134"/>
              </p:ext>
            </p:extLst>
          </p:nvPr>
        </p:nvGraphicFramePr>
        <p:xfrm>
          <a:off x="1773059" y="4634132"/>
          <a:ext cx="20224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1244520" imgH="647640" progId="Equation.DSMT4">
                  <p:embed/>
                </p:oleObj>
              </mc:Choice>
              <mc:Fallback>
                <p:oleObj name="Equation" r:id="rId5" imgW="12445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059" y="4634132"/>
                        <a:ext cx="202247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27013</TotalTime>
  <Words>394</Words>
  <Application>Microsoft Office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1594</cp:revision>
  <cp:lastPrinted>2015-04-13T16:40:01Z</cp:lastPrinted>
  <dcterms:created xsi:type="dcterms:W3CDTF">2012-01-10T18:32:24Z</dcterms:created>
  <dcterms:modified xsi:type="dcterms:W3CDTF">2015-04-13T16:41:08Z</dcterms:modified>
</cp:coreProperties>
</file>