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6" r:id="rId2"/>
    <p:sldId id="299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0066FF"/>
    <a:srgbClr val="EC86C8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 snapToGrid="0">
      <p:cViewPr varScale="1">
        <p:scale>
          <a:sx n="63" d="100"/>
          <a:sy n="63" d="100"/>
        </p:scale>
        <p:origin x="55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2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2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8.png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1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7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6568" y="489285"/>
            <a:ext cx="863867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endParaRPr lang="en-US" sz="2400" b="1" dirty="0">
              <a:solidFill>
                <a:schemeClr val="folHlink"/>
              </a:solidFill>
            </a:endParaRPr>
          </a:p>
          <a:p>
            <a:pPr marL="1428750" lvl="4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The Hubbard model</a:t>
            </a:r>
          </a:p>
          <a:p>
            <a:pPr marL="1885950" lvl="5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Motivation for the model</a:t>
            </a:r>
          </a:p>
          <a:p>
            <a:pPr marL="1885950" lvl="5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Solution for a 2 site system</a:t>
            </a:r>
          </a:p>
          <a:p>
            <a:pPr marL="1885950" lvl="5" indent="-514350">
              <a:buFont typeface="Wingdings" panose="05000000000000000000" pitchFamily="2" charset="2"/>
              <a:buChar char="Ø"/>
            </a:pPr>
            <a:r>
              <a:rPr lang="en-US" sz="3200" b="1" dirty="0" err="1" smtClean="0">
                <a:solidFill>
                  <a:schemeClr val="folHlink"/>
                </a:solidFill>
              </a:rPr>
              <a:t>Hartree-Fock</a:t>
            </a:r>
            <a:r>
              <a:rPr lang="en-US" sz="3200" b="1" dirty="0" smtClean="0">
                <a:solidFill>
                  <a:schemeClr val="folHlink"/>
                </a:solidFill>
              </a:rPr>
              <a:t> approximation</a:t>
            </a:r>
          </a:p>
          <a:p>
            <a:pPr marL="1885950" lvl="5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Comparison with exact solutions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5216" y="457200"/>
            <a:ext cx="543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Eigenvalues of the Hubbard model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050367"/>
              </p:ext>
            </p:extLst>
          </p:nvPr>
        </p:nvGraphicFramePr>
        <p:xfrm>
          <a:off x="6657253" y="2761487"/>
          <a:ext cx="2029547" cy="1863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3" imgW="2641320" imgH="2425680" progId="Equation.DSMT4">
                  <p:embed/>
                </p:oleObj>
              </mc:Choice>
              <mc:Fallback>
                <p:oleObj name="Equation" r:id="rId3" imgW="2641320" imgH="2425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57253" y="2761487"/>
                        <a:ext cx="2029547" cy="18636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216" y="2369602"/>
            <a:ext cx="60198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58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68656"/>
            <a:ext cx="7863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Two-site Hubbard model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450953"/>
              </p:ext>
            </p:extLst>
          </p:nvPr>
        </p:nvGraphicFramePr>
        <p:xfrm>
          <a:off x="319742" y="839406"/>
          <a:ext cx="8504515" cy="591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2" name="Equation" r:id="rId3" imgW="5663880" imgH="393480" progId="Equation.DSMT4">
                  <p:embed/>
                </p:oleObj>
              </mc:Choice>
              <mc:Fallback>
                <p:oleObj name="Equation" r:id="rId3" imgW="5663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742" y="839406"/>
                        <a:ext cx="8504515" cy="591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0999" y="1865127"/>
            <a:ext cx="815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Ground state of the two-site Hubbard model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51695"/>
              </p:ext>
            </p:extLst>
          </p:nvPr>
        </p:nvGraphicFramePr>
        <p:xfrm>
          <a:off x="449579" y="2477520"/>
          <a:ext cx="24765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3" name="Equation" r:id="rId5" imgW="2476440" imgH="850680" progId="Equation.DSMT4">
                  <p:embed/>
                </p:oleObj>
              </mc:Choice>
              <mc:Fallback>
                <p:oleObj name="Equation" r:id="rId5" imgW="247644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9579" y="2477520"/>
                        <a:ext cx="24765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033957"/>
              </p:ext>
            </p:extLst>
          </p:nvPr>
        </p:nvGraphicFramePr>
        <p:xfrm>
          <a:off x="3622992" y="2621933"/>
          <a:ext cx="43180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Equation" r:id="rId7" imgW="4317840" imgH="850680" progId="Equation.DSMT4">
                  <p:embed/>
                </p:oleObj>
              </mc:Choice>
              <mc:Fallback>
                <p:oleObj name="Equation" r:id="rId7" imgW="431784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22992" y="2621933"/>
                        <a:ext cx="43180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19742" y="3537141"/>
            <a:ext cx="6335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Single particle limit  (</a:t>
            </a:r>
            <a:r>
              <a:rPr lang="en-US" sz="2400" i="1" dirty="0" smtClean="0">
                <a:latin typeface="+mj-lt"/>
              </a:rPr>
              <a:t>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0)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200056"/>
              </p:ext>
            </p:extLst>
          </p:nvPr>
        </p:nvGraphicFramePr>
        <p:xfrm>
          <a:off x="900429" y="4072937"/>
          <a:ext cx="7874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Equation" r:id="rId9" imgW="787320" imgH="291960" progId="Equation.DSMT4">
                  <p:embed/>
                </p:oleObj>
              </mc:Choice>
              <mc:Fallback>
                <p:oleObj name="Equation" r:id="rId9" imgW="7873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00429" y="4072937"/>
                        <a:ext cx="7874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395311"/>
              </p:ext>
            </p:extLst>
          </p:nvPr>
        </p:nvGraphicFramePr>
        <p:xfrm>
          <a:off x="2590800" y="3909077"/>
          <a:ext cx="2641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Equation" r:id="rId11" imgW="2641320" imgH="596880" progId="Equation.DSMT4">
                  <p:embed/>
                </p:oleObj>
              </mc:Choice>
              <mc:Fallback>
                <p:oleObj name="Equation" r:id="rId11" imgW="264132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90800" y="3909077"/>
                        <a:ext cx="2641600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79781"/>
              </p:ext>
            </p:extLst>
          </p:nvPr>
        </p:nvGraphicFramePr>
        <p:xfrm>
          <a:off x="574675" y="4702175"/>
          <a:ext cx="41275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Equation" r:id="rId13" imgW="3606480" imgH="1002960" progId="Equation.DSMT4">
                  <p:embed/>
                </p:oleObj>
              </mc:Choice>
              <mc:Fallback>
                <p:oleObj name="Equation" r:id="rId13" imgW="360648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74675" y="4702175"/>
                        <a:ext cx="4127500" cy="1147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54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572" y="942784"/>
            <a:ext cx="8194842" cy="514711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02432" y="4103538"/>
            <a:ext cx="8115121" cy="189906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31" y="244411"/>
            <a:ext cx="8559737" cy="611193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727668" y="2029968"/>
            <a:ext cx="3124200" cy="2121408"/>
          </a:xfrm>
          <a:prstGeom prst="ellipse">
            <a:avLst/>
          </a:prstGeom>
          <a:noFill/>
          <a:ln w="53975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1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5" y="2625661"/>
            <a:ext cx="6638925" cy="38766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1801"/>
            <a:ext cx="6620256" cy="314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0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3187" y="1220533"/>
            <a:ext cx="7231871" cy="22084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0896" y="402336"/>
            <a:ext cx="7095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Hubbard Hamiltonian: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90800" y="3127248"/>
            <a:ext cx="247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single particle contribution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1794" y="3095244"/>
            <a:ext cx="247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two particle contribution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061428"/>
              </p:ext>
            </p:extLst>
          </p:nvPr>
        </p:nvGraphicFramePr>
        <p:xfrm>
          <a:off x="1524000" y="4181524"/>
          <a:ext cx="3221228" cy="1951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4" imgW="1739880" imgH="1054080" progId="Equation.DSMT4">
                  <p:embed/>
                </p:oleObj>
              </mc:Choice>
              <mc:Fallback>
                <p:oleObj name="Equation" r:id="rId4" imgW="173988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0" y="4181524"/>
                        <a:ext cx="3221228" cy="19515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698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353312" y="896112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319528" y="896112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85744" y="896112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51960" y="896112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1168" y="2231136"/>
            <a:ext cx="6638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 =              1         2         3          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1168" y="2817167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Possible configurations of a single site</a:t>
            </a:r>
          </a:p>
        </p:txBody>
      </p:sp>
      <p:sp>
        <p:nvSpPr>
          <p:cNvPr id="11" name="Oval 10"/>
          <p:cNvSpPr/>
          <p:nvPr/>
        </p:nvSpPr>
        <p:spPr>
          <a:xfrm>
            <a:off x="810768" y="340319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0768" y="4423315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10768" y="54567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448392"/>
              </p:ext>
            </p:extLst>
          </p:nvPr>
        </p:nvGraphicFramePr>
        <p:xfrm>
          <a:off x="2137664" y="3458920"/>
          <a:ext cx="639064" cy="78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1" name="Equation" r:id="rId3" imgW="279360" imgH="342720" progId="Equation.DSMT4">
                  <p:embed/>
                </p:oleObj>
              </mc:Choice>
              <mc:Fallback>
                <p:oleObj name="Equation" r:id="rId3" imgW="27936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7664" y="3458920"/>
                        <a:ext cx="639064" cy="7843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750018"/>
              </p:ext>
            </p:extLst>
          </p:nvPr>
        </p:nvGraphicFramePr>
        <p:xfrm>
          <a:off x="1882775" y="4456113"/>
          <a:ext cx="116205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2" name="Equation" r:id="rId5" imgW="507960" imgH="355320" progId="Equation.DSMT4">
                  <p:embed/>
                </p:oleObj>
              </mc:Choice>
              <mc:Fallback>
                <p:oleObj name="Equation" r:id="rId5" imgW="5079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82775" y="4456113"/>
                        <a:ext cx="1162050" cy="81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491993"/>
              </p:ext>
            </p:extLst>
          </p:nvPr>
        </p:nvGraphicFramePr>
        <p:xfrm>
          <a:off x="1741488" y="5487988"/>
          <a:ext cx="156845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3" name="Equation" r:id="rId7" imgW="685800" imgH="355320" progId="Equation.DSMT4">
                  <p:embed/>
                </p:oleObj>
              </mc:Choice>
              <mc:Fallback>
                <p:oleObj name="Equation" r:id="rId7" imgW="6858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41488" y="5487988"/>
                        <a:ext cx="1568450" cy="81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0343217"/>
              </p:ext>
            </p:extLst>
          </p:nvPr>
        </p:nvGraphicFramePr>
        <p:xfrm>
          <a:off x="1062736" y="4590287"/>
          <a:ext cx="399386" cy="627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4" name="Equation" r:id="rId9" imgW="177480" imgH="279360" progId="Equation.DSMT4">
                  <p:embed/>
                </p:oleObj>
              </mc:Choice>
              <mc:Fallback>
                <p:oleObj name="Equation" r:id="rId9" imgW="1774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62736" y="4590287"/>
                        <a:ext cx="399386" cy="627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200591"/>
              </p:ext>
            </p:extLst>
          </p:nvPr>
        </p:nvGraphicFramePr>
        <p:xfrm>
          <a:off x="932053" y="5584698"/>
          <a:ext cx="7112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5" name="Equation" r:id="rId11" imgW="317160" imgH="279360" progId="Equation.DSMT4">
                  <p:embed/>
                </p:oleObj>
              </mc:Choice>
              <mc:Fallback>
                <p:oleObj name="Equation" r:id="rId11" imgW="3171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32053" y="5584698"/>
                        <a:ext cx="711200" cy="62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12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064" y="818197"/>
            <a:ext cx="7231871" cy="22084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2608" y="310896"/>
            <a:ext cx="6784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Hubbard model -- continued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25295" y="2816352"/>
            <a:ext cx="6962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t </a:t>
            </a:r>
            <a:r>
              <a:rPr lang="en-US" sz="2400" dirty="0" smtClean="0">
                <a:latin typeface="+mj-lt"/>
              </a:rPr>
              <a:t>represents electron “hopping” between sites, preserving spin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76527" y="3919728"/>
            <a:ext cx="6962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U </a:t>
            </a:r>
            <a:r>
              <a:rPr lang="en-US" sz="2400" dirty="0" smtClean="0">
                <a:latin typeface="+mj-lt"/>
              </a:rPr>
              <a:t>represents electron repulsion on a single site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58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85216"/>
            <a:ext cx="7863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Two-site Hubbard model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968508"/>
              </p:ext>
            </p:extLst>
          </p:nvPr>
        </p:nvGraphicFramePr>
        <p:xfrm>
          <a:off x="319742" y="1255966"/>
          <a:ext cx="8504515" cy="591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1" name="Equation" r:id="rId3" imgW="5663880" imgH="393480" progId="Equation.DSMT4">
                  <p:embed/>
                </p:oleObj>
              </mc:Choice>
              <mc:Fallback>
                <p:oleObj name="Equation" r:id="rId3" imgW="5663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742" y="1255966"/>
                        <a:ext cx="8504515" cy="591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811454"/>
              </p:ext>
            </p:extLst>
          </p:nvPr>
        </p:nvGraphicFramePr>
        <p:xfrm>
          <a:off x="801370" y="2154429"/>
          <a:ext cx="1795526" cy="956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2" name="Equation" r:id="rId5" imgW="1079280" imgH="647640" progId="Equation.DSMT4">
                  <p:embed/>
                </p:oleObj>
              </mc:Choice>
              <mc:Fallback>
                <p:oleObj name="Equation" r:id="rId5" imgW="107928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1370" y="2154429"/>
                        <a:ext cx="1795526" cy="9566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649626"/>
              </p:ext>
            </p:extLst>
          </p:nvPr>
        </p:nvGraphicFramePr>
        <p:xfrm>
          <a:off x="823913" y="3536950"/>
          <a:ext cx="6796087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3" name="Equation" r:id="rId7" imgW="4813200" imgH="1714320" progId="Equation.DSMT4">
                  <p:embed/>
                </p:oleObj>
              </mc:Choice>
              <mc:Fallback>
                <p:oleObj name="Equation" r:id="rId7" imgW="481320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3913" y="3536950"/>
                        <a:ext cx="6796087" cy="2419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525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9742" y="191031"/>
            <a:ext cx="7863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Two-site Hubbard model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127047"/>
              </p:ext>
            </p:extLst>
          </p:nvPr>
        </p:nvGraphicFramePr>
        <p:xfrm>
          <a:off x="457200" y="841397"/>
          <a:ext cx="8504515" cy="591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Equation" r:id="rId3" imgW="5663880" imgH="393480" progId="Equation.DSMT4">
                  <p:embed/>
                </p:oleObj>
              </mc:Choice>
              <mc:Fallback>
                <p:oleObj name="Equation" r:id="rId3" imgW="5663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841397"/>
                        <a:ext cx="8504515" cy="591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436049"/>
              </p:ext>
            </p:extLst>
          </p:nvPr>
        </p:nvGraphicFramePr>
        <p:xfrm>
          <a:off x="474967" y="1621047"/>
          <a:ext cx="7553389" cy="188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Equation" r:id="rId5" imgW="6159240" imgH="1536480" progId="Equation.DSMT4">
                  <p:embed/>
                </p:oleObj>
              </mc:Choice>
              <mc:Fallback>
                <p:oleObj name="Equation" r:id="rId5" imgW="6159240" imgH="1536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4967" y="1621047"/>
                        <a:ext cx="7553389" cy="1883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203389"/>
              </p:ext>
            </p:extLst>
          </p:nvPr>
        </p:nvGraphicFramePr>
        <p:xfrm>
          <a:off x="672084" y="3930650"/>
          <a:ext cx="264160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8" name="Equation" r:id="rId7" imgW="2641320" imgH="2425680" progId="Equation.DSMT4">
                  <p:embed/>
                </p:oleObj>
              </mc:Choice>
              <mc:Fallback>
                <p:oleObj name="Equation" r:id="rId7" imgW="2641320" imgH="2425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2084" y="3930650"/>
                        <a:ext cx="2641600" cy="242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574548"/>
              </p:ext>
            </p:extLst>
          </p:nvPr>
        </p:nvGraphicFramePr>
        <p:xfrm>
          <a:off x="4251661" y="3858218"/>
          <a:ext cx="4330700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9" name="Equation" r:id="rId9" imgW="4330440" imgH="2730240" progId="Equation.DSMT4">
                  <p:embed/>
                </p:oleObj>
              </mc:Choice>
              <mc:Fallback>
                <p:oleObj name="Equation" r:id="rId9" imgW="4330440" imgH="273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51661" y="3858218"/>
                        <a:ext cx="4330700" cy="273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137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27321</TotalTime>
  <Words>209</Words>
  <Application>Microsoft Office PowerPoint</Application>
  <PresentationFormat>On-screen Show (4:3)</PresentationFormat>
  <Paragraphs>59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1622</cp:revision>
  <cp:lastPrinted>2015-04-15T14:44:23Z</cp:lastPrinted>
  <dcterms:created xsi:type="dcterms:W3CDTF">2012-01-10T18:32:24Z</dcterms:created>
  <dcterms:modified xsi:type="dcterms:W3CDTF">2015-04-15T16:05:59Z</dcterms:modified>
</cp:coreProperties>
</file>