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29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  <p:sldId id="338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9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9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0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6386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The Hubbard model</a:t>
            </a:r>
          </a:p>
          <a:p>
            <a:pPr marL="1885950" lvl="5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Analysis of solution </a:t>
            </a:r>
            <a:r>
              <a:rPr lang="en-US" sz="3200" b="1" dirty="0" smtClean="0">
                <a:solidFill>
                  <a:schemeClr val="folHlink"/>
                </a:solidFill>
              </a:rPr>
              <a:t>for a 2 site system</a:t>
            </a:r>
          </a:p>
          <a:p>
            <a:pPr marL="1885950" lvl="5" indent="-5143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folHlink"/>
                </a:solidFill>
              </a:rPr>
              <a:t>Hartree-Fock</a:t>
            </a:r>
            <a:r>
              <a:rPr lang="en-US" sz="3200" b="1" dirty="0" smtClean="0">
                <a:solidFill>
                  <a:schemeClr val="folHlink"/>
                </a:solidFill>
              </a:rPr>
              <a:t> approximation</a:t>
            </a:r>
          </a:p>
          <a:p>
            <a:pPr marL="1885950" lvl="5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Extension to linear chain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PHY 752  Spring 2015 -- Lecture 33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65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68656"/>
            <a:ext cx="404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limit  (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0)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060" y="695078"/>
            <a:ext cx="619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Full spectrum for spin 0 </a:t>
            </a:r>
            <a:r>
              <a:rPr lang="en-US" sz="2400" dirty="0" err="1" smtClean="0">
                <a:latin typeface="+mj-lt"/>
              </a:rPr>
              <a:t>eigenstates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18961"/>
              </p:ext>
            </p:extLst>
          </p:nvPr>
        </p:nvGraphicFramePr>
        <p:xfrm>
          <a:off x="1524000" y="1014038"/>
          <a:ext cx="7337425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Equation" r:id="rId3" imgW="4952880" imgH="2400120" progId="Equation.DSMT4">
                  <p:embed/>
                </p:oleObj>
              </mc:Choice>
              <mc:Fallback>
                <p:oleObj name="Equation" r:id="rId3" imgW="495288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014038"/>
                        <a:ext cx="7337425" cy="356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4060" y="4638570"/>
            <a:ext cx="420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picture: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31376" y="5424407"/>
            <a:ext cx="712922" cy="0"/>
          </a:xfrm>
          <a:prstGeom prst="line">
            <a:avLst/>
          </a:prstGeom>
          <a:ln w="60325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4294" y="6072752"/>
            <a:ext cx="712922" cy="0"/>
          </a:xfrm>
          <a:prstGeom prst="line">
            <a:avLst/>
          </a:prstGeom>
          <a:ln w="60325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6495" y="5421827"/>
            <a:ext cx="712922" cy="0"/>
          </a:xfrm>
          <a:prstGeom prst="line">
            <a:avLst/>
          </a:prstGeom>
          <a:ln w="60325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9413" y="6070172"/>
            <a:ext cx="712922" cy="0"/>
          </a:xfrm>
          <a:prstGeom prst="line">
            <a:avLst/>
          </a:prstGeom>
          <a:ln w="60325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68696" y="5437325"/>
            <a:ext cx="712922" cy="0"/>
          </a:xfrm>
          <a:prstGeom prst="line">
            <a:avLst/>
          </a:prstGeom>
          <a:ln w="60325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81614" y="6085670"/>
            <a:ext cx="712922" cy="0"/>
          </a:xfrm>
          <a:prstGeom prst="line">
            <a:avLst/>
          </a:prstGeom>
          <a:ln w="60325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8716"/>
              </p:ext>
            </p:extLst>
          </p:nvPr>
        </p:nvGraphicFramePr>
        <p:xfrm>
          <a:off x="1180458" y="5814430"/>
          <a:ext cx="633356" cy="55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Equation" r:id="rId5" imgW="317160" imgH="279360" progId="Equation.DSMT4">
                  <p:embed/>
                </p:oleObj>
              </mc:Choice>
              <mc:Fallback>
                <p:oleObj name="Equation" r:id="rId5" imgW="317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0458" y="5814430"/>
                        <a:ext cx="633356" cy="55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69047"/>
              </p:ext>
            </p:extLst>
          </p:nvPr>
        </p:nvGraphicFramePr>
        <p:xfrm>
          <a:off x="6664271" y="5160915"/>
          <a:ext cx="633356" cy="55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Equation" r:id="rId7" imgW="317160" imgH="279360" progId="Equation.DSMT4">
                  <p:embed/>
                </p:oleObj>
              </mc:Choice>
              <mc:Fallback>
                <p:oleObj name="Equation" r:id="rId7" imgW="317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4271" y="5160915"/>
                        <a:ext cx="633356" cy="55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12010"/>
              </p:ext>
            </p:extLst>
          </p:nvPr>
        </p:nvGraphicFramePr>
        <p:xfrm>
          <a:off x="4059238" y="5827713"/>
          <a:ext cx="355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Equation" r:id="rId8" imgW="177480" imgH="279360" progId="Equation.DSMT4">
                  <p:embed/>
                </p:oleObj>
              </mc:Choice>
              <mc:Fallback>
                <p:oleObj name="Equation" r:id="rId8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9238" y="5827713"/>
                        <a:ext cx="355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79375"/>
              </p:ext>
            </p:extLst>
          </p:nvPr>
        </p:nvGraphicFramePr>
        <p:xfrm>
          <a:off x="4073525" y="5189538"/>
          <a:ext cx="3540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10" imgW="177480" imgH="279360" progId="Equation.DSMT4">
                  <p:embed/>
                </p:oleObj>
              </mc:Choice>
              <mc:Fallback>
                <p:oleObj name="Equation" r:id="rId10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73525" y="5189538"/>
                        <a:ext cx="354013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8273" y="5190994"/>
            <a:ext cx="68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+t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192" y="5823837"/>
            <a:ext cx="68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-t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0278" y="5652659"/>
            <a:ext cx="50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1" y="5650079"/>
            <a:ext cx="50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1101" y="5727569"/>
            <a:ext cx="50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6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42" y="191031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  -- </a:t>
            </a:r>
            <a:r>
              <a:rPr lang="en-US" sz="2400" dirty="0" err="1" smtClean="0">
                <a:latin typeface="+mj-lt"/>
              </a:rPr>
              <a:t>Hartree-Fock</a:t>
            </a:r>
            <a:r>
              <a:rPr lang="en-US" sz="2400" dirty="0" smtClean="0">
                <a:latin typeface="+mj-lt"/>
              </a:rPr>
              <a:t>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24187"/>
              </p:ext>
            </p:extLst>
          </p:nvPr>
        </p:nvGraphicFramePr>
        <p:xfrm>
          <a:off x="457200" y="841397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41397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917644"/>
              </p:ext>
            </p:extLst>
          </p:nvPr>
        </p:nvGraphicFramePr>
        <p:xfrm>
          <a:off x="670283" y="1621219"/>
          <a:ext cx="835342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5" imgW="5638680" imgH="1714320" progId="Equation.DSMT4">
                  <p:embed/>
                </p:oleObj>
              </mc:Choice>
              <mc:Fallback>
                <p:oleObj name="Equation" r:id="rId5" imgW="563868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283" y="1621219"/>
                        <a:ext cx="8353425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97269"/>
              </p:ext>
            </p:extLst>
          </p:nvPr>
        </p:nvGraphicFramePr>
        <p:xfrm>
          <a:off x="982662" y="4471934"/>
          <a:ext cx="50371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7" imgW="3111480" imgH="571320" progId="Equation.DSMT4">
                  <p:embed/>
                </p:oleObj>
              </mc:Choice>
              <mc:Fallback>
                <p:oleObj name="Equation" r:id="rId7" imgW="31114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2662" y="4471934"/>
                        <a:ext cx="5037138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8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42" y="191031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  -- </a:t>
            </a:r>
            <a:r>
              <a:rPr lang="en-US" sz="2400" dirty="0" err="1" smtClean="0">
                <a:latin typeface="+mj-lt"/>
              </a:rPr>
              <a:t>Hartree-Fock</a:t>
            </a:r>
            <a:r>
              <a:rPr lang="en-US" sz="2400" dirty="0" smtClean="0">
                <a:latin typeface="+mj-lt"/>
              </a:rPr>
              <a:t>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43121"/>
              </p:ext>
            </p:extLst>
          </p:nvPr>
        </p:nvGraphicFramePr>
        <p:xfrm>
          <a:off x="457200" y="841397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41397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929" y="1658319"/>
            <a:ext cx="664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search for lower energy solutions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886739"/>
              </p:ext>
            </p:extLst>
          </p:nvPr>
        </p:nvGraphicFramePr>
        <p:xfrm>
          <a:off x="1327150" y="2345785"/>
          <a:ext cx="35941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5" imgW="2425680" imgH="723600" progId="Equation.DSMT4">
                  <p:embed/>
                </p:oleObj>
              </mc:Choice>
              <mc:Fallback>
                <p:oleObj name="Equation" r:id="rId5" imgW="24256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150" y="2345785"/>
                        <a:ext cx="359410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16726"/>
              </p:ext>
            </p:extLst>
          </p:nvPr>
        </p:nvGraphicFramePr>
        <p:xfrm>
          <a:off x="1680302" y="3455234"/>
          <a:ext cx="40100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7" imgW="2476440" imgH="393480" progId="Equation.DSMT4">
                  <p:embed/>
                </p:oleObj>
              </mc:Choice>
              <mc:Fallback>
                <p:oleObj name="Equation" r:id="rId7" imgW="2476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0302" y="3455234"/>
                        <a:ext cx="401002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8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347"/>
            <a:ext cx="87820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966" y="309966"/>
            <a:ext cx="788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Ground state energy for 2-site Hubbard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1722" y="3289515"/>
            <a:ext cx="184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8281" y="1845634"/>
            <a:ext cx="1846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66FF"/>
                </a:solidFill>
                <a:latin typeface="+mj-lt"/>
              </a:rPr>
              <a:t>Hartree</a:t>
            </a:r>
            <a:r>
              <a:rPr lang="en-US" sz="2400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+mj-lt"/>
              </a:rPr>
              <a:t>Fock</a:t>
            </a:r>
            <a:endParaRPr lang="en-US" sz="2400" dirty="0" smtClean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616264"/>
            <a:ext cx="184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high spin</a:t>
            </a:r>
          </a:p>
        </p:txBody>
      </p:sp>
    </p:spTree>
    <p:extLst>
      <p:ext uri="{BB962C8B-B14F-4D97-AF65-F5344CB8AC3E}">
        <p14:creationId xmlns:p14="http://schemas.microsoft.com/office/powerpoint/2010/main" val="17735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65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372459"/>
              </p:ext>
            </p:extLst>
          </p:nvPr>
        </p:nvGraphicFramePr>
        <p:xfrm>
          <a:off x="319742" y="839406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42" y="839406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53650"/>
            <a:ext cx="815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Ground state of the two-site Hubbard model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5475"/>
              </p:ext>
            </p:extLst>
          </p:nvPr>
        </p:nvGraphicFramePr>
        <p:xfrm>
          <a:off x="319741" y="2223725"/>
          <a:ext cx="2841403" cy="97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5" imgW="2476440" imgH="850680" progId="Equation.DSMT4">
                  <p:embed/>
                </p:oleObj>
              </mc:Choice>
              <mc:Fallback>
                <p:oleObj name="Equation" r:id="rId5" imgW="24764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741" y="2223725"/>
                        <a:ext cx="2841403" cy="97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97886"/>
              </p:ext>
            </p:extLst>
          </p:nvPr>
        </p:nvGraphicFramePr>
        <p:xfrm>
          <a:off x="3700484" y="2219314"/>
          <a:ext cx="4976626" cy="98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7" imgW="4317840" imgH="850680" progId="Equation.DSMT4">
                  <p:embed/>
                </p:oleObj>
              </mc:Choice>
              <mc:Fallback>
                <p:oleObj name="Equation" r:id="rId7" imgW="43178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0484" y="2219314"/>
                        <a:ext cx="4976626" cy="98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9741" y="3362656"/>
            <a:ext cx="633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Isolated particle limit  (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93905"/>
              </p:ext>
            </p:extLst>
          </p:nvPr>
        </p:nvGraphicFramePr>
        <p:xfrm>
          <a:off x="642302" y="3961968"/>
          <a:ext cx="7678738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9" imgW="5232240" imgH="1206360" progId="Equation.DSMT4">
                  <p:embed/>
                </p:oleObj>
              </mc:Choice>
              <mc:Fallback>
                <p:oleObj name="Equation" r:id="rId9" imgW="52322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302" y="3961968"/>
                        <a:ext cx="7678738" cy="177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896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One-dimensional Hubbard chain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86" y="1099102"/>
            <a:ext cx="8348814" cy="39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550" y="232913"/>
            <a:ext cx="8617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Approximate solutions in terms of single particle states; “broken symmetry” </a:t>
            </a:r>
            <a:r>
              <a:rPr lang="en-US" sz="2400" dirty="0" err="1" smtClean="0">
                <a:latin typeface="+mj-lt"/>
              </a:rPr>
              <a:t>Hartree-Fock</a:t>
            </a:r>
            <a:r>
              <a:rPr lang="en-US" sz="2400" dirty="0" smtClean="0">
                <a:latin typeface="+mj-lt"/>
              </a:rPr>
              <a:t> type 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1" y="1914712"/>
            <a:ext cx="7582825" cy="22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5779"/>
            <a:ext cx="8439054" cy="46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303" y="68826"/>
            <a:ext cx="804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the following slides,   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 represents </a:t>
            </a:r>
            <a:r>
              <a:rPr lang="en-US" sz="2400" i="1" dirty="0" smtClean="0">
                <a:latin typeface="+mj-lt"/>
              </a:rPr>
              <a:t>U/t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6628" r="19502" b="21878"/>
          <a:stretch>
            <a:fillRect/>
          </a:stretch>
        </p:blipFill>
        <p:spPr bwMode="auto">
          <a:xfrm>
            <a:off x="1905000" y="1219200"/>
            <a:ext cx="5638800" cy="4498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800600" y="381000"/>
            <a:ext cx="76200" cy="556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800600" y="381000"/>
            <a:ext cx="76200" cy="5486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24000" y="457200"/>
            <a:ext cx="0" cy="5867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495800" y="4572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981200" y="6096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7315200" y="5334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219200" y="3352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038600" y="12954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k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680325" y="2784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467600" y="3429000"/>
            <a:ext cx="56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p/</a:t>
            </a:r>
            <a:r>
              <a:rPr lang="en-US" altLang="en-US"/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212850" y="35052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-p/</a:t>
            </a:r>
            <a:r>
              <a:rPr lang="en-US" altLang="en-US"/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719763" y="3470275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  <a:r>
              <a:rPr lang="en-US" altLang="en-US" baseline="-25000"/>
              <a:t>F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692400" y="3505200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-k</a:t>
            </a:r>
            <a:r>
              <a:rPr lang="en-US" altLang="en-US" baseline="-25000"/>
              <a:t>F</a:t>
            </a:r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71136" r="46617" b="17920"/>
          <a:stretch>
            <a:fillRect/>
          </a:stretch>
        </p:blipFill>
        <p:spPr bwMode="auto">
          <a:xfrm>
            <a:off x="457200" y="2286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352800" y="45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038600" y="228600"/>
            <a:ext cx="3711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k</a:t>
            </a:r>
            <a:r>
              <a:rPr lang="en-US" altLang="en-US"/>
              <a:t> = -2 cos(ka)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75" y="688984"/>
            <a:ext cx="8356250" cy="5224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0640" y="4166530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31838" y="274638"/>
          <a:ext cx="7681912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74638"/>
                        <a:ext cx="7681912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31838" y="274638"/>
          <a:ext cx="7681912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74638"/>
                        <a:ext cx="7681912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20" name="Group 48"/>
          <p:cNvGrpSpPr>
            <a:grpSpLocks/>
          </p:cNvGrpSpPr>
          <p:nvPr/>
        </p:nvGrpSpPr>
        <p:grpSpPr bwMode="auto">
          <a:xfrm>
            <a:off x="228600" y="457200"/>
            <a:ext cx="7696200" cy="1636713"/>
            <a:chOff x="144" y="288"/>
            <a:chExt cx="4848" cy="2064"/>
          </a:xfrm>
        </p:grpSpPr>
        <p:grpSp>
          <p:nvGrpSpPr>
            <p:cNvPr id="28674" name="Group 2"/>
            <p:cNvGrpSpPr>
              <a:grpSpLocks/>
            </p:cNvGrpSpPr>
            <p:nvPr/>
          </p:nvGrpSpPr>
          <p:grpSpPr bwMode="auto">
            <a:xfrm>
              <a:off x="1104" y="288"/>
              <a:ext cx="1920" cy="2064"/>
              <a:chOff x="288" y="864"/>
              <a:chExt cx="1920" cy="2064"/>
            </a:xfrm>
          </p:grpSpPr>
          <p:sp>
            <p:nvSpPr>
              <p:cNvPr id="28675" name="Freeform 3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6" name="Line 4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7" name="Line 5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144" y="288"/>
              <a:ext cx="1920" cy="2064"/>
              <a:chOff x="288" y="864"/>
              <a:chExt cx="1920" cy="2064"/>
            </a:xfrm>
          </p:grpSpPr>
          <p:sp>
            <p:nvSpPr>
              <p:cNvPr id="28679" name="Freeform 7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Line 9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2" name="Group 10"/>
            <p:cNvGrpSpPr>
              <a:grpSpLocks/>
            </p:cNvGrpSpPr>
            <p:nvPr/>
          </p:nvGrpSpPr>
          <p:grpSpPr bwMode="auto">
            <a:xfrm>
              <a:off x="3072" y="288"/>
              <a:ext cx="1920" cy="2064"/>
              <a:chOff x="288" y="864"/>
              <a:chExt cx="1920" cy="2064"/>
            </a:xfrm>
          </p:grpSpPr>
          <p:sp>
            <p:nvSpPr>
              <p:cNvPr id="28683" name="Freeform 11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6" name="Group 14"/>
            <p:cNvGrpSpPr>
              <a:grpSpLocks/>
            </p:cNvGrpSpPr>
            <p:nvPr/>
          </p:nvGrpSpPr>
          <p:grpSpPr bwMode="auto">
            <a:xfrm>
              <a:off x="1968" y="288"/>
              <a:ext cx="1920" cy="2064"/>
              <a:chOff x="288" y="864"/>
              <a:chExt cx="1920" cy="2064"/>
            </a:xfrm>
          </p:grpSpPr>
          <p:sp>
            <p:nvSpPr>
              <p:cNvPr id="28687" name="Freeform 15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Line 16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17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676400" y="114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286000" y="76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i="1"/>
              <a:t>a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467600" y="1752600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For spin </a:t>
            </a:r>
            <a:r>
              <a:rPr lang="en-US" altLang="en-US">
                <a:latin typeface="Symbol" panose="05050102010706020507" pitchFamily="18" charset="2"/>
              </a:rPr>
              <a:t>­</a:t>
            </a:r>
          </a:p>
          <a:p>
            <a:pPr algn="l"/>
            <a:r>
              <a:rPr lang="en-US" altLang="en-US">
                <a:latin typeface="Symbol" panose="05050102010706020507" pitchFamily="18" charset="2"/>
              </a:rPr>
              <a:t> </a:t>
            </a:r>
            <a:endParaRPr lang="en-US" altLang="en-US"/>
          </a:p>
        </p:txBody>
      </p:sp>
      <p:grpSp>
        <p:nvGrpSpPr>
          <p:cNvPr id="28721" name="Group 49"/>
          <p:cNvGrpSpPr>
            <a:grpSpLocks/>
          </p:cNvGrpSpPr>
          <p:nvPr/>
        </p:nvGrpSpPr>
        <p:grpSpPr bwMode="auto">
          <a:xfrm>
            <a:off x="228600" y="1371600"/>
            <a:ext cx="7391400" cy="2668588"/>
            <a:chOff x="144" y="1440"/>
            <a:chExt cx="4656" cy="3360"/>
          </a:xfrm>
        </p:grpSpPr>
        <p:grpSp>
          <p:nvGrpSpPr>
            <p:cNvPr id="28694" name="Group 22"/>
            <p:cNvGrpSpPr>
              <a:grpSpLocks/>
            </p:cNvGrpSpPr>
            <p:nvPr/>
          </p:nvGrpSpPr>
          <p:grpSpPr bwMode="auto">
            <a:xfrm>
              <a:off x="144" y="1440"/>
              <a:ext cx="1920" cy="2064"/>
              <a:chOff x="288" y="864"/>
              <a:chExt cx="1920" cy="2064"/>
            </a:xfrm>
          </p:grpSpPr>
          <p:sp>
            <p:nvSpPr>
              <p:cNvPr id="28695" name="Freeform 23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Line 24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2" name="Group 30"/>
            <p:cNvGrpSpPr>
              <a:grpSpLocks/>
            </p:cNvGrpSpPr>
            <p:nvPr/>
          </p:nvGrpSpPr>
          <p:grpSpPr bwMode="auto">
            <a:xfrm>
              <a:off x="1968" y="1440"/>
              <a:ext cx="1920" cy="2064"/>
              <a:chOff x="288" y="864"/>
              <a:chExt cx="1920" cy="2064"/>
            </a:xfrm>
          </p:grpSpPr>
          <p:sp>
            <p:nvSpPr>
              <p:cNvPr id="28703" name="Freeform 31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Line 32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34"/>
            <p:cNvGrpSpPr>
              <a:grpSpLocks/>
            </p:cNvGrpSpPr>
            <p:nvPr/>
          </p:nvGrpSpPr>
          <p:grpSpPr bwMode="auto">
            <a:xfrm rot="10800000">
              <a:off x="912" y="2736"/>
              <a:ext cx="1920" cy="2064"/>
              <a:chOff x="288" y="864"/>
              <a:chExt cx="1920" cy="2064"/>
            </a:xfrm>
          </p:grpSpPr>
          <p:sp>
            <p:nvSpPr>
              <p:cNvPr id="28707" name="Freeform 35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10" name="Group 38"/>
            <p:cNvGrpSpPr>
              <a:grpSpLocks/>
            </p:cNvGrpSpPr>
            <p:nvPr/>
          </p:nvGrpSpPr>
          <p:grpSpPr bwMode="auto">
            <a:xfrm rot="10800000">
              <a:off x="2880" y="2736"/>
              <a:ext cx="1920" cy="2064"/>
              <a:chOff x="288" y="864"/>
              <a:chExt cx="1920" cy="2064"/>
            </a:xfrm>
          </p:grpSpPr>
          <p:sp>
            <p:nvSpPr>
              <p:cNvPr id="28711" name="Freeform 39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Line 40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Line 41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7467600" y="4724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For spin </a:t>
            </a:r>
            <a:r>
              <a:rPr lang="en-US" altLang="en-US">
                <a:latin typeface="Symbol" panose="05050102010706020507" pitchFamily="18" charset="2"/>
              </a:rPr>
              <a:t>¯</a:t>
            </a: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2346325" y="228600"/>
            <a:ext cx="3184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Antiferromagnetic form: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6635750" y="796925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cos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6705600" y="22860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sin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</a:p>
        </p:txBody>
      </p:sp>
      <p:grpSp>
        <p:nvGrpSpPr>
          <p:cNvPr id="28726" name="Group 54"/>
          <p:cNvGrpSpPr>
            <a:grpSpLocks/>
          </p:cNvGrpSpPr>
          <p:nvPr/>
        </p:nvGrpSpPr>
        <p:grpSpPr bwMode="auto">
          <a:xfrm rot="10800000">
            <a:off x="2933128" y="3657600"/>
            <a:ext cx="3048000" cy="1636713"/>
            <a:chOff x="288" y="864"/>
            <a:chExt cx="1920" cy="2064"/>
          </a:xfrm>
        </p:grpSpPr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57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30" name="Group 58"/>
          <p:cNvGrpSpPr>
            <a:grpSpLocks/>
          </p:cNvGrpSpPr>
          <p:nvPr/>
        </p:nvGrpSpPr>
        <p:grpSpPr bwMode="auto">
          <a:xfrm rot="10800000">
            <a:off x="4648200" y="3657600"/>
            <a:ext cx="3048000" cy="1636713"/>
            <a:chOff x="288" y="864"/>
            <a:chExt cx="1920" cy="2064"/>
          </a:xfrm>
        </p:grpSpPr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61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34" name="Group 62"/>
          <p:cNvGrpSpPr>
            <a:grpSpLocks/>
          </p:cNvGrpSpPr>
          <p:nvPr/>
        </p:nvGrpSpPr>
        <p:grpSpPr bwMode="auto">
          <a:xfrm rot="10800000">
            <a:off x="0" y="3657600"/>
            <a:ext cx="3048000" cy="1636713"/>
            <a:chOff x="288" y="864"/>
            <a:chExt cx="1920" cy="2064"/>
          </a:xfrm>
        </p:grpSpPr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4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5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38" name="Group 66"/>
          <p:cNvGrpSpPr>
            <a:grpSpLocks/>
          </p:cNvGrpSpPr>
          <p:nvPr/>
        </p:nvGrpSpPr>
        <p:grpSpPr bwMode="auto">
          <a:xfrm rot="10800000">
            <a:off x="1452344" y="3657600"/>
            <a:ext cx="3048000" cy="1636713"/>
            <a:chOff x="288" y="864"/>
            <a:chExt cx="1920" cy="2064"/>
          </a:xfrm>
        </p:grpSpPr>
        <p:sp>
          <p:nvSpPr>
            <p:cNvPr id="28739" name="Freeform 67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8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69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2" name="Group 70"/>
          <p:cNvGrpSpPr>
            <a:grpSpLocks/>
          </p:cNvGrpSpPr>
          <p:nvPr/>
        </p:nvGrpSpPr>
        <p:grpSpPr bwMode="auto">
          <a:xfrm>
            <a:off x="228600" y="4343400"/>
            <a:ext cx="7391400" cy="2668588"/>
            <a:chOff x="144" y="1440"/>
            <a:chExt cx="4656" cy="3360"/>
          </a:xfrm>
        </p:grpSpPr>
        <p:grpSp>
          <p:nvGrpSpPr>
            <p:cNvPr id="28743" name="Group 71"/>
            <p:cNvGrpSpPr>
              <a:grpSpLocks/>
            </p:cNvGrpSpPr>
            <p:nvPr/>
          </p:nvGrpSpPr>
          <p:grpSpPr bwMode="auto">
            <a:xfrm>
              <a:off x="144" y="1440"/>
              <a:ext cx="1920" cy="2064"/>
              <a:chOff x="288" y="864"/>
              <a:chExt cx="1920" cy="2064"/>
            </a:xfrm>
          </p:grpSpPr>
          <p:sp>
            <p:nvSpPr>
              <p:cNvPr id="28744" name="Freeform 72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Line 73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Line 74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75"/>
            <p:cNvGrpSpPr>
              <a:grpSpLocks/>
            </p:cNvGrpSpPr>
            <p:nvPr/>
          </p:nvGrpSpPr>
          <p:grpSpPr bwMode="auto">
            <a:xfrm>
              <a:off x="1968" y="1440"/>
              <a:ext cx="1920" cy="2064"/>
              <a:chOff x="288" y="864"/>
              <a:chExt cx="1920" cy="2064"/>
            </a:xfrm>
          </p:grpSpPr>
          <p:sp>
            <p:nvSpPr>
              <p:cNvPr id="28748" name="Freeform 76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Line 77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Line 78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1" name="Group 79"/>
            <p:cNvGrpSpPr>
              <a:grpSpLocks/>
            </p:cNvGrpSpPr>
            <p:nvPr/>
          </p:nvGrpSpPr>
          <p:grpSpPr bwMode="auto">
            <a:xfrm rot="10800000">
              <a:off x="912" y="2736"/>
              <a:ext cx="1920" cy="2064"/>
              <a:chOff x="288" y="864"/>
              <a:chExt cx="1920" cy="2064"/>
            </a:xfrm>
          </p:grpSpPr>
          <p:sp>
            <p:nvSpPr>
              <p:cNvPr id="28752" name="Freeform 80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Line 81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Line 82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5" name="Group 83"/>
            <p:cNvGrpSpPr>
              <a:grpSpLocks/>
            </p:cNvGrpSpPr>
            <p:nvPr/>
          </p:nvGrpSpPr>
          <p:grpSpPr bwMode="auto">
            <a:xfrm rot="10800000">
              <a:off x="2880" y="2736"/>
              <a:ext cx="1920" cy="2064"/>
              <a:chOff x="288" y="864"/>
              <a:chExt cx="1920" cy="2064"/>
            </a:xfrm>
          </p:grpSpPr>
          <p:sp>
            <p:nvSpPr>
              <p:cNvPr id="28756" name="Freeform 84"/>
              <p:cNvSpPr>
                <a:spLocks/>
              </p:cNvSpPr>
              <p:nvPr/>
            </p:nvSpPr>
            <p:spPr bwMode="auto">
              <a:xfrm>
                <a:off x="549" y="1476"/>
                <a:ext cx="1254" cy="1093"/>
              </a:xfrm>
              <a:custGeom>
                <a:avLst/>
                <a:gdLst>
                  <a:gd name="T0" fmla="*/ 0 w 1254"/>
                  <a:gd name="T1" fmla="*/ 1093 h 1093"/>
                  <a:gd name="T2" fmla="*/ 68 w 1254"/>
                  <a:gd name="T3" fmla="*/ 1085 h 1093"/>
                  <a:gd name="T4" fmla="*/ 116 w 1254"/>
                  <a:gd name="T5" fmla="*/ 1093 h 1093"/>
                  <a:gd name="T6" fmla="*/ 233 w 1254"/>
                  <a:gd name="T7" fmla="*/ 1054 h 1093"/>
                  <a:gd name="T8" fmla="*/ 301 w 1254"/>
                  <a:gd name="T9" fmla="*/ 976 h 1093"/>
                  <a:gd name="T10" fmla="*/ 369 w 1254"/>
                  <a:gd name="T11" fmla="*/ 546 h 1093"/>
                  <a:gd name="T12" fmla="*/ 388 w 1254"/>
                  <a:gd name="T13" fmla="*/ 304 h 1093"/>
                  <a:gd name="T14" fmla="*/ 456 w 1254"/>
                  <a:gd name="T15" fmla="*/ 78 h 1093"/>
                  <a:gd name="T16" fmla="*/ 553 w 1254"/>
                  <a:gd name="T17" fmla="*/ 16 h 1093"/>
                  <a:gd name="T18" fmla="*/ 611 w 1254"/>
                  <a:gd name="T19" fmla="*/ 0 h 1093"/>
                  <a:gd name="T20" fmla="*/ 689 w 1254"/>
                  <a:gd name="T21" fmla="*/ 16 h 1093"/>
                  <a:gd name="T22" fmla="*/ 708 w 1254"/>
                  <a:gd name="T23" fmla="*/ 39 h 1093"/>
                  <a:gd name="T24" fmla="*/ 738 w 1254"/>
                  <a:gd name="T25" fmla="*/ 55 h 1093"/>
                  <a:gd name="T26" fmla="*/ 796 w 1254"/>
                  <a:gd name="T27" fmla="*/ 125 h 1093"/>
                  <a:gd name="T28" fmla="*/ 854 w 1254"/>
                  <a:gd name="T29" fmla="*/ 281 h 1093"/>
                  <a:gd name="T30" fmla="*/ 883 w 1254"/>
                  <a:gd name="T31" fmla="*/ 632 h 1093"/>
                  <a:gd name="T32" fmla="*/ 932 w 1254"/>
                  <a:gd name="T33" fmla="*/ 913 h 1093"/>
                  <a:gd name="T34" fmla="*/ 970 w 1254"/>
                  <a:gd name="T35" fmla="*/ 983 h 1093"/>
                  <a:gd name="T36" fmla="*/ 1087 w 1254"/>
                  <a:gd name="T37" fmla="*/ 1061 h 1093"/>
                  <a:gd name="T38" fmla="*/ 1206 w 1254"/>
                  <a:gd name="T39" fmla="*/ 1053 h 1093"/>
                  <a:gd name="T40" fmla="*/ 1242 w 1254"/>
                  <a:gd name="T41" fmla="*/ 1035 h 1093"/>
                  <a:gd name="T42" fmla="*/ 1152 w 1254"/>
                  <a:gd name="T43" fmla="*/ 107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4" h="1093">
                    <a:moveTo>
                      <a:pt x="0" y="1093"/>
                    </a:moveTo>
                    <a:cubicBezTo>
                      <a:pt x="23" y="1090"/>
                      <a:pt x="45" y="1085"/>
                      <a:pt x="68" y="1085"/>
                    </a:cubicBezTo>
                    <a:cubicBezTo>
                      <a:pt x="84" y="1085"/>
                      <a:pt x="100" y="1093"/>
                      <a:pt x="116" y="1093"/>
                    </a:cubicBezTo>
                    <a:cubicBezTo>
                      <a:pt x="162" y="1089"/>
                      <a:pt x="192" y="1065"/>
                      <a:pt x="233" y="1054"/>
                    </a:cubicBezTo>
                    <a:cubicBezTo>
                      <a:pt x="256" y="1028"/>
                      <a:pt x="281" y="1003"/>
                      <a:pt x="301" y="976"/>
                    </a:cubicBezTo>
                    <a:cubicBezTo>
                      <a:pt x="377" y="865"/>
                      <a:pt x="361" y="656"/>
                      <a:pt x="369" y="546"/>
                    </a:cubicBezTo>
                    <a:cubicBezTo>
                      <a:pt x="374" y="466"/>
                      <a:pt x="382" y="385"/>
                      <a:pt x="388" y="304"/>
                    </a:cubicBezTo>
                    <a:cubicBezTo>
                      <a:pt x="394" y="237"/>
                      <a:pt x="398" y="134"/>
                      <a:pt x="456" y="78"/>
                    </a:cubicBezTo>
                    <a:cubicBezTo>
                      <a:pt x="480" y="55"/>
                      <a:pt x="519" y="28"/>
                      <a:pt x="553" y="16"/>
                    </a:cubicBezTo>
                    <a:cubicBezTo>
                      <a:pt x="571" y="9"/>
                      <a:pt x="611" y="0"/>
                      <a:pt x="611" y="0"/>
                    </a:cubicBezTo>
                    <a:cubicBezTo>
                      <a:pt x="614" y="0"/>
                      <a:pt x="679" y="10"/>
                      <a:pt x="689" y="16"/>
                    </a:cubicBezTo>
                    <a:cubicBezTo>
                      <a:pt x="698" y="22"/>
                      <a:pt x="700" y="32"/>
                      <a:pt x="708" y="39"/>
                    </a:cubicBezTo>
                    <a:cubicBezTo>
                      <a:pt x="717" y="46"/>
                      <a:pt x="728" y="49"/>
                      <a:pt x="738" y="55"/>
                    </a:cubicBezTo>
                    <a:cubicBezTo>
                      <a:pt x="739" y="55"/>
                      <a:pt x="786" y="113"/>
                      <a:pt x="796" y="125"/>
                    </a:cubicBezTo>
                    <a:cubicBezTo>
                      <a:pt x="817" y="151"/>
                      <a:pt x="845" y="245"/>
                      <a:pt x="854" y="281"/>
                    </a:cubicBezTo>
                    <a:cubicBezTo>
                      <a:pt x="862" y="399"/>
                      <a:pt x="872" y="515"/>
                      <a:pt x="883" y="632"/>
                    </a:cubicBezTo>
                    <a:cubicBezTo>
                      <a:pt x="866" y="727"/>
                      <a:pt x="894" y="823"/>
                      <a:pt x="932" y="913"/>
                    </a:cubicBezTo>
                    <a:cubicBezTo>
                      <a:pt x="942" y="939"/>
                      <a:pt x="949" y="962"/>
                      <a:pt x="970" y="983"/>
                    </a:cubicBezTo>
                    <a:cubicBezTo>
                      <a:pt x="1003" y="1015"/>
                      <a:pt x="1049" y="1036"/>
                      <a:pt x="1087" y="1061"/>
                    </a:cubicBezTo>
                    <a:cubicBezTo>
                      <a:pt x="1122" y="1085"/>
                      <a:pt x="1153" y="1053"/>
                      <a:pt x="1206" y="1053"/>
                    </a:cubicBezTo>
                    <a:cubicBezTo>
                      <a:pt x="1235" y="1053"/>
                      <a:pt x="1254" y="1031"/>
                      <a:pt x="1242" y="1035"/>
                    </a:cubicBezTo>
                    <a:lnTo>
                      <a:pt x="1152" y="1071"/>
                    </a:lnTo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Line 85"/>
              <p:cNvSpPr>
                <a:spLocks noChangeShapeType="1"/>
              </p:cNvSpPr>
              <p:nvPr/>
            </p:nvSpPr>
            <p:spPr bwMode="auto">
              <a:xfrm>
                <a:off x="1152" y="86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Line 86"/>
              <p:cNvSpPr>
                <a:spLocks noChangeShapeType="1"/>
              </p:cNvSpPr>
              <p:nvPr/>
            </p:nvSpPr>
            <p:spPr bwMode="auto">
              <a:xfrm flipV="1">
                <a:off x="288" y="25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76" name="Text Box 104"/>
          <p:cNvSpPr txBox="1">
            <a:spLocks noChangeArrowheads="1"/>
          </p:cNvSpPr>
          <p:nvPr/>
        </p:nvSpPr>
        <p:spPr bwMode="auto">
          <a:xfrm>
            <a:off x="6934200" y="41148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cos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</a:p>
        </p:txBody>
      </p:sp>
      <p:sp>
        <p:nvSpPr>
          <p:cNvPr id="28777" name="Text Box 105"/>
          <p:cNvSpPr txBox="1">
            <a:spLocks noChangeArrowheads="1"/>
          </p:cNvSpPr>
          <p:nvPr/>
        </p:nvSpPr>
        <p:spPr bwMode="auto">
          <a:xfrm>
            <a:off x="7010400" y="57912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sin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057400"/>
            <a:ext cx="4433888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79925" y="5603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7244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05050" y="37750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514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09800" y="838200"/>
            <a:ext cx="5502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Solutions to AHF equation </a:t>
            </a:r>
          </a:p>
          <a:p>
            <a:r>
              <a:rPr lang="en-US" altLang="en-US"/>
              <a:t>for spin magnetization m as a function of  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52600" y="457200"/>
            <a:ext cx="3048000" cy="3276600"/>
            <a:chOff x="288" y="864"/>
            <a:chExt cx="1920" cy="2064"/>
          </a:xfrm>
        </p:grpSpPr>
        <p:sp>
          <p:nvSpPr>
            <p:cNvPr id="29699" name="Freeform 3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Line 4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228600" y="457200"/>
            <a:ext cx="3048000" cy="3276600"/>
            <a:chOff x="288" y="864"/>
            <a:chExt cx="1920" cy="2064"/>
          </a:xfrm>
        </p:grpSpPr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4876800" y="457200"/>
            <a:ext cx="3048000" cy="3276600"/>
            <a:chOff x="288" y="864"/>
            <a:chExt cx="1920" cy="2064"/>
          </a:xfrm>
        </p:grpSpPr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3124200" y="457200"/>
            <a:ext cx="3048000" cy="3276600"/>
            <a:chOff x="288" y="864"/>
            <a:chExt cx="1920" cy="2064"/>
          </a:xfrm>
        </p:grpSpPr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676400" y="114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286000" y="76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i="1"/>
              <a:t>a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934200" y="1676400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For spin </a:t>
            </a:r>
            <a:r>
              <a:rPr lang="en-US" altLang="en-US">
                <a:latin typeface="Symbol" panose="05050102010706020507" pitchFamily="18" charset="2"/>
              </a:rPr>
              <a:t>­</a:t>
            </a:r>
          </a:p>
          <a:p>
            <a:pPr algn="l"/>
            <a:r>
              <a:rPr lang="en-US" altLang="en-US">
                <a:latin typeface="Symbol" panose="05050102010706020507" pitchFamily="18" charset="2"/>
              </a:rPr>
              <a:t> (</a:t>
            </a:r>
            <a:r>
              <a:rPr lang="en-US" altLang="en-US"/>
              <a:t>x cos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228600" y="2286000"/>
            <a:ext cx="3048000" cy="3276600"/>
            <a:chOff x="288" y="864"/>
            <a:chExt cx="1920" cy="2064"/>
          </a:xfrm>
        </p:grpSpPr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3124200" y="2286000"/>
            <a:ext cx="3048000" cy="3276600"/>
            <a:chOff x="288" y="864"/>
            <a:chExt cx="1920" cy="2064"/>
          </a:xfrm>
        </p:grpSpPr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5" name="Group 29"/>
          <p:cNvGrpSpPr>
            <a:grpSpLocks/>
          </p:cNvGrpSpPr>
          <p:nvPr/>
        </p:nvGrpSpPr>
        <p:grpSpPr bwMode="auto">
          <a:xfrm rot="10800000">
            <a:off x="1447800" y="4343400"/>
            <a:ext cx="3048000" cy="3276600"/>
            <a:chOff x="288" y="864"/>
            <a:chExt cx="1920" cy="2064"/>
          </a:xfrm>
        </p:grpSpPr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9" name="Group 33"/>
          <p:cNvGrpSpPr>
            <a:grpSpLocks/>
          </p:cNvGrpSpPr>
          <p:nvPr/>
        </p:nvGrpSpPr>
        <p:grpSpPr bwMode="auto">
          <a:xfrm rot="10800000">
            <a:off x="4572000" y="4343400"/>
            <a:ext cx="3048000" cy="3276600"/>
            <a:chOff x="288" y="864"/>
            <a:chExt cx="1920" cy="2064"/>
          </a:xfrm>
        </p:grpSpPr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7086600" y="3962400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For spin </a:t>
            </a:r>
            <a:r>
              <a:rPr lang="en-US" altLang="en-US">
                <a:latin typeface="Symbol" panose="05050102010706020507" pitchFamily="18" charset="2"/>
              </a:rPr>
              <a:t>¯</a:t>
            </a:r>
          </a:p>
          <a:p>
            <a:pPr algn="l"/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sin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3124200" y="228600"/>
            <a:ext cx="16144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SDW form: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87" y="1220533"/>
            <a:ext cx="7231871" cy="220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896" y="402336"/>
            <a:ext cx="709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Hubbard Hamiltonian: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3127248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794" y="3095244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 particle contribution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61428"/>
              </p:ext>
            </p:extLst>
          </p:nvPr>
        </p:nvGraphicFramePr>
        <p:xfrm>
          <a:off x="1524000" y="4181524"/>
          <a:ext cx="3221228" cy="195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4" imgW="1739880" imgH="1054080" progId="Equation.DSMT4">
                  <p:embed/>
                </p:oleObj>
              </mc:Choice>
              <mc:Fallback>
                <p:oleObj name="Equation" r:id="rId4" imgW="17398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4181524"/>
                        <a:ext cx="3221228" cy="195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31838" y="274638"/>
          <a:ext cx="7681912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74638"/>
                        <a:ext cx="7681912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31838" y="274638"/>
          <a:ext cx="7681912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74638"/>
                        <a:ext cx="7681912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85800" y="547688"/>
          <a:ext cx="7681913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7688"/>
                        <a:ext cx="7681913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05288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0" y="381000"/>
            <a:ext cx="288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Single partical spectra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53312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9528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85744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51960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168" y="2231136"/>
            <a:ext cx="663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 =              1         2         3         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68" y="2817167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Possible configurations </a:t>
            </a:r>
            <a:r>
              <a:rPr lang="en-US" sz="2400" dirty="0" smtClean="0">
                <a:latin typeface="+mj-lt"/>
              </a:rPr>
              <a:t>on </a:t>
            </a:r>
            <a:r>
              <a:rPr lang="en-US" sz="2400" dirty="0" smtClean="0">
                <a:latin typeface="+mj-lt"/>
              </a:rPr>
              <a:t>a single site</a:t>
            </a:r>
          </a:p>
        </p:txBody>
      </p:sp>
      <p:sp>
        <p:nvSpPr>
          <p:cNvPr id="11" name="Oval 10"/>
          <p:cNvSpPr/>
          <p:nvPr/>
        </p:nvSpPr>
        <p:spPr>
          <a:xfrm>
            <a:off x="810768" y="340319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0768" y="4423315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0768" y="54567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48392"/>
              </p:ext>
            </p:extLst>
          </p:nvPr>
        </p:nvGraphicFramePr>
        <p:xfrm>
          <a:off x="2137664" y="3458920"/>
          <a:ext cx="639064" cy="78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3" imgW="279360" imgH="342720" progId="Equation.DSMT4">
                  <p:embed/>
                </p:oleObj>
              </mc:Choice>
              <mc:Fallback>
                <p:oleObj name="Equation" r:id="rId3" imgW="279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7664" y="3458920"/>
                        <a:ext cx="639064" cy="784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50018"/>
              </p:ext>
            </p:extLst>
          </p:nvPr>
        </p:nvGraphicFramePr>
        <p:xfrm>
          <a:off x="1882775" y="4456113"/>
          <a:ext cx="11620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Equation" r:id="rId5" imgW="507960" imgH="355320" progId="Equation.DSMT4">
                  <p:embed/>
                </p:oleObj>
              </mc:Choice>
              <mc:Fallback>
                <p:oleObj name="Equation" r:id="rId5" imgW="507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2775" y="4456113"/>
                        <a:ext cx="116205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91993"/>
              </p:ext>
            </p:extLst>
          </p:nvPr>
        </p:nvGraphicFramePr>
        <p:xfrm>
          <a:off x="1741488" y="5487988"/>
          <a:ext cx="15684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Equation" r:id="rId7" imgW="685800" imgH="355320" progId="Equation.DSMT4">
                  <p:embed/>
                </p:oleObj>
              </mc:Choice>
              <mc:Fallback>
                <p:oleObj name="Equation" r:id="rId7" imgW="685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1488" y="5487988"/>
                        <a:ext cx="156845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43217"/>
              </p:ext>
            </p:extLst>
          </p:nvPr>
        </p:nvGraphicFramePr>
        <p:xfrm>
          <a:off x="1062736" y="4590287"/>
          <a:ext cx="399386" cy="62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9" imgW="177480" imgH="279360" progId="Equation.DSMT4">
                  <p:embed/>
                </p:oleObj>
              </mc:Choice>
              <mc:Fallback>
                <p:oleObj name="Equation" r:id="rId9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2736" y="4590287"/>
                        <a:ext cx="399386" cy="62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00591"/>
              </p:ext>
            </p:extLst>
          </p:nvPr>
        </p:nvGraphicFramePr>
        <p:xfrm>
          <a:off x="932053" y="5584698"/>
          <a:ext cx="7112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5" name="Equation" r:id="rId11" imgW="317160" imgH="279360" progId="Equation.DSMT4">
                  <p:embed/>
                </p:oleObj>
              </mc:Choice>
              <mc:Fallback>
                <p:oleObj name="Equation" r:id="rId11" imgW="317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2053" y="5584698"/>
                        <a:ext cx="7112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64" y="818197"/>
            <a:ext cx="7231871" cy="220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" y="310896"/>
            <a:ext cx="678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Hubbard model --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5295" y="2816352"/>
            <a:ext cx="696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 </a:t>
            </a:r>
            <a:r>
              <a:rPr lang="en-US" sz="2400" dirty="0" smtClean="0">
                <a:latin typeface="+mj-lt"/>
              </a:rPr>
              <a:t>represents electron “hopping” between sites, preserving spin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527" y="3919728"/>
            <a:ext cx="696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 </a:t>
            </a:r>
            <a:r>
              <a:rPr lang="en-US" sz="2400" dirty="0" smtClean="0">
                <a:latin typeface="+mj-lt"/>
              </a:rPr>
              <a:t>represents electron repulsion on a single site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21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68508"/>
              </p:ext>
            </p:extLst>
          </p:nvPr>
        </p:nvGraphicFramePr>
        <p:xfrm>
          <a:off x="319742" y="1255966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42" y="1255966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11454"/>
              </p:ext>
            </p:extLst>
          </p:nvPr>
        </p:nvGraphicFramePr>
        <p:xfrm>
          <a:off x="801370" y="2154429"/>
          <a:ext cx="1795526" cy="95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Equation" r:id="rId5" imgW="1079280" imgH="647640" progId="Equation.DSMT4">
                  <p:embed/>
                </p:oleObj>
              </mc:Choice>
              <mc:Fallback>
                <p:oleObj name="Equation" r:id="rId5" imgW="1079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370" y="2154429"/>
                        <a:ext cx="1795526" cy="95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49626"/>
              </p:ext>
            </p:extLst>
          </p:nvPr>
        </p:nvGraphicFramePr>
        <p:xfrm>
          <a:off x="823913" y="3536950"/>
          <a:ext cx="6796087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Equation" r:id="rId7" imgW="4813200" imgH="1714320" progId="Equation.DSMT4">
                  <p:embed/>
                </p:oleObj>
              </mc:Choice>
              <mc:Fallback>
                <p:oleObj name="Equation" r:id="rId7" imgW="481320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3913" y="3536950"/>
                        <a:ext cx="6796087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2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42" y="191031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27047"/>
              </p:ext>
            </p:extLst>
          </p:nvPr>
        </p:nvGraphicFramePr>
        <p:xfrm>
          <a:off x="457200" y="841397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41397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36049"/>
              </p:ext>
            </p:extLst>
          </p:nvPr>
        </p:nvGraphicFramePr>
        <p:xfrm>
          <a:off x="474967" y="1621047"/>
          <a:ext cx="7553389" cy="188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5" imgW="6159240" imgH="1536480" progId="Equation.DSMT4">
                  <p:embed/>
                </p:oleObj>
              </mc:Choice>
              <mc:Fallback>
                <p:oleObj name="Equation" r:id="rId5" imgW="615924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967" y="1621047"/>
                        <a:ext cx="7553389" cy="188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203389"/>
              </p:ext>
            </p:extLst>
          </p:nvPr>
        </p:nvGraphicFramePr>
        <p:xfrm>
          <a:off x="672084" y="3930650"/>
          <a:ext cx="26416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7" imgW="2641320" imgH="2425680" progId="Equation.DSMT4">
                  <p:embed/>
                </p:oleObj>
              </mc:Choice>
              <mc:Fallback>
                <p:oleObj name="Equation" r:id="rId7" imgW="2641320" imgH="242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084" y="3930650"/>
                        <a:ext cx="26416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74548"/>
              </p:ext>
            </p:extLst>
          </p:nvPr>
        </p:nvGraphicFramePr>
        <p:xfrm>
          <a:off x="4251661" y="3858218"/>
          <a:ext cx="43307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9" imgW="4330440" imgH="2730240" progId="Equation.DSMT4">
                  <p:embed/>
                </p:oleObj>
              </mc:Choice>
              <mc:Fallback>
                <p:oleObj name="Equation" r:id="rId9" imgW="433044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51661" y="3858218"/>
                        <a:ext cx="43307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3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216" y="457200"/>
            <a:ext cx="543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of the Hubbard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50367"/>
              </p:ext>
            </p:extLst>
          </p:nvPr>
        </p:nvGraphicFramePr>
        <p:xfrm>
          <a:off x="6657253" y="2761487"/>
          <a:ext cx="2029547" cy="186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3" imgW="2641320" imgH="2425680" progId="Equation.DSMT4">
                  <p:embed/>
                </p:oleObj>
              </mc:Choice>
              <mc:Fallback>
                <p:oleObj name="Equation" r:id="rId3" imgW="2641320" imgH="242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7253" y="2761487"/>
                        <a:ext cx="2029547" cy="1863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" y="2369602"/>
            <a:ext cx="60198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7728" y="5781368"/>
            <a:ext cx="96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128" y="4478596"/>
            <a:ext cx="96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0128" y="3623179"/>
            <a:ext cx="96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65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865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50953"/>
              </p:ext>
            </p:extLst>
          </p:nvPr>
        </p:nvGraphicFramePr>
        <p:xfrm>
          <a:off x="319742" y="839406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6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42" y="839406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1553650"/>
            <a:ext cx="815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Ground state of the two-site Hubbard model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80578"/>
              </p:ext>
            </p:extLst>
          </p:nvPr>
        </p:nvGraphicFramePr>
        <p:xfrm>
          <a:off x="319741" y="2223725"/>
          <a:ext cx="2841403" cy="97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7" name="Equation" r:id="rId5" imgW="2476440" imgH="850680" progId="Equation.DSMT4">
                  <p:embed/>
                </p:oleObj>
              </mc:Choice>
              <mc:Fallback>
                <p:oleObj name="Equation" r:id="rId5" imgW="24764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741" y="2223725"/>
                        <a:ext cx="2841403" cy="97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206099"/>
              </p:ext>
            </p:extLst>
          </p:nvPr>
        </p:nvGraphicFramePr>
        <p:xfrm>
          <a:off x="3700484" y="2219314"/>
          <a:ext cx="4976626" cy="98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" name="Equation" r:id="rId7" imgW="4317840" imgH="850680" progId="Equation.DSMT4">
                  <p:embed/>
                </p:oleObj>
              </mc:Choice>
              <mc:Fallback>
                <p:oleObj name="Equation" r:id="rId7" imgW="43178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0484" y="2219314"/>
                        <a:ext cx="4976626" cy="98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9741" y="3362656"/>
            <a:ext cx="633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limit  (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09749"/>
              </p:ext>
            </p:extLst>
          </p:nvPr>
        </p:nvGraphicFramePr>
        <p:xfrm>
          <a:off x="714448" y="3934235"/>
          <a:ext cx="1167325" cy="43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Equation" r:id="rId9" imgW="787320" imgH="291960" progId="Equation.DSMT4">
                  <p:embed/>
                </p:oleObj>
              </mc:Choice>
              <mc:Fallback>
                <p:oleObj name="Equation" r:id="rId9" imgW="787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448" y="3934235"/>
                        <a:ext cx="1167325" cy="43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91953"/>
              </p:ext>
            </p:extLst>
          </p:nvPr>
        </p:nvGraphicFramePr>
        <p:xfrm>
          <a:off x="2249837" y="3754206"/>
          <a:ext cx="3509881" cy="79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0" name="Equation" r:id="rId11" imgW="2641320" imgH="596880" progId="Equation.DSMT4">
                  <p:embed/>
                </p:oleObj>
              </mc:Choice>
              <mc:Fallback>
                <p:oleObj name="Equation" r:id="rId11" imgW="26413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9837" y="3754206"/>
                        <a:ext cx="3509881" cy="79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3648"/>
              </p:ext>
            </p:extLst>
          </p:nvPr>
        </p:nvGraphicFramePr>
        <p:xfrm>
          <a:off x="714448" y="4753101"/>
          <a:ext cx="725170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Equation" r:id="rId13" imgW="6337080" imgH="1206360" progId="Equation.DSMT4">
                  <p:embed/>
                </p:oleObj>
              </mc:Choice>
              <mc:Fallback>
                <p:oleObj name="Equation" r:id="rId13" imgW="633708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4448" y="4753101"/>
                        <a:ext cx="7251700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27637</TotalTime>
  <Words>598</Words>
  <Application>Microsoft Office PowerPoint</Application>
  <PresentationFormat>On-screen Show (4:3)</PresentationFormat>
  <Paragraphs>176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1648</cp:revision>
  <cp:lastPrinted>2015-04-17T14:50:20Z</cp:lastPrinted>
  <dcterms:created xsi:type="dcterms:W3CDTF">2012-01-10T18:32:24Z</dcterms:created>
  <dcterms:modified xsi:type="dcterms:W3CDTF">2015-04-17T15:57:05Z</dcterms:modified>
</cp:coreProperties>
</file>