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299" r:id="rId3"/>
    <p:sldId id="336" r:id="rId4"/>
    <p:sldId id="338" r:id="rId5"/>
    <p:sldId id="352" r:id="rId6"/>
    <p:sldId id="337" r:id="rId7"/>
    <p:sldId id="332" r:id="rId8"/>
    <p:sldId id="333" r:id="rId9"/>
    <p:sldId id="353" r:id="rId10"/>
    <p:sldId id="345" r:id="rId11"/>
    <p:sldId id="354" r:id="rId12"/>
    <p:sldId id="355" r:id="rId13"/>
    <p:sldId id="356" r:id="rId14"/>
    <p:sldId id="358" r:id="rId15"/>
    <p:sldId id="359" r:id="rId16"/>
    <p:sldId id="360" r:id="rId17"/>
    <p:sldId id="361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DA32AA"/>
    <a:srgbClr val="EC86C8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 snapToGrid="0">
      <p:cViewPr varScale="1">
        <p:scale>
          <a:sx n="64" d="100"/>
          <a:sy n="64" d="100"/>
        </p:scale>
        <p:origin x="13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7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7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0" tIns="48310" rIns="96620" bIns="483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20" tIns="48310" rIns="96620" bIns="483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6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7.png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6568" y="489285"/>
            <a:ext cx="863867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0" lvl="2" algn="ctr"/>
            <a:endParaRPr lang="en-US" sz="2400" b="1" dirty="0">
              <a:solidFill>
                <a:schemeClr val="folHlink"/>
              </a:solidFill>
            </a:endParaRPr>
          </a:p>
          <a:p>
            <a:pPr marL="1428750" lvl="4" indent="-5143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folHlink"/>
                </a:solidFill>
              </a:rPr>
              <a:t>The Hubbard model</a:t>
            </a:r>
          </a:p>
          <a:p>
            <a:pPr marL="1885950" lvl="5" indent="-5143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folHlink"/>
                </a:solidFill>
              </a:rPr>
              <a:t>Linear chain</a:t>
            </a:r>
          </a:p>
          <a:p>
            <a:pPr marL="1885950" lvl="5" indent="-514350">
              <a:buFont typeface="Wingdings" panose="05000000000000000000" pitchFamily="2" charset="2"/>
              <a:buChar char="Ø"/>
            </a:pPr>
            <a:r>
              <a:rPr lang="en-US" sz="3200" b="1" dirty="0" err="1" smtClean="0">
                <a:solidFill>
                  <a:schemeClr val="folHlink"/>
                </a:solidFill>
              </a:rPr>
              <a:t>Hartree-Fock</a:t>
            </a:r>
            <a:r>
              <a:rPr lang="en-US" sz="3200" b="1" dirty="0" smtClean="0">
                <a:solidFill>
                  <a:schemeClr val="folHlink"/>
                </a:solidFill>
              </a:rPr>
              <a:t> approximation</a:t>
            </a:r>
          </a:p>
          <a:p>
            <a:pPr marL="1828800" lvl="5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folHlink"/>
                </a:solidFill>
              </a:rPr>
              <a:t>“Broken symmetry” solutions</a:t>
            </a:r>
          </a:p>
          <a:p>
            <a:pPr marL="1828800" lvl="5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folHlink"/>
                </a:solidFill>
              </a:rPr>
              <a:t>LDA+U methods</a:t>
            </a:r>
          </a:p>
          <a:p>
            <a:pPr marL="1371600" lvl="5"/>
            <a:endParaRPr lang="en-US" sz="3200" b="1" dirty="0">
              <a:solidFill>
                <a:schemeClr val="folHlink"/>
              </a:solidFill>
            </a:endParaRPr>
          </a:p>
          <a:p>
            <a:pPr marL="1371600" lvl="5"/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795" b="27916"/>
          <a:stretch/>
        </p:blipFill>
        <p:spPr bwMode="auto">
          <a:xfrm>
            <a:off x="76296" y="529389"/>
            <a:ext cx="9010650" cy="148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745520"/>
              </p:ext>
            </p:extLst>
          </p:nvPr>
        </p:nvGraphicFramePr>
        <p:xfrm>
          <a:off x="711200" y="2169444"/>
          <a:ext cx="79756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8" name="Equation" r:id="rId4" imgW="7975440" imgH="952200" progId="Equation.DSMT4">
                  <p:embed/>
                </p:oleObj>
              </mc:Choice>
              <mc:Fallback>
                <p:oleObj name="Equation" r:id="rId4" imgW="797544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1200" y="2169444"/>
                        <a:ext cx="79756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827536"/>
              </p:ext>
            </p:extLst>
          </p:nvPr>
        </p:nvGraphicFramePr>
        <p:xfrm>
          <a:off x="949425" y="3429000"/>
          <a:ext cx="5137150" cy="18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9" name="Equation" r:id="rId6" imgW="4533840" imgH="1650960" progId="Equation.DSMT4">
                  <p:embed/>
                </p:oleObj>
              </mc:Choice>
              <mc:Fallback>
                <p:oleObj name="Equation" r:id="rId6" imgW="4533840" imgH="1650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49425" y="3429000"/>
                        <a:ext cx="5137150" cy="187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522648"/>
              </p:ext>
            </p:extLst>
          </p:nvPr>
        </p:nvGraphicFramePr>
        <p:xfrm>
          <a:off x="1448669" y="5606131"/>
          <a:ext cx="2146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0" name="Equation" r:id="rId8" imgW="2145960" imgH="291960" progId="Equation.DSMT4">
                  <p:embed/>
                </p:oleObj>
              </mc:Choice>
              <mc:Fallback>
                <p:oleObj name="Equation" r:id="rId8" imgW="21459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48669" y="5606131"/>
                        <a:ext cx="21463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6509" y="279133"/>
            <a:ext cx="8200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Spin density wave solution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016208"/>
              </p:ext>
            </p:extLst>
          </p:nvPr>
        </p:nvGraphicFramePr>
        <p:xfrm>
          <a:off x="1435100" y="1027113"/>
          <a:ext cx="29337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8" name="Equation" r:id="rId3" imgW="2933640" imgH="1866600" progId="Equation.DSMT4">
                  <p:embed/>
                </p:oleObj>
              </mc:Choice>
              <mc:Fallback>
                <p:oleObj name="Equation" r:id="rId3" imgW="2933640" imgH="1866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5100" y="1027113"/>
                        <a:ext cx="2933700" cy="186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475281"/>
              </p:ext>
            </p:extLst>
          </p:nvPr>
        </p:nvGraphicFramePr>
        <p:xfrm>
          <a:off x="346509" y="2966755"/>
          <a:ext cx="8720138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9" name="Equation" r:id="rId5" imgW="7696080" imgH="1028520" progId="Equation.DSMT4">
                  <p:embed/>
                </p:oleObj>
              </mc:Choice>
              <mc:Fallback>
                <p:oleObj name="Equation" r:id="rId5" imgW="769608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6509" y="2966755"/>
                        <a:ext cx="8720138" cy="1163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144195"/>
              </p:ext>
            </p:extLst>
          </p:nvPr>
        </p:nvGraphicFramePr>
        <p:xfrm>
          <a:off x="1019943" y="4323935"/>
          <a:ext cx="3764013" cy="2214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0" name="Equation" r:id="rId7" imgW="3301920" imgH="1942920" progId="Equation.DSMT4">
                  <p:embed/>
                </p:oleObj>
              </mc:Choice>
              <mc:Fallback>
                <p:oleObj name="Equation" r:id="rId7" imgW="3301920" imgH="1942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19943" y="4323935"/>
                        <a:ext cx="3764013" cy="22149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037208"/>
              </p:ext>
            </p:extLst>
          </p:nvPr>
        </p:nvGraphicFramePr>
        <p:xfrm>
          <a:off x="5922544" y="4690921"/>
          <a:ext cx="2624689" cy="1208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1" name="Equation" r:id="rId9" imgW="2400120" imgH="1104840" progId="Equation.DSMT4">
                  <p:embed/>
                </p:oleObj>
              </mc:Choice>
              <mc:Fallback>
                <p:oleObj name="Equation" r:id="rId9" imgW="240012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22544" y="4690921"/>
                        <a:ext cx="2624689" cy="1208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130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6509" y="279133"/>
            <a:ext cx="8200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Spin density wave solution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984030"/>
              </p:ext>
            </p:extLst>
          </p:nvPr>
        </p:nvGraphicFramePr>
        <p:xfrm>
          <a:off x="457200" y="740798"/>
          <a:ext cx="5119952" cy="1359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7" name="Equation" r:id="rId3" imgW="3771720" imgH="1002960" progId="Equation.DSMT4">
                  <p:embed/>
                </p:oleObj>
              </mc:Choice>
              <mc:Fallback>
                <p:oleObj name="Equation" r:id="rId3" imgW="377172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740798"/>
                        <a:ext cx="5119952" cy="13598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938722"/>
              </p:ext>
            </p:extLst>
          </p:nvPr>
        </p:nvGraphicFramePr>
        <p:xfrm>
          <a:off x="457200" y="2450024"/>
          <a:ext cx="287337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8" name="Equation" r:id="rId5" imgW="2628720" imgH="1002960" progId="Equation.DSMT4">
                  <p:embed/>
                </p:oleObj>
              </mc:Choice>
              <mc:Fallback>
                <p:oleObj name="Equation" r:id="rId5" imgW="262872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2450024"/>
                        <a:ext cx="2873375" cy="1098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438439"/>
              </p:ext>
            </p:extLst>
          </p:nvPr>
        </p:nvGraphicFramePr>
        <p:xfrm>
          <a:off x="334963" y="3811588"/>
          <a:ext cx="4921250" cy="237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9" name="Equation" r:id="rId7" imgW="4317840" imgH="2082600" progId="Equation.DSMT4">
                  <p:embed/>
                </p:oleObj>
              </mc:Choice>
              <mc:Fallback>
                <p:oleObj name="Equation" r:id="rId7" imgW="4317840" imgH="2082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4963" y="3811588"/>
                        <a:ext cx="4921250" cy="2376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681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6509" y="279133"/>
            <a:ext cx="8200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Spin density wave solution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93331"/>
              </p:ext>
            </p:extLst>
          </p:nvPr>
        </p:nvGraphicFramePr>
        <p:xfrm>
          <a:off x="682625" y="1331913"/>
          <a:ext cx="4646613" cy="152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5" name="Equation" r:id="rId3" imgW="4076640" imgH="1333440" progId="Equation.DSMT4">
                  <p:embed/>
                </p:oleObj>
              </mc:Choice>
              <mc:Fallback>
                <p:oleObj name="Equation" r:id="rId3" imgW="407664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2625" y="1331913"/>
                        <a:ext cx="4646613" cy="152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5067" y="3075267"/>
            <a:ext cx="6958163" cy="28458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0771" y="3619099"/>
            <a:ext cx="539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14762" y="5775158"/>
            <a:ext cx="847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1459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6509" y="279133"/>
            <a:ext cx="8200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Spin density wave solution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5406" y="1078029"/>
            <a:ext cx="4422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Effects on single particle states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133208"/>
              </p:ext>
            </p:extLst>
          </p:nvPr>
        </p:nvGraphicFramePr>
        <p:xfrm>
          <a:off x="1263162" y="1876925"/>
          <a:ext cx="6056745" cy="1078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8" name="Equation" r:id="rId3" imgW="5206680" imgH="927000" progId="Equation.DSMT4">
                  <p:embed/>
                </p:oleObj>
              </mc:Choice>
              <mc:Fallback>
                <p:oleObj name="Equation" r:id="rId3" imgW="520668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3162" y="1876925"/>
                        <a:ext cx="6056745" cy="10783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2057" y="3130343"/>
            <a:ext cx="7535177" cy="305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2517" y="89149"/>
            <a:ext cx="8200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Spin density wave solution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361480"/>
              </p:ext>
            </p:extLst>
          </p:nvPr>
        </p:nvGraphicFramePr>
        <p:xfrm>
          <a:off x="840672" y="740798"/>
          <a:ext cx="3731328" cy="834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5" name="Equation" r:id="rId3" imgW="3124080" imgH="698400" progId="Equation.DSMT4">
                  <p:embed/>
                </p:oleObj>
              </mc:Choice>
              <mc:Fallback>
                <p:oleObj name="Equation" r:id="rId3" imgW="312408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0672" y="740798"/>
                        <a:ext cx="3731328" cy="834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997578"/>
              </p:ext>
            </p:extLst>
          </p:nvPr>
        </p:nvGraphicFramePr>
        <p:xfrm>
          <a:off x="5286342" y="774422"/>
          <a:ext cx="3136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6" name="Equation" r:id="rId5" imgW="3136680" imgH="660240" progId="Equation.DSMT4">
                  <p:embed/>
                </p:oleObj>
              </mc:Choice>
              <mc:Fallback>
                <p:oleObj name="Equation" r:id="rId5" imgW="313668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86342" y="774422"/>
                        <a:ext cx="31369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110" y="1765022"/>
            <a:ext cx="6645342" cy="459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41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228600" y="457200"/>
            <a:ext cx="3048000" cy="3276600"/>
            <a:chOff x="288" y="864"/>
            <a:chExt cx="1920" cy="2064"/>
          </a:xfrm>
        </p:grpSpPr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549" y="1476"/>
              <a:ext cx="1254" cy="1093"/>
            </a:xfrm>
            <a:custGeom>
              <a:avLst/>
              <a:gdLst>
                <a:gd name="T0" fmla="*/ 0 w 1254"/>
                <a:gd name="T1" fmla="*/ 1093 h 1093"/>
                <a:gd name="T2" fmla="*/ 68 w 1254"/>
                <a:gd name="T3" fmla="*/ 1085 h 1093"/>
                <a:gd name="T4" fmla="*/ 116 w 1254"/>
                <a:gd name="T5" fmla="*/ 1093 h 1093"/>
                <a:gd name="T6" fmla="*/ 233 w 1254"/>
                <a:gd name="T7" fmla="*/ 1054 h 1093"/>
                <a:gd name="T8" fmla="*/ 301 w 1254"/>
                <a:gd name="T9" fmla="*/ 976 h 1093"/>
                <a:gd name="T10" fmla="*/ 369 w 1254"/>
                <a:gd name="T11" fmla="*/ 546 h 1093"/>
                <a:gd name="T12" fmla="*/ 388 w 1254"/>
                <a:gd name="T13" fmla="*/ 304 h 1093"/>
                <a:gd name="T14" fmla="*/ 456 w 1254"/>
                <a:gd name="T15" fmla="*/ 78 h 1093"/>
                <a:gd name="T16" fmla="*/ 553 w 1254"/>
                <a:gd name="T17" fmla="*/ 16 h 1093"/>
                <a:gd name="T18" fmla="*/ 611 w 1254"/>
                <a:gd name="T19" fmla="*/ 0 h 1093"/>
                <a:gd name="T20" fmla="*/ 689 w 1254"/>
                <a:gd name="T21" fmla="*/ 16 h 1093"/>
                <a:gd name="T22" fmla="*/ 708 w 1254"/>
                <a:gd name="T23" fmla="*/ 39 h 1093"/>
                <a:gd name="T24" fmla="*/ 738 w 1254"/>
                <a:gd name="T25" fmla="*/ 55 h 1093"/>
                <a:gd name="T26" fmla="*/ 796 w 1254"/>
                <a:gd name="T27" fmla="*/ 125 h 1093"/>
                <a:gd name="T28" fmla="*/ 854 w 1254"/>
                <a:gd name="T29" fmla="*/ 281 h 1093"/>
                <a:gd name="T30" fmla="*/ 883 w 1254"/>
                <a:gd name="T31" fmla="*/ 632 h 1093"/>
                <a:gd name="T32" fmla="*/ 932 w 1254"/>
                <a:gd name="T33" fmla="*/ 913 h 1093"/>
                <a:gd name="T34" fmla="*/ 970 w 1254"/>
                <a:gd name="T35" fmla="*/ 983 h 1093"/>
                <a:gd name="T36" fmla="*/ 1087 w 1254"/>
                <a:gd name="T37" fmla="*/ 1061 h 1093"/>
                <a:gd name="T38" fmla="*/ 1206 w 1254"/>
                <a:gd name="T39" fmla="*/ 1053 h 1093"/>
                <a:gd name="T40" fmla="*/ 1242 w 1254"/>
                <a:gd name="T41" fmla="*/ 1035 h 1093"/>
                <a:gd name="T42" fmla="*/ 1152 w 1254"/>
                <a:gd name="T43" fmla="*/ 1071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54" h="1093">
                  <a:moveTo>
                    <a:pt x="0" y="1093"/>
                  </a:moveTo>
                  <a:cubicBezTo>
                    <a:pt x="23" y="1090"/>
                    <a:pt x="45" y="1085"/>
                    <a:pt x="68" y="1085"/>
                  </a:cubicBezTo>
                  <a:cubicBezTo>
                    <a:pt x="84" y="1085"/>
                    <a:pt x="100" y="1093"/>
                    <a:pt x="116" y="1093"/>
                  </a:cubicBezTo>
                  <a:cubicBezTo>
                    <a:pt x="162" y="1089"/>
                    <a:pt x="192" y="1065"/>
                    <a:pt x="233" y="1054"/>
                  </a:cubicBezTo>
                  <a:cubicBezTo>
                    <a:pt x="256" y="1028"/>
                    <a:pt x="281" y="1003"/>
                    <a:pt x="301" y="976"/>
                  </a:cubicBezTo>
                  <a:cubicBezTo>
                    <a:pt x="377" y="865"/>
                    <a:pt x="361" y="656"/>
                    <a:pt x="369" y="546"/>
                  </a:cubicBezTo>
                  <a:cubicBezTo>
                    <a:pt x="374" y="466"/>
                    <a:pt x="382" y="385"/>
                    <a:pt x="388" y="304"/>
                  </a:cubicBezTo>
                  <a:cubicBezTo>
                    <a:pt x="394" y="237"/>
                    <a:pt x="398" y="134"/>
                    <a:pt x="456" y="78"/>
                  </a:cubicBezTo>
                  <a:cubicBezTo>
                    <a:pt x="480" y="55"/>
                    <a:pt x="519" y="28"/>
                    <a:pt x="553" y="16"/>
                  </a:cubicBezTo>
                  <a:cubicBezTo>
                    <a:pt x="571" y="9"/>
                    <a:pt x="611" y="0"/>
                    <a:pt x="611" y="0"/>
                  </a:cubicBezTo>
                  <a:cubicBezTo>
                    <a:pt x="614" y="0"/>
                    <a:pt x="679" y="10"/>
                    <a:pt x="689" y="16"/>
                  </a:cubicBezTo>
                  <a:cubicBezTo>
                    <a:pt x="698" y="22"/>
                    <a:pt x="700" y="32"/>
                    <a:pt x="708" y="39"/>
                  </a:cubicBezTo>
                  <a:cubicBezTo>
                    <a:pt x="717" y="46"/>
                    <a:pt x="728" y="49"/>
                    <a:pt x="738" y="55"/>
                  </a:cubicBezTo>
                  <a:cubicBezTo>
                    <a:pt x="739" y="55"/>
                    <a:pt x="786" y="113"/>
                    <a:pt x="796" y="125"/>
                  </a:cubicBezTo>
                  <a:cubicBezTo>
                    <a:pt x="817" y="151"/>
                    <a:pt x="845" y="245"/>
                    <a:pt x="854" y="281"/>
                  </a:cubicBezTo>
                  <a:cubicBezTo>
                    <a:pt x="862" y="399"/>
                    <a:pt x="872" y="515"/>
                    <a:pt x="883" y="632"/>
                  </a:cubicBezTo>
                  <a:cubicBezTo>
                    <a:pt x="866" y="727"/>
                    <a:pt x="894" y="823"/>
                    <a:pt x="932" y="913"/>
                  </a:cubicBezTo>
                  <a:cubicBezTo>
                    <a:pt x="942" y="939"/>
                    <a:pt x="949" y="962"/>
                    <a:pt x="970" y="983"/>
                  </a:cubicBezTo>
                  <a:cubicBezTo>
                    <a:pt x="1003" y="1015"/>
                    <a:pt x="1049" y="1036"/>
                    <a:pt x="1087" y="1061"/>
                  </a:cubicBezTo>
                  <a:cubicBezTo>
                    <a:pt x="1122" y="1085"/>
                    <a:pt x="1153" y="1053"/>
                    <a:pt x="1206" y="1053"/>
                  </a:cubicBezTo>
                  <a:cubicBezTo>
                    <a:pt x="1235" y="1053"/>
                    <a:pt x="1254" y="1031"/>
                    <a:pt x="1242" y="1035"/>
                  </a:cubicBezTo>
                  <a:lnTo>
                    <a:pt x="1152" y="1071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1152" y="864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288" y="2544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4876800" y="457200"/>
            <a:ext cx="3048000" cy="3276600"/>
            <a:chOff x="288" y="864"/>
            <a:chExt cx="1920" cy="2064"/>
          </a:xfrm>
        </p:grpSpPr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549" y="1476"/>
              <a:ext cx="1254" cy="1093"/>
            </a:xfrm>
            <a:custGeom>
              <a:avLst/>
              <a:gdLst>
                <a:gd name="T0" fmla="*/ 0 w 1254"/>
                <a:gd name="T1" fmla="*/ 1093 h 1093"/>
                <a:gd name="T2" fmla="*/ 68 w 1254"/>
                <a:gd name="T3" fmla="*/ 1085 h 1093"/>
                <a:gd name="T4" fmla="*/ 116 w 1254"/>
                <a:gd name="T5" fmla="*/ 1093 h 1093"/>
                <a:gd name="T6" fmla="*/ 233 w 1254"/>
                <a:gd name="T7" fmla="*/ 1054 h 1093"/>
                <a:gd name="T8" fmla="*/ 301 w 1254"/>
                <a:gd name="T9" fmla="*/ 976 h 1093"/>
                <a:gd name="T10" fmla="*/ 369 w 1254"/>
                <a:gd name="T11" fmla="*/ 546 h 1093"/>
                <a:gd name="T12" fmla="*/ 388 w 1254"/>
                <a:gd name="T13" fmla="*/ 304 h 1093"/>
                <a:gd name="T14" fmla="*/ 456 w 1254"/>
                <a:gd name="T15" fmla="*/ 78 h 1093"/>
                <a:gd name="T16" fmla="*/ 553 w 1254"/>
                <a:gd name="T17" fmla="*/ 16 h 1093"/>
                <a:gd name="T18" fmla="*/ 611 w 1254"/>
                <a:gd name="T19" fmla="*/ 0 h 1093"/>
                <a:gd name="T20" fmla="*/ 689 w 1254"/>
                <a:gd name="T21" fmla="*/ 16 h 1093"/>
                <a:gd name="T22" fmla="*/ 708 w 1254"/>
                <a:gd name="T23" fmla="*/ 39 h 1093"/>
                <a:gd name="T24" fmla="*/ 738 w 1254"/>
                <a:gd name="T25" fmla="*/ 55 h 1093"/>
                <a:gd name="T26" fmla="*/ 796 w 1254"/>
                <a:gd name="T27" fmla="*/ 125 h 1093"/>
                <a:gd name="T28" fmla="*/ 854 w 1254"/>
                <a:gd name="T29" fmla="*/ 281 h 1093"/>
                <a:gd name="T30" fmla="*/ 883 w 1254"/>
                <a:gd name="T31" fmla="*/ 632 h 1093"/>
                <a:gd name="T32" fmla="*/ 932 w 1254"/>
                <a:gd name="T33" fmla="*/ 913 h 1093"/>
                <a:gd name="T34" fmla="*/ 970 w 1254"/>
                <a:gd name="T35" fmla="*/ 983 h 1093"/>
                <a:gd name="T36" fmla="*/ 1087 w 1254"/>
                <a:gd name="T37" fmla="*/ 1061 h 1093"/>
                <a:gd name="T38" fmla="*/ 1206 w 1254"/>
                <a:gd name="T39" fmla="*/ 1053 h 1093"/>
                <a:gd name="T40" fmla="*/ 1242 w 1254"/>
                <a:gd name="T41" fmla="*/ 1035 h 1093"/>
                <a:gd name="T42" fmla="*/ 1152 w 1254"/>
                <a:gd name="T43" fmla="*/ 1071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54" h="1093">
                  <a:moveTo>
                    <a:pt x="0" y="1093"/>
                  </a:moveTo>
                  <a:cubicBezTo>
                    <a:pt x="23" y="1090"/>
                    <a:pt x="45" y="1085"/>
                    <a:pt x="68" y="1085"/>
                  </a:cubicBezTo>
                  <a:cubicBezTo>
                    <a:pt x="84" y="1085"/>
                    <a:pt x="100" y="1093"/>
                    <a:pt x="116" y="1093"/>
                  </a:cubicBezTo>
                  <a:cubicBezTo>
                    <a:pt x="162" y="1089"/>
                    <a:pt x="192" y="1065"/>
                    <a:pt x="233" y="1054"/>
                  </a:cubicBezTo>
                  <a:cubicBezTo>
                    <a:pt x="256" y="1028"/>
                    <a:pt x="281" y="1003"/>
                    <a:pt x="301" y="976"/>
                  </a:cubicBezTo>
                  <a:cubicBezTo>
                    <a:pt x="377" y="865"/>
                    <a:pt x="361" y="656"/>
                    <a:pt x="369" y="546"/>
                  </a:cubicBezTo>
                  <a:cubicBezTo>
                    <a:pt x="374" y="466"/>
                    <a:pt x="382" y="385"/>
                    <a:pt x="388" y="304"/>
                  </a:cubicBezTo>
                  <a:cubicBezTo>
                    <a:pt x="394" y="237"/>
                    <a:pt x="398" y="134"/>
                    <a:pt x="456" y="78"/>
                  </a:cubicBezTo>
                  <a:cubicBezTo>
                    <a:pt x="480" y="55"/>
                    <a:pt x="519" y="28"/>
                    <a:pt x="553" y="16"/>
                  </a:cubicBezTo>
                  <a:cubicBezTo>
                    <a:pt x="571" y="9"/>
                    <a:pt x="611" y="0"/>
                    <a:pt x="611" y="0"/>
                  </a:cubicBezTo>
                  <a:cubicBezTo>
                    <a:pt x="614" y="0"/>
                    <a:pt x="679" y="10"/>
                    <a:pt x="689" y="16"/>
                  </a:cubicBezTo>
                  <a:cubicBezTo>
                    <a:pt x="698" y="22"/>
                    <a:pt x="700" y="32"/>
                    <a:pt x="708" y="39"/>
                  </a:cubicBezTo>
                  <a:cubicBezTo>
                    <a:pt x="717" y="46"/>
                    <a:pt x="728" y="49"/>
                    <a:pt x="738" y="55"/>
                  </a:cubicBezTo>
                  <a:cubicBezTo>
                    <a:pt x="739" y="55"/>
                    <a:pt x="786" y="113"/>
                    <a:pt x="796" y="125"/>
                  </a:cubicBezTo>
                  <a:cubicBezTo>
                    <a:pt x="817" y="151"/>
                    <a:pt x="845" y="245"/>
                    <a:pt x="854" y="281"/>
                  </a:cubicBezTo>
                  <a:cubicBezTo>
                    <a:pt x="862" y="399"/>
                    <a:pt x="872" y="515"/>
                    <a:pt x="883" y="632"/>
                  </a:cubicBezTo>
                  <a:cubicBezTo>
                    <a:pt x="866" y="727"/>
                    <a:pt x="894" y="823"/>
                    <a:pt x="932" y="913"/>
                  </a:cubicBezTo>
                  <a:cubicBezTo>
                    <a:pt x="942" y="939"/>
                    <a:pt x="949" y="962"/>
                    <a:pt x="970" y="983"/>
                  </a:cubicBezTo>
                  <a:cubicBezTo>
                    <a:pt x="1003" y="1015"/>
                    <a:pt x="1049" y="1036"/>
                    <a:pt x="1087" y="1061"/>
                  </a:cubicBezTo>
                  <a:cubicBezTo>
                    <a:pt x="1122" y="1085"/>
                    <a:pt x="1153" y="1053"/>
                    <a:pt x="1206" y="1053"/>
                  </a:cubicBezTo>
                  <a:cubicBezTo>
                    <a:pt x="1235" y="1053"/>
                    <a:pt x="1254" y="1031"/>
                    <a:pt x="1242" y="1035"/>
                  </a:cubicBezTo>
                  <a:lnTo>
                    <a:pt x="1152" y="1071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152" y="864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 flipV="1">
              <a:off x="288" y="2544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1676400" y="1143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2286000" y="762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i="1"/>
              <a:t>a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6934200" y="1676400"/>
            <a:ext cx="11961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For spin </a:t>
            </a:r>
            <a:r>
              <a:rPr lang="en-US" altLang="en-US" dirty="0" smtClean="0">
                <a:latin typeface="Symbol" panose="05050102010706020507" pitchFamily="18" charset="2"/>
              </a:rPr>
              <a:t>­</a:t>
            </a:r>
            <a:r>
              <a:rPr lang="en-US" dirty="0"/>
              <a:t>↑</a:t>
            </a:r>
            <a:endParaRPr lang="en-US" altLang="en-US" dirty="0">
              <a:latin typeface="Symbol" panose="05050102010706020507" pitchFamily="18" charset="2"/>
            </a:endParaRPr>
          </a:p>
          <a:p>
            <a:pPr algn="l"/>
            <a:r>
              <a:rPr lang="en-US" altLang="en-US" dirty="0">
                <a:latin typeface="Symbol" panose="05050102010706020507" pitchFamily="18" charset="2"/>
              </a:rPr>
              <a:t> (</a:t>
            </a:r>
            <a:r>
              <a:rPr lang="en-US" altLang="en-US" dirty="0"/>
              <a:t>x cos </a:t>
            </a:r>
            <a:r>
              <a:rPr lang="en-US" altLang="en-US" dirty="0" err="1">
                <a:latin typeface="Symbol" panose="05050102010706020507" pitchFamily="18" charset="2"/>
              </a:rPr>
              <a:t>q</a:t>
            </a:r>
            <a:r>
              <a:rPr lang="en-US" altLang="en-US" baseline="-25000" dirty="0" err="1"/>
              <a:t>k</a:t>
            </a:r>
            <a:r>
              <a:rPr lang="en-US" altLang="en-US" dirty="0"/>
              <a:t>)</a:t>
            </a:r>
          </a:p>
        </p:txBody>
      </p:sp>
      <p:grpSp>
        <p:nvGrpSpPr>
          <p:cNvPr id="16" name="Group 21"/>
          <p:cNvGrpSpPr>
            <a:grpSpLocks/>
          </p:cNvGrpSpPr>
          <p:nvPr/>
        </p:nvGrpSpPr>
        <p:grpSpPr bwMode="auto">
          <a:xfrm>
            <a:off x="228600" y="2286000"/>
            <a:ext cx="3048000" cy="3276600"/>
            <a:chOff x="288" y="864"/>
            <a:chExt cx="1920" cy="2064"/>
          </a:xfrm>
        </p:grpSpPr>
        <p:sp>
          <p:nvSpPr>
            <p:cNvPr id="17" name="Freeform 22"/>
            <p:cNvSpPr>
              <a:spLocks/>
            </p:cNvSpPr>
            <p:nvPr/>
          </p:nvSpPr>
          <p:spPr bwMode="auto">
            <a:xfrm>
              <a:off x="549" y="1476"/>
              <a:ext cx="1254" cy="1093"/>
            </a:xfrm>
            <a:custGeom>
              <a:avLst/>
              <a:gdLst>
                <a:gd name="T0" fmla="*/ 0 w 1254"/>
                <a:gd name="T1" fmla="*/ 1093 h 1093"/>
                <a:gd name="T2" fmla="*/ 68 w 1254"/>
                <a:gd name="T3" fmla="*/ 1085 h 1093"/>
                <a:gd name="T4" fmla="*/ 116 w 1254"/>
                <a:gd name="T5" fmla="*/ 1093 h 1093"/>
                <a:gd name="T6" fmla="*/ 233 w 1254"/>
                <a:gd name="T7" fmla="*/ 1054 h 1093"/>
                <a:gd name="T8" fmla="*/ 301 w 1254"/>
                <a:gd name="T9" fmla="*/ 976 h 1093"/>
                <a:gd name="T10" fmla="*/ 369 w 1254"/>
                <a:gd name="T11" fmla="*/ 546 h 1093"/>
                <a:gd name="T12" fmla="*/ 388 w 1254"/>
                <a:gd name="T13" fmla="*/ 304 h 1093"/>
                <a:gd name="T14" fmla="*/ 456 w 1254"/>
                <a:gd name="T15" fmla="*/ 78 h 1093"/>
                <a:gd name="T16" fmla="*/ 553 w 1254"/>
                <a:gd name="T17" fmla="*/ 16 h 1093"/>
                <a:gd name="T18" fmla="*/ 611 w 1254"/>
                <a:gd name="T19" fmla="*/ 0 h 1093"/>
                <a:gd name="T20" fmla="*/ 689 w 1254"/>
                <a:gd name="T21" fmla="*/ 16 h 1093"/>
                <a:gd name="T22" fmla="*/ 708 w 1254"/>
                <a:gd name="T23" fmla="*/ 39 h 1093"/>
                <a:gd name="T24" fmla="*/ 738 w 1254"/>
                <a:gd name="T25" fmla="*/ 55 h 1093"/>
                <a:gd name="T26" fmla="*/ 796 w 1254"/>
                <a:gd name="T27" fmla="*/ 125 h 1093"/>
                <a:gd name="T28" fmla="*/ 854 w 1254"/>
                <a:gd name="T29" fmla="*/ 281 h 1093"/>
                <a:gd name="T30" fmla="*/ 883 w 1254"/>
                <a:gd name="T31" fmla="*/ 632 h 1093"/>
                <a:gd name="T32" fmla="*/ 932 w 1254"/>
                <a:gd name="T33" fmla="*/ 913 h 1093"/>
                <a:gd name="T34" fmla="*/ 970 w 1254"/>
                <a:gd name="T35" fmla="*/ 983 h 1093"/>
                <a:gd name="T36" fmla="*/ 1087 w 1254"/>
                <a:gd name="T37" fmla="*/ 1061 h 1093"/>
                <a:gd name="T38" fmla="*/ 1206 w 1254"/>
                <a:gd name="T39" fmla="*/ 1053 h 1093"/>
                <a:gd name="T40" fmla="*/ 1242 w 1254"/>
                <a:gd name="T41" fmla="*/ 1035 h 1093"/>
                <a:gd name="T42" fmla="*/ 1152 w 1254"/>
                <a:gd name="T43" fmla="*/ 1071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54" h="1093">
                  <a:moveTo>
                    <a:pt x="0" y="1093"/>
                  </a:moveTo>
                  <a:cubicBezTo>
                    <a:pt x="23" y="1090"/>
                    <a:pt x="45" y="1085"/>
                    <a:pt x="68" y="1085"/>
                  </a:cubicBezTo>
                  <a:cubicBezTo>
                    <a:pt x="84" y="1085"/>
                    <a:pt x="100" y="1093"/>
                    <a:pt x="116" y="1093"/>
                  </a:cubicBezTo>
                  <a:cubicBezTo>
                    <a:pt x="162" y="1089"/>
                    <a:pt x="192" y="1065"/>
                    <a:pt x="233" y="1054"/>
                  </a:cubicBezTo>
                  <a:cubicBezTo>
                    <a:pt x="256" y="1028"/>
                    <a:pt x="281" y="1003"/>
                    <a:pt x="301" y="976"/>
                  </a:cubicBezTo>
                  <a:cubicBezTo>
                    <a:pt x="377" y="865"/>
                    <a:pt x="361" y="656"/>
                    <a:pt x="369" y="546"/>
                  </a:cubicBezTo>
                  <a:cubicBezTo>
                    <a:pt x="374" y="466"/>
                    <a:pt x="382" y="385"/>
                    <a:pt x="388" y="304"/>
                  </a:cubicBezTo>
                  <a:cubicBezTo>
                    <a:pt x="394" y="237"/>
                    <a:pt x="398" y="134"/>
                    <a:pt x="456" y="78"/>
                  </a:cubicBezTo>
                  <a:cubicBezTo>
                    <a:pt x="480" y="55"/>
                    <a:pt x="519" y="28"/>
                    <a:pt x="553" y="16"/>
                  </a:cubicBezTo>
                  <a:cubicBezTo>
                    <a:pt x="571" y="9"/>
                    <a:pt x="611" y="0"/>
                    <a:pt x="611" y="0"/>
                  </a:cubicBezTo>
                  <a:cubicBezTo>
                    <a:pt x="614" y="0"/>
                    <a:pt x="679" y="10"/>
                    <a:pt x="689" y="16"/>
                  </a:cubicBezTo>
                  <a:cubicBezTo>
                    <a:pt x="698" y="22"/>
                    <a:pt x="700" y="32"/>
                    <a:pt x="708" y="39"/>
                  </a:cubicBezTo>
                  <a:cubicBezTo>
                    <a:pt x="717" y="46"/>
                    <a:pt x="728" y="49"/>
                    <a:pt x="738" y="55"/>
                  </a:cubicBezTo>
                  <a:cubicBezTo>
                    <a:pt x="739" y="55"/>
                    <a:pt x="786" y="113"/>
                    <a:pt x="796" y="125"/>
                  </a:cubicBezTo>
                  <a:cubicBezTo>
                    <a:pt x="817" y="151"/>
                    <a:pt x="845" y="245"/>
                    <a:pt x="854" y="281"/>
                  </a:cubicBezTo>
                  <a:cubicBezTo>
                    <a:pt x="862" y="399"/>
                    <a:pt x="872" y="515"/>
                    <a:pt x="883" y="632"/>
                  </a:cubicBezTo>
                  <a:cubicBezTo>
                    <a:pt x="866" y="727"/>
                    <a:pt x="894" y="823"/>
                    <a:pt x="932" y="913"/>
                  </a:cubicBezTo>
                  <a:cubicBezTo>
                    <a:pt x="942" y="939"/>
                    <a:pt x="949" y="962"/>
                    <a:pt x="970" y="983"/>
                  </a:cubicBezTo>
                  <a:cubicBezTo>
                    <a:pt x="1003" y="1015"/>
                    <a:pt x="1049" y="1036"/>
                    <a:pt x="1087" y="1061"/>
                  </a:cubicBezTo>
                  <a:cubicBezTo>
                    <a:pt x="1122" y="1085"/>
                    <a:pt x="1153" y="1053"/>
                    <a:pt x="1206" y="1053"/>
                  </a:cubicBezTo>
                  <a:cubicBezTo>
                    <a:pt x="1235" y="1053"/>
                    <a:pt x="1254" y="1031"/>
                    <a:pt x="1242" y="1035"/>
                  </a:cubicBezTo>
                  <a:lnTo>
                    <a:pt x="1152" y="1071"/>
                  </a:lnTo>
                </a:path>
              </a:pathLst>
            </a:cu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1152" y="864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 flipV="1">
              <a:off x="288" y="2544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25"/>
          <p:cNvGrpSpPr>
            <a:grpSpLocks/>
          </p:cNvGrpSpPr>
          <p:nvPr/>
        </p:nvGrpSpPr>
        <p:grpSpPr bwMode="auto">
          <a:xfrm>
            <a:off x="3124200" y="2286000"/>
            <a:ext cx="3048000" cy="3276600"/>
            <a:chOff x="288" y="864"/>
            <a:chExt cx="1920" cy="2064"/>
          </a:xfrm>
        </p:grpSpPr>
        <p:sp>
          <p:nvSpPr>
            <p:cNvPr id="21" name="Freeform 26"/>
            <p:cNvSpPr>
              <a:spLocks/>
            </p:cNvSpPr>
            <p:nvPr/>
          </p:nvSpPr>
          <p:spPr bwMode="auto">
            <a:xfrm>
              <a:off x="549" y="1476"/>
              <a:ext cx="1254" cy="1093"/>
            </a:xfrm>
            <a:custGeom>
              <a:avLst/>
              <a:gdLst>
                <a:gd name="T0" fmla="*/ 0 w 1254"/>
                <a:gd name="T1" fmla="*/ 1093 h 1093"/>
                <a:gd name="T2" fmla="*/ 68 w 1254"/>
                <a:gd name="T3" fmla="*/ 1085 h 1093"/>
                <a:gd name="T4" fmla="*/ 116 w 1254"/>
                <a:gd name="T5" fmla="*/ 1093 h 1093"/>
                <a:gd name="T6" fmla="*/ 233 w 1254"/>
                <a:gd name="T7" fmla="*/ 1054 h 1093"/>
                <a:gd name="T8" fmla="*/ 301 w 1254"/>
                <a:gd name="T9" fmla="*/ 976 h 1093"/>
                <a:gd name="T10" fmla="*/ 369 w 1254"/>
                <a:gd name="T11" fmla="*/ 546 h 1093"/>
                <a:gd name="T12" fmla="*/ 388 w 1254"/>
                <a:gd name="T13" fmla="*/ 304 h 1093"/>
                <a:gd name="T14" fmla="*/ 456 w 1254"/>
                <a:gd name="T15" fmla="*/ 78 h 1093"/>
                <a:gd name="T16" fmla="*/ 553 w 1254"/>
                <a:gd name="T17" fmla="*/ 16 h 1093"/>
                <a:gd name="T18" fmla="*/ 611 w 1254"/>
                <a:gd name="T19" fmla="*/ 0 h 1093"/>
                <a:gd name="T20" fmla="*/ 689 w 1254"/>
                <a:gd name="T21" fmla="*/ 16 h 1093"/>
                <a:gd name="T22" fmla="*/ 708 w 1254"/>
                <a:gd name="T23" fmla="*/ 39 h 1093"/>
                <a:gd name="T24" fmla="*/ 738 w 1254"/>
                <a:gd name="T25" fmla="*/ 55 h 1093"/>
                <a:gd name="T26" fmla="*/ 796 w 1254"/>
                <a:gd name="T27" fmla="*/ 125 h 1093"/>
                <a:gd name="T28" fmla="*/ 854 w 1254"/>
                <a:gd name="T29" fmla="*/ 281 h 1093"/>
                <a:gd name="T30" fmla="*/ 883 w 1254"/>
                <a:gd name="T31" fmla="*/ 632 h 1093"/>
                <a:gd name="T32" fmla="*/ 932 w 1254"/>
                <a:gd name="T33" fmla="*/ 913 h 1093"/>
                <a:gd name="T34" fmla="*/ 970 w 1254"/>
                <a:gd name="T35" fmla="*/ 983 h 1093"/>
                <a:gd name="T36" fmla="*/ 1087 w 1254"/>
                <a:gd name="T37" fmla="*/ 1061 h 1093"/>
                <a:gd name="T38" fmla="*/ 1206 w 1254"/>
                <a:gd name="T39" fmla="*/ 1053 h 1093"/>
                <a:gd name="T40" fmla="*/ 1242 w 1254"/>
                <a:gd name="T41" fmla="*/ 1035 h 1093"/>
                <a:gd name="T42" fmla="*/ 1152 w 1254"/>
                <a:gd name="T43" fmla="*/ 1071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54" h="1093">
                  <a:moveTo>
                    <a:pt x="0" y="1093"/>
                  </a:moveTo>
                  <a:cubicBezTo>
                    <a:pt x="23" y="1090"/>
                    <a:pt x="45" y="1085"/>
                    <a:pt x="68" y="1085"/>
                  </a:cubicBezTo>
                  <a:cubicBezTo>
                    <a:pt x="84" y="1085"/>
                    <a:pt x="100" y="1093"/>
                    <a:pt x="116" y="1093"/>
                  </a:cubicBezTo>
                  <a:cubicBezTo>
                    <a:pt x="162" y="1089"/>
                    <a:pt x="192" y="1065"/>
                    <a:pt x="233" y="1054"/>
                  </a:cubicBezTo>
                  <a:cubicBezTo>
                    <a:pt x="256" y="1028"/>
                    <a:pt x="281" y="1003"/>
                    <a:pt x="301" y="976"/>
                  </a:cubicBezTo>
                  <a:cubicBezTo>
                    <a:pt x="377" y="865"/>
                    <a:pt x="361" y="656"/>
                    <a:pt x="369" y="546"/>
                  </a:cubicBezTo>
                  <a:cubicBezTo>
                    <a:pt x="374" y="466"/>
                    <a:pt x="382" y="385"/>
                    <a:pt x="388" y="304"/>
                  </a:cubicBezTo>
                  <a:cubicBezTo>
                    <a:pt x="394" y="237"/>
                    <a:pt x="398" y="134"/>
                    <a:pt x="456" y="78"/>
                  </a:cubicBezTo>
                  <a:cubicBezTo>
                    <a:pt x="480" y="55"/>
                    <a:pt x="519" y="28"/>
                    <a:pt x="553" y="16"/>
                  </a:cubicBezTo>
                  <a:cubicBezTo>
                    <a:pt x="571" y="9"/>
                    <a:pt x="611" y="0"/>
                    <a:pt x="611" y="0"/>
                  </a:cubicBezTo>
                  <a:cubicBezTo>
                    <a:pt x="614" y="0"/>
                    <a:pt x="679" y="10"/>
                    <a:pt x="689" y="16"/>
                  </a:cubicBezTo>
                  <a:cubicBezTo>
                    <a:pt x="698" y="22"/>
                    <a:pt x="700" y="32"/>
                    <a:pt x="708" y="39"/>
                  </a:cubicBezTo>
                  <a:cubicBezTo>
                    <a:pt x="717" y="46"/>
                    <a:pt x="728" y="49"/>
                    <a:pt x="738" y="55"/>
                  </a:cubicBezTo>
                  <a:cubicBezTo>
                    <a:pt x="739" y="55"/>
                    <a:pt x="786" y="113"/>
                    <a:pt x="796" y="125"/>
                  </a:cubicBezTo>
                  <a:cubicBezTo>
                    <a:pt x="817" y="151"/>
                    <a:pt x="845" y="245"/>
                    <a:pt x="854" y="281"/>
                  </a:cubicBezTo>
                  <a:cubicBezTo>
                    <a:pt x="862" y="399"/>
                    <a:pt x="872" y="515"/>
                    <a:pt x="883" y="632"/>
                  </a:cubicBezTo>
                  <a:cubicBezTo>
                    <a:pt x="866" y="727"/>
                    <a:pt x="894" y="823"/>
                    <a:pt x="932" y="913"/>
                  </a:cubicBezTo>
                  <a:cubicBezTo>
                    <a:pt x="942" y="939"/>
                    <a:pt x="949" y="962"/>
                    <a:pt x="970" y="983"/>
                  </a:cubicBezTo>
                  <a:cubicBezTo>
                    <a:pt x="1003" y="1015"/>
                    <a:pt x="1049" y="1036"/>
                    <a:pt x="1087" y="1061"/>
                  </a:cubicBezTo>
                  <a:cubicBezTo>
                    <a:pt x="1122" y="1085"/>
                    <a:pt x="1153" y="1053"/>
                    <a:pt x="1206" y="1053"/>
                  </a:cubicBezTo>
                  <a:cubicBezTo>
                    <a:pt x="1235" y="1053"/>
                    <a:pt x="1254" y="1031"/>
                    <a:pt x="1242" y="1035"/>
                  </a:cubicBezTo>
                  <a:lnTo>
                    <a:pt x="1152" y="1071"/>
                  </a:lnTo>
                </a:path>
              </a:pathLst>
            </a:cu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1152" y="864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 flipV="1">
              <a:off x="288" y="2544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33"/>
          <p:cNvGrpSpPr>
            <a:grpSpLocks/>
          </p:cNvGrpSpPr>
          <p:nvPr/>
        </p:nvGrpSpPr>
        <p:grpSpPr bwMode="auto">
          <a:xfrm rot="10800000">
            <a:off x="4572000" y="4343400"/>
            <a:ext cx="3048000" cy="3276600"/>
            <a:chOff x="288" y="864"/>
            <a:chExt cx="1920" cy="2064"/>
          </a:xfrm>
        </p:grpSpPr>
        <p:sp>
          <p:nvSpPr>
            <p:cNvPr id="25" name="Freeform 34"/>
            <p:cNvSpPr>
              <a:spLocks/>
            </p:cNvSpPr>
            <p:nvPr/>
          </p:nvSpPr>
          <p:spPr bwMode="auto">
            <a:xfrm>
              <a:off x="549" y="1476"/>
              <a:ext cx="1254" cy="1093"/>
            </a:xfrm>
            <a:custGeom>
              <a:avLst/>
              <a:gdLst>
                <a:gd name="T0" fmla="*/ 0 w 1254"/>
                <a:gd name="T1" fmla="*/ 1093 h 1093"/>
                <a:gd name="T2" fmla="*/ 68 w 1254"/>
                <a:gd name="T3" fmla="*/ 1085 h 1093"/>
                <a:gd name="T4" fmla="*/ 116 w 1254"/>
                <a:gd name="T5" fmla="*/ 1093 h 1093"/>
                <a:gd name="T6" fmla="*/ 233 w 1254"/>
                <a:gd name="T7" fmla="*/ 1054 h 1093"/>
                <a:gd name="T8" fmla="*/ 301 w 1254"/>
                <a:gd name="T9" fmla="*/ 976 h 1093"/>
                <a:gd name="T10" fmla="*/ 369 w 1254"/>
                <a:gd name="T11" fmla="*/ 546 h 1093"/>
                <a:gd name="T12" fmla="*/ 388 w 1254"/>
                <a:gd name="T13" fmla="*/ 304 h 1093"/>
                <a:gd name="T14" fmla="*/ 456 w 1254"/>
                <a:gd name="T15" fmla="*/ 78 h 1093"/>
                <a:gd name="T16" fmla="*/ 553 w 1254"/>
                <a:gd name="T17" fmla="*/ 16 h 1093"/>
                <a:gd name="T18" fmla="*/ 611 w 1254"/>
                <a:gd name="T19" fmla="*/ 0 h 1093"/>
                <a:gd name="T20" fmla="*/ 689 w 1254"/>
                <a:gd name="T21" fmla="*/ 16 h 1093"/>
                <a:gd name="T22" fmla="*/ 708 w 1254"/>
                <a:gd name="T23" fmla="*/ 39 h 1093"/>
                <a:gd name="T24" fmla="*/ 738 w 1254"/>
                <a:gd name="T25" fmla="*/ 55 h 1093"/>
                <a:gd name="T26" fmla="*/ 796 w 1254"/>
                <a:gd name="T27" fmla="*/ 125 h 1093"/>
                <a:gd name="T28" fmla="*/ 854 w 1254"/>
                <a:gd name="T29" fmla="*/ 281 h 1093"/>
                <a:gd name="T30" fmla="*/ 883 w 1254"/>
                <a:gd name="T31" fmla="*/ 632 h 1093"/>
                <a:gd name="T32" fmla="*/ 932 w 1254"/>
                <a:gd name="T33" fmla="*/ 913 h 1093"/>
                <a:gd name="T34" fmla="*/ 970 w 1254"/>
                <a:gd name="T35" fmla="*/ 983 h 1093"/>
                <a:gd name="T36" fmla="*/ 1087 w 1254"/>
                <a:gd name="T37" fmla="*/ 1061 h 1093"/>
                <a:gd name="T38" fmla="*/ 1206 w 1254"/>
                <a:gd name="T39" fmla="*/ 1053 h 1093"/>
                <a:gd name="T40" fmla="*/ 1242 w 1254"/>
                <a:gd name="T41" fmla="*/ 1035 h 1093"/>
                <a:gd name="T42" fmla="*/ 1152 w 1254"/>
                <a:gd name="T43" fmla="*/ 1071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54" h="1093">
                  <a:moveTo>
                    <a:pt x="0" y="1093"/>
                  </a:moveTo>
                  <a:cubicBezTo>
                    <a:pt x="23" y="1090"/>
                    <a:pt x="45" y="1085"/>
                    <a:pt x="68" y="1085"/>
                  </a:cubicBezTo>
                  <a:cubicBezTo>
                    <a:pt x="84" y="1085"/>
                    <a:pt x="100" y="1093"/>
                    <a:pt x="116" y="1093"/>
                  </a:cubicBezTo>
                  <a:cubicBezTo>
                    <a:pt x="162" y="1089"/>
                    <a:pt x="192" y="1065"/>
                    <a:pt x="233" y="1054"/>
                  </a:cubicBezTo>
                  <a:cubicBezTo>
                    <a:pt x="256" y="1028"/>
                    <a:pt x="281" y="1003"/>
                    <a:pt x="301" y="976"/>
                  </a:cubicBezTo>
                  <a:cubicBezTo>
                    <a:pt x="377" y="865"/>
                    <a:pt x="361" y="656"/>
                    <a:pt x="369" y="546"/>
                  </a:cubicBezTo>
                  <a:cubicBezTo>
                    <a:pt x="374" y="466"/>
                    <a:pt x="382" y="385"/>
                    <a:pt x="388" y="304"/>
                  </a:cubicBezTo>
                  <a:cubicBezTo>
                    <a:pt x="394" y="237"/>
                    <a:pt x="398" y="134"/>
                    <a:pt x="456" y="78"/>
                  </a:cubicBezTo>
                  <a:cubicBezTo>
                    <a:pt x="480" y="55"/>
                    <a:pt x="519" y="28"/>
                    <a:pt x="553" y="16"/>
                  </a:cubicBezTo>
                  <a:cubicBezTo>
                    <a:pt x="571" y="9"/>
                    <a:pt x="611" y="0"/>
                    <a:pt x="611" y="0"/>
                  </a:cubicBezTo>
                  <a:cubicBezTo>
                    <a:pt x="614" y="0"/>
                    <a:pt x="679" y="10"/>
                    <a:pt x="689" y="16"/>
                  </a:cubicBezTo>
                  <a:cubicBezTo>
                    <a:pt x="698" y="22"/>
                    <a:pt x="700" y="32"/>
                    <a:pt x="708" y="39"/>
                  </a:cubicBezTo>
                  <a:cubicBezTo>
                    <a:pt x="717" y="46"/>
                    <a:pt x="728" y="49"/>
                    <a:pt x="738" y="55"/>
                  </a:cubicBezTo>
                  <a:cubicBezTo>
                    <a:pt x="739" y="55"/>
                    <a:pt x="786" y="113"/>
                    <a:pt x="796" y="125"/>
                  </a:cubicBezTo>
                  <a:cubicBezTo>
                    <a:pt x="817" y="151"/>
                    <a:pt x="845" y="245"/>
                    <a:pt x="854" y="281"/>
                  </a:cubicBezTo>
                  <a:cubicBezTo>
                    <a:pt x="862" y="399"/>
                    <a:pt x="872" y="515"/>
                    <a:pt x="883" y="632"/>
                  </a:cubicBezTo>
                  <a:cubicBezTo>
                    <a:pt x="866" y="727"/>
                    <a:pt x="894" y="823"/>
                    <a:pt x="932" y="913"/>
                  </a:cubicBezTo>
                  <a:cubicBezTo>
                    <a:pt x="942" y="939"/>
                    <a:pt x="949" y="962"/>
                    <a:pt x="970" y="983"/>
                  </a:cubicBezTo>
                  <a:cubicBezTo>
                    <a:pt x="1003" y="1015"/>
                    <a:pt x="1049" y="1036"/>
                    <a:pt x="1087" y="1061"/>
                  </a:cubicBezTo>
                  <a:cubicBezTo>
                    <a:pt x="1122" y="1085"/>
                    <a:pt x="1153" y="1053"/>
                    <a:pt x="1206" y="1053"/>
                  </a:cubicBezTo>
                  <a:cubicBezTo>
                    <a:pt x="1235" y="1053"/>
                    <a:pt x="1254" y="1031"/>
                    <a:pt x="1242" y="1035"/>
                  </a:cubicBezTo>
                  <a:lnTo>
                    <a:pt x="1152" y="1071"/>
                  </a:lnTo>
                </a:path>
              </a:pathLst>
            </a:cu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5"/>
            <p:cNvSpPr>
              <a:spLocks noChangeShapeType="1"/>
            </p:cNvSpPr>
            <p:nvPr/>
          </p:nvSpPr>
          <p:spPr bwMode="auto">
            <a:xfrm>
              <a:off x="1152" y="864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36"/>
            <p:cNvSpPr>
              <a:spLocks noChangeShapeType="1"/>
            </p:cNvSpPr>
            <p:nvPr/>
          </p:nvSpPr>
          <p:spPr bwMode="auto">
            <a:xfrm flipV="1">
              <a:off x="288" y="2544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7086600" y="3962400"/>
            <a:ext cx="14525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For spin </a:t>
            </a:r>
            <a:r>
              <a:rPr lang="en-US" altLang="en-US">
                <a:latin typeface="Symbol" panose="05050102010706020507" pitchFamily="18" charset="2"/>
              </a:rPr>
              <a:t>¯</a:t>
            </a:r>
          </a:p>
          <a:p>
            <a:pPr algn="l"/>
            <a:r>
              <a:rPr lang="en-US" altLang="en-US">
                <a:latin typeface="Symbol" panose="05050102010706020507" pitchFamily="18" charset="2"/>
              </a:rPr>
              <a:t>(</a:t>
            </a:r>
            <a:r>
              <a:rPr lang="en-US" altLang="en-US"/>
              <a:t>x sin </a:t>
            </a:r>
            <a:r>
              <a:rPr lang="en-US" altLang="en-US">
                <a:latin typeface="Symbol" panose="05050102010706020507" pitchFamily="18" charset="2"/>
              </a:rPr>
              <a:t>q</a:t>
            </a:r>
            <a:r>
              <a:rPr lang="en-US" altLang="en-US" baseline="-25000"/>
              <a:t>k</a:t>
            </a:r>
            <a:r>
              <a:rPr lang="en-US" altLang="en-US"/>
              <a:t>)</a:t>
            </a:r>
            <a:endParaRPr lang="en-US" altLang="en-US">
              <a:latin typeface="Symbol" panose="05050102010706020507" pitchFamily="18" charset="2"/>
            </a:endParaRPr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3124200" y="228600"/>
            <a:ext cx="161448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SDW form:</a:t>
            </a:r>
          </a:p>
        </p:txBody>
      </p:sp>
      <p:grpSp>
        <p:nvGrpSpPr>
          <p:cNvPr id="30" name="Group 2"/>
          <p:cNvGrpSpPr>
            <a:grpSpLocks/>
          </p:cNvGrpSpPr>
          <p:nvPr/>
        </p:nvGrpSpPr>
        <p:grpSpPr bwMode="auto">
          <a:xfrm>
            <a:off x="1752600" y="457200"/>
            <a:ext cx="3048000" cy="3276600"/>
            <a:chOff x="288" y="864"/>
            <a:chExt cx="1920" cy="2064"/>
          </a:xfrm>
        </p:grpSpPr>
        <p:sp>
          <p:nvSpPr>
            <p:cNvPr id="31" name="Freeform 3"/>
            <p:cNvSpPr>
              <a:spLocks/>
            </p:cNvSpPr>
            <p:nvPr/>
          </p:nvSpPr>
          <p:spPr bwMode="auto">
            <a:xfrm>
              <a:off x="549" y="1476"/>
              <a:ext cx="1254" cy="1093"/>
            </a:xfrm>
            <a:custGeom>
              <a:avLst/>
              <a:gdLst>
                <a:gd name="T0" fmla="*/ 0 w 1254"/>
                <a:gd name="T1" fmla="*/ 1093 h 1093"/>
                <a:gd name="T2" fmla="*/ 68 w 1254"/>
                <a:gd name="T3" fmla="*/ 1085 h 1093"/>
                <a:gd name="T4" fmla="*/ 116 w 1254"/>
                <a:gd name="T5" fmla="*/ 1093 h 1093"/>
                <a:gd name="T6" fmla="*/ 233 w 1254"/>
                <a:gd name="T7" fmla="*/ 1054 h 1093"/>
                <a:gd name="T8" fmla="*/ 301 w 1254"/>
                <a:gd name="T9" fmla="*/ 976 h 1093"/>
                <a:gd name="T10" fmla="*/ 369 w 1254"/>
                <a:gd name="T11" fmla="*/ 546 h 1093"/>
                <a:gd name="T12" fmla="*/ 388 w 1254"/>
                <a:gd name="T13" fmla="*/ 304 h 1093"/>
                <a:gd name="T14" fmla="*/ 456 w 1254"/>
                <a:gd name="T15" fmla="*/ 78 h 1093"/>
                <a:gd name="T16" fmla="*/ 553 w 1254"/>
                <a:gd name="T17" fmla="*/ 16 h 1093"/>
                <a:gd name="T18" fmla="*/ 611 w 1254"/>
                <a:gd name="T19" fmla="*/ 0 h 1093"/>
                <a:gd name="T20" fmla="*/ 689 w 1254"/>
                <a:gd name="T21" fmla="*/ 16 h 1093"/>
                <a:gd name="T22" fmla="*/ 708 w 1254"/>
                <a:gd name="T23" fmla="*/ 39 h 1093"/>
                <a:gd name="T24" fmla="*/ 738 w 1254"/>
                <a:gd name="T25" fmla="*/ 55 h 1093"/>
                <a:gd name="T26" fmla="*/ 796 w 1254"/>
                <a:gd name="T27" fmla="*/ 125 h 1093"/>
                <a:gd name="T28" fmla="*/ 854 w 1254"/>
                <a:gd name="T29" fmla="*/ 281 h 1093"/>
                <a:gd name="T30" fmla="*/ 883 w 1254"/>
                <a:gd name="T31" fmla="*/ 632 h 1093"/>
                <a:gd name="T32" fmla="*/ 932 w 1254"/>
                <a:gd name="T33" fmla="*/ 913 h 1093"/>
                <a:gd name="T34" fmla="*/ 970 w 1254"/>
                <a:gd name="T35" fmla="*/ 983 h 1093"/>
                <a:gd name="T36" fmla="*/ 1087 w 1254"/>
                <a:gd name="T37" fmla="*/ 1061 h 1093"/>
                <a:gd name="T38" fmla="*/ 1206 w 1254"/>
                <a:gd name="T39" fmla="*/ 1053 h 1093"/>
                <a:gd name="T40" fmla="*/ 1242 w 1254"/>
                <a:gd name="T41" fmla="*/ 1035 h 1093"/>
                <a:gd name="T42" fmla="*/ 1152 w 1254"/>
                <a:gd name="T43" fmla="*/ 1071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54" h="1093">
                  <a:moveTo>
                    <a:pt x="0" y="1093"/>
                  </a:moveTo>
                  <a:cubicBezTo>
                    <a:pt x="23" y="1090"/>
                    <a:pt x="45" y="1085"/>
                    <a:pt x="68" y="1085"/>
                  </a:cubicBezTo>
                  <a:cubicBezTo>
                    <a:pt x="84" y="1085"/>
                    <a:pt x="100" y="1093"/>
                    <a:pt x="116" y="1093"/>
                  </a:cubicBezTo>
                  <a:cubicBezTo>
                    <a:pt x="162" y="1089"/>
                    <a:pt x="192" y="1065"/>
                    <a:pt x="233" y="1054"/>
                  </a:cubicBezTo>
                  <a:cubicBezTo>
                    <a:pt x="256" y="1028"/>
                    <a:pt x="281" y="1003"/>
                    <a:pt x="301" y="976"/>
                  </a:cubicBezTo>
                  <a:cubicBezTo>
                    <a:pt x="377" y="865"/>
                    <a:pt x="361" y="656"/>
                    <a:pt x="369" y="546"/>
                  </a:cubicBezTo>
                  <a:cubicBezTo>
                    <a:pt x="374" y="466"/>
                    <a:pt x="382" y="385"/>
                    <a:pt x="388" y="304"/>
                  </a:cubicBezTo>
                  <a:cubicBezTo>
                    <a:pt x="394" y="237"/>
                    <a:pt x="398" y="134"/>
                    <a:pt x="456" y="78"/>
                  </a:cubicBezTo>
                  <a:cubicBezTo>
                    <a:pt x="480" y="55"/>
                    <a:pt x="519" y="28"/>
                    <a:pt x="553" y="16"/>
                  </a:cubicBezTo>
                  <a:cubicBezTo>
                    <a:pt x="571" y="9"/>
                    <a:pt x="611" y="0"/>
                    <a:pt x="611" y="0"/>
                  </a:cubicBezTo>
                  <a:cubicBezTo>
                    <a:pt x="614" y="0"/>
                    <a:pt x="679" y="10"/>
                    <a:pt x="689" y="16"/>
                  </a:cubicBezTo>
                  <a:cubicBezTo>
                    <a:pt x="698" y="22"/>
                    <a:pt x="700" y="32"/>
                    <a:pt x="708" y="39"/>
                  </a:cubicBezTo>
                  <a:cubicBezTo>
                    <a:pt x="717" y="46"/>
                    <a:pt x="728" y="49"/>
                    <a:pt x="738" y="55"/>
                  </a:cubicBezTo>
                  <a:cubicBezTo>
                    <a:pt x="739" y="55"/>
                    <a:pt x="786" y="113"/>
                    <a:pt x="796" y="125"/>
                  </a:cubicBezTo>
                  <a:cubicBezTo>
                    <a:pt x="817" y="151"/>
                    <a:pt x="845" y="245"/>
                    <a:pt x="854" y="281"/>
                  </a:cubicBezTo>
                  <a:cubicBezTo>
                    <a:pt x="862" y="399"/>
                    <a:pt x="872" y="515"/>
                    <a:pt x="883" y="632"/>
                  </a:cubicBezTo>
                  <a:cubicBezTo>
                    <a:pt x="866" y="727"/>
                    <a:pt x="894" y="823"/>
                    <a:pt x="932" y="913"/>
                  </a:cubicBezTo>
                  <a:cubicBezTo>
                    <a:pt x="942" y="939"/>
                    <a:pt x="949" y="962"/>
                    <a:pt x="970" y="983"/>
                  </a:cubicBezTo>
                  <a:cubicBezTo>
                    <a:pt x="1003" y="1015"/>
                    <a:pt x="1049" y="1036"/>
                    <a:pt x="1087" y="1061"/>
                  </a:cubicBezTo>
                  <a:cubicBezTo>
                    <a:pt x="1122" y="1085"/>
                    <a:pt x="1153" y="1053"/>
                    <a:pt x="1206" y="1053"/>
                  </a:cubicBezTo>
                  <a:cubicBezTo>
                    <a:pt x="1235" y="1053"/>
                    <a:pt x="1254" y="1031"/>
                    <a:pt x="1242" y="1035"/>
                  </a:cubicBezTo>
                  <a:lnTo>
                    <a:pt x="1152" y="1071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4"/>
            <p:cNvSpPr>
              <a:spLocks noChangeShapeType="1"/>
            </p:cNvSpPr>
            <p:nvPr/>
          </p:nvSpPr>
          <p:spPr bwMode="auto">
            <a:xfrm>
              <a:off x="1152" y="864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5"/>
            <p:cNvSpPr>
              <a:spLocks noChangeShapeType="1"/>
            </p:cNvSpPr>
            <p:nvPr/>
          </p:nvSpPr>
          <p:spPr bwMode="auto">
            <a:xfrm flipV="1">
              <a:off x="288" y="2544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" name="Group 29"/>
          <p:cNvGrpSpPr>
            <a:grpSpLocks/>
          </p:cNvGrpSpPr>
          <p:nvPr/>
        </p:nvGrpSpPr>
        <p:grpSpPr bwMode="auto">
          <a:xfrm rot="10800000">
            <a:off x="1447800" y="4343400"/>
            <a:ext cx="3048000" cy="3276600"/>
            <a:chOff x="288" y="864"/>
            <a:chExt cx="1920" cy="2064"/>
          </a:xfrm>
        </p:grpSpPr>
        <p:sp>
          <p:nvSpPr>
            <p:cNvPr id="35" name="Freeform 30"/>
            <p:cNvSpPr>
              <a:spLocks/>
            </p:cNvSpPr>
            <p:nvPr/>
          </p:nvSpPr>
          <p:spPr bwMode="auto">
            <a:xfrm>
              <a:off x="549" y="1476"/>
              <a:ext cx="1254" cy="1093"/>
            </a:xfrm>
            <a:custGeom>
              <a:avLst/>
              <a:gdLst>
                <a:gd name="T0" fmla="*/ 0 w 1254"/>
                <a:gd name="T1" fmla="*/ 1093 h 1093"/>
                <a:gd name="T2" fmla="*/ 68 w 1254"/>
                <a:gd name="T3" fmla="*/ 1085 h 1093"/>
                <a:gd name="T4" fmla="*/ 116 w 1254"/>
                <a:gd name="T5" fmla="*/ 1093 h 1093"/>
                <a:gd name="T6" fmla="*/ 233 w 1254"/>
                <a:gd name="T7" fmla="*/ 1054 h 1093"/>
                <a:gd name="T8" fmla="*/ 301 w 1254"/>
                <a:gd name="T9" fmla="*/ 976 h 1093"/>
                <a:gd name="T10" fmla="*/ 369 w 1254"/>
                <a:gd name="T11" fmla="*/ 546 h 1093"/>
                <a:gd name="T12" fmla="*/ 388 w 1254"/>
                <a:gd name="T13" fmla="*/ 304 h 1093"/>
                <a:gd name="T14" fmla="*/ 456 w 1254"/>
                <a:gd name="T15" fmla="*/ 78 h 1093"/>
                <a:gd name="T16" fmla="*/ 553 w 1254"/>
                <a:gd name="T17" fmla="*/ 16 h 1093"/>
                <a:gd name="T18" fmla="*/ 611 w 1254"/>
                <a:gd name="T19" fmla="*/ 0 h 1093"/>
                <a:gd name="T20" fmla="*/ 689 w 1254"/>
                <a:gd name="T21" fmla="*/ 16 h 1093"/>
                <a:gd name="T22" fmla="*/ 708 w 1254"/>
                <a:gd name="T23" fmla="*/ 39 h 1093"/>
                <a:gd name="T24" fmla="*/ 738 w 1254"/>
                <a:gd name="T25" fmla="*/ 55 h 1093"/>
                <a:gd name="T26" fmla="*/ 796 w 1254"/>
                <a:gd name="T27" fmla="*/ 125 h 1093"/>
                <a:gd name="T28" fmla="*/ 854 w 1254"/>
                <a:gd name="T29" fmla="*/ 281 h 1093"/>
                <a:gd name="T30" fmla="*/ 883 w 1254"/>
                <a:gd name="T31" fmla="*/ 632 h 1093"/>
                <a:gd name="T32" fmla="*/ 932 w 1254"/>
                <a:gd name="T33" fmla="*/ 913 h 1093"/>
                <a:gd name="T34" fmla="*/ 970 w 1254"/>
                <a:gd name="T35" fmla="*/ 983 h 1093"/>
                <a:gd name="T36" fmla="*/ 1087 w 1254"/>
                <a:gd name="T37" fmla="*/ 1061 h 1093"/>
                <a:gd name="T38" fmla="*/ 1206 w 1254"/>
                <a:gd name="T39" fmla="*/ 1053 h 1093"/>
                <a:gd name="T40" fmla="*/ 1242 w 1254"/>
                <a:gd name="T41" fmla="*/ 1035 h 1093"/>
                <a:gd name="T42" fmla="*/ 1152 w 1254"/>
                <a:gd name="T43" fmla="*/ 1071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54" h="1093">
                  <a:moveTo>
                    <a:pt x="0" y="1093"/>
                  </a:moveTo>
                  <a:cubicBezTo>
                    <a:pt x="23" y="1090"/>
                    <a:pt x="45" y="1085"/>
                    <a:pt x="68" y="1085"/>
                  </a:cubicBezTo>
                  <a:cubicBezTo>
                    <a:pt x="84" y="1085"/>
                    <a:pt x="100" y="1093"/>
                    <a:pt x="116" y="1093"/>
                  </a:cubicBezTo>
                  <a:cubicBezTo>
                    <a:pt x="162" y="1089"/>
                    <a:pt x="192" y="1065"/>
                    <a:pt x="233" y="1054"/>
                  </a:cubicBezTo>
                  <a:cubicBezTo>
                    <a:pt x="256" y="1028"/>
                    <a:pt x="281" y="1003"/>
                    <a:pt x="301" y="976"/>
                  </a:cubicBezTo>
                  <a:cubicBezTo>
                    <a:pt x="377" y="865"/>
                    <a:pt x="361" y="656"/>
                    <a:pt x="369" y="546"/>
                  </a:cubicBezTo>
                  <a:cubicBezTo>
                    <a:pt x="374" y="466"/>
                    <a:pt x="382" y="385"/>
                    <a:pt x="388" y="304"/>
                  </a:cubicBezTo>
                  <a:cubicBezTo>
                    <a:pt x="394" y="237"/>
                    <a:pt x="398" y="134"/>
                    <a:pt x="456" y="78"/>
                  </a:cubicBezTo>
                  <a:cubicBezTo>
                    <a:pt x="480" y="55"/>
                    <a:pt x="519" y="28"/>
                    <a:pt x="553" y="16"/>
                  </a:cubicBezTo>
                  <a:cubicBezTo>
                    <a:pt x="571" y="9"/>
                    <a:pt x="611" y="0"/>
                    <a:pt x="611" y="0"/>
                  </a:cubicBezTo>
                  <a:cubicBezTo>
                    <a:pt x="614" y="0"/>
                    <a:pt x="679" y="10"/>
                    <a:pt x="689" y="16"/>
                  </a:cubicBezTo>
                  <a:cubicBezTo>
                    <a:pt x="698" y="22"/>
                    <a:pt x="700" y="32"/>
                    <a:pt x="708" y="39"/>
                  </a:cubicBezTo>
                  <a:cubicBezTo>
                    <a:pt x="717" y="46"/>
                    <a:pt x="728" y="49"/>
                    <a:pt x="738" y="55"/>
                  </a:cubicBezTo>
                  <a:cubicBezTo>
                    <a:pt x="739" y="55"/>
                    <a:pt x="786" y="113"/>
                    <a:pt x="796" y="125"/>
                  </a:cubicBezTo>
                  <a:cubicBezTo>
                    <a:pt x="817" y="151"/>
                    <a:pt x="845" y="245"/>
                    <a:pt x="854" y="281"/>
                  </a:cubicBezTo>
                  <a:cubicBezTo>
                    <a:pt x="862" y="399"/>
                    <a:pt x="872" y="515"/>
                    <a:pt x="883" y="632"/>
                  </a:cubicBezTo>
                  <a:cubicBezTo>
                    <a:pt x="866" y="727"/>
                    <a:pt x="894" y="823"/>
                    <a:pt x="932" y="913"/>
                  </a:cubicBezTo>
                  <a:cubicBezTo>
                    <a:pt x="942" y="939"/>
                    <a:pt x="949" y="962"/>
                    <a:pt x="970" y="983"/>
                  </a:cubicBezTo>
                  <a:cubicBezTo>
                    <a:pt x="1003" y="1015"/>
                    <a:pt x="1049" y="1036"/>
                    <a:pt x="1087" y="1061"/>
                  </a:cubicBezTo>
                  <a:cubicBezTo>
                    <a:pt x="1122" y="1085"/>
                    <a:pt x="1153" y="1053"/>
                    <a:pt x="1206" y="1053"/>
                  </a:cubicBezTo>
                  <a:cubicBezTo>
                    <a:pt x="1235" y="1053"/>
                    <a:pt x="1254" y="1031"/>
                    <a:pt x="1242" y="1035"/>
                  </a:cubicBezTo>
                  <a:lnTo>
                    <a:pt x="1152" y="1071"/>
                  </a:lnTo>
                </a:path>
              </a:pathLst>
            </a:cu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1"/>
            <p:cNvSpPr>
              <a:spLocks noChangeShapeType="1"/>
            </p:cNvSpPr>
            <p:nvPr/>
          </p:nvSpPr>
          <p:spPr bwMode="auto">
            <a:xfrm>
              <a:off x="1152" y="864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2"/>
            <p:cNvSpPr>
              <a:spLocks noChangeShapeType="1"/>
            </p:cNvSpPr>
            <p:nvPr/>
          </p:nvSpPr>
          <p:spPr bwMode="auto">
            <a:xfrm flipV="1">
              <a:off x="288" y="2544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" name="Group 14"/>
          <p:cNvGrpSpPr>
            <a:grpSpLocks/>
          </p:cNvGrpSpPr>
          <p:nvPr/>
        </p:nvGrpSpPr>
        <p:grpSpPr bwMode="auto">
          <a:xfrm>
            <a:off x="3124200" y="457200"/>
            <a:ext cx="3048000" cy="3276600"/>
            <a:chOff x="288" y="864"/>
            <a:chExt cx="1920" cy="2064"/>
          </a:xfrm>
        </p:grpSpPr>
        <p:sp>
          <p:nvSpPr>
            <p:cNvPr id="39" name="Freeform 15"/>
            <p:cNvSpPr>
              <a:spLocks/>
            </p:cNvSpPr>
            <p:nvPr/>
          </p:nvSpPr>
          <p:spPr bwMode="auto">
            <a:xfrm>
              <a:off x="549" y="1476"/>
              <a:ext cx="1254" cy="1093"/>
            </a:xfrm>
            <a:custGeom>
              <a:avLst/>
              <a:gdLst>
                <a:gd name="T0" fmla="*/ 0 w 1254"/>
                <a:gd name="T1" fmla="*/ 1093 h 1093"/>
                <a:gd name="T2" fmla="*/ 68 w 1254"/>
                <a:gd name="T3" fmla="*/ 1085 h 1093"/>
                <a:gd name="T4" fmla="*/ 116 w 1254"/>
                <a:gd name="T5" fmla="*/ 1093 h 1093"/>
                <a:gd name="T6" fmla="*/ 233 w 1254"/>
                <a:gd name="T7" fmla="*/ 1054 h 1093"/>
                <a:gd name="T8" fmla="*/ 301 w 1254"/>
                <a:gd name="T9" fmla="*/ 976 h 1093"/>
                <a:gd name="T10" fmla="*/ 369 w 1254"/>
                <a:gd name="T11" fmla="*/ 546 h 1093"/>
                <a:gd name="T12" fmla="*/ 388 w 1254"/>
                <a:gd name="T13" fmla="*/ 304 h 1093"/>
                <a:gd name="T14" fmla="*/ 456 w 1254"/>
                <a:gd name="T15" fmla="*/ 78 h 1093"/>
                <a:gd name="T16" fmla="*/ 553 w 1254"/>
                <a:gd name="T17" fmla="*/ 16 h 1093"/>
                <a:gd name="T18" fmla="*/ 611 w 1254"/>
                <a:gd name="T19" fmla="*/ 0 h 1093"/>
                <a:gd name="T20" fmla="*/ 689 w 1254"/>
                <a:gd name="T21" fmla="*/ 16 h 1093"/>
                <a:gd name="T22" fmla="*/ 708 w 1254"/>
                <a:gd name="T23" fmla="*/ 39 h 1093"/>
                <a:gd name="T24" fmla="*/ 738 w 1254"/>
                <a:gd name="T25" fmla="*/ 55 h 1093"/>
                <a:gd name="T26" fmla="*/ 796 w 1254"/>
                <a:gd name="T27" fmla="*/ 125 h 1093"/>
                <a:gd name="T28" fmla="*/ 854 w 1254"/>
                <a:gd name="T29" fmla="*/ 281 h 1093"/>
                <a:gd name="T30" fmla="*/ 883 w 1254"/>
                <a:gd name="T31" fmla="*/ 632 h 1093"/>
                <a:gd name="T32" fmla="*/ 932 w 1254"/>
                <a:gd name="T33" fmla="*/ 913 h 1093"/>
                <a:gd name="T34" fmla="*/ 970 w 1254"/>
                <a:gd name="T35" fmla="*/ 983 h 1093"/>
                <a:gd name="T36" fmla="*/ 1087 w 1254"/>
                <a:gd name="T37" fmla="*/ 1061 h 1093"/>
                <a:gd name="T38" fmla="*/ 1206 w 1254"/>
                <a:gd name="T39" fmla="*/ 1053 h 1093"/>
                <a:gd name="T40" fmla="*/ 1242 w 1254"/>
                <a:gd name="T41" fmla="*/ 1035 h 1093"/>
                <a:gd name="T42" fmla="*/ 1152 w 1254"/>
                <a:gd name="T43" fmla="*/ 1071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54" h="1093">
                  <a:moveTo>
                    <a:pt x="0" y="1093"/>
                  </a:moveTo>
                  <a:cubicBezTo>
                    <a:pt x="23" y="1090"/>
                    <a:pt x="45" y="1085"/>
                    <a:pt x="68" y="1085"/>
                  </a:cubicBezTo>
                  <a:cubicBezTo>
                    <a:pt x="84" y="1085"/>
                    <a:pt x="100" y="1093"/>
                    <a:pt x="116" y="1093"/>
                  </a:cubicBezTo>
                  <a:cubicBezTo>
                    <a:pt x="162" y="1089"/>
                    <a:pt x="192" y="1065"/>
                    <a:pt x="233" y="1054"/>
                  </a:cubicBezTo>
                  <a:cubicBezTo>
                    <a:pt x="256" y="1028"/>
                    <a:pt x="281" y="1003"/>
                    <a:pt x="301" y="976"/>
                  </a:cubicBezTo>
                  <a:cubicBezTo>
                    <a:pt x="377" y="865"/>
                    <a:pt x="361" y="656"/>
                    <a:pt x="369" y="546"/>
                  </a:cubicBezTo>
                  <a:cubicBezTo>
                    <a:pt x="374" y="466"/>
                    <a:pt x="382" y="385"/>
                    <a:pt x="388" y="304"/>
                  </a:cubicBezTo>
                  <a:cubicBezTo>
                    <a:pt x="394" y="237"/>
                    <a:pt x="398" y="134"/>
                    <a:pt x="456" y="78"/>
                  </a:cubicBezTo>
                  <a:cubicBezTo>
                    <a:pt x="480" y="55"/>
                    <a:pt x="519" y="28"/>
                    <a:pt x="553" y="16"/>
                  </a:cubicBezTo>
                  <a:cubicBezTo>
                    <a:pt x="571" y="9"/>
                    <a:pt x="611" y="0"/>
                    <a:pt x="611" y="0"/>
                  </a:cubicBezTo>
                  <a:cubicBezTo>
                    <a:pt x="614" y="0"/>
                    <a:pt x="679" y="10"/>
                    <a:pt x="689" y="16"/>
                  </a:cubicBezTo>
                  <a:cubicBezTo>
                    <a:pt x="698" y="22"/>
                    <a:pt x="700" y="32"/>
                    <a:pt x="708" y="39"/>
                  </a:cubicBezTo>
                  <a:cubicBezTo>
                    <a:pt x="717" y="46"/>
                    <a:pt x="728" y="49"/>
                    <a:pt x="738" y="55"/>
                  </a:cubicBezTo>
                  <a:cubicBezTo>
                    <a:pt x="739" y="55"/>
                    <a:pt x="786" y="113"/>
                    <a:pt x="796" y="125"/>
                  </a:cubicBezTo>
                  <a:cubicBezTo>
                    <a:pt x="817" y="151"/>
                    <a:pt x="845" y="245"/>
                    <a:pt x="854" y="281"/>
                  </a:cubicBezTo>
                  <a:cubicBezTo>
                    <a:pt x="862" y="399"/>
                    <a:pt x="872" y="515"/>
                    <a:pt x="883" y="632"/>
                  </a:cubicBezTo>
                  <a:cubicBezTo>
                    <a:pt x="866" y="727"/>
                    <a:pt x="894" y="823"/>
                    <a:pt x="932" y="913"/>
                  </a:cubicBezTo>
                  <a:cubicBezTo>
                    <a:pt x="942" y="939"/>
                    <a:pt x="949" y="962"/>
                    <a:pt x="970" y="983"/>
                  </a:cubicBezTo>
                  <a:cubicBezTo>
                    <a:pt x="1003" y="1015"/>
                    <a:pt x="1049" y="1036"/>
                    <a:pt x="1087" y="1061"/>
                  </a:cubicBezTo>
                  <a:cubicBezTo>
                    <a:pt x="1122" y="1085"/>
                    <a:pt x="1153" y="1053"/>
                    <a:pt x="1206" y="1053"/>
                  </a:cubicBezTo>
                  <a:cubicBezTo>
                    <a:pt x="1235" y="1053"/>
                    <a:pt x="1254" y="1031"/>
                    <a:pt x="1242" y="1035"/>
                  </a:cubicBezTo>
                  <a:lnTo>
                    <a:pt x="1152" y="1071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6"/>
            <p:cNvSpPr>
              <a:spLocks noChangeShapeType="1"/>
            </p:cNvSpPr>
            <p:nvPr/>
          </p:nvSpPr>
          <p:spPr bwMode="auto">
            <a:xfrm>
              <a:off x="1152" y="864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7"/>
            <p:cNvSpPr>
              <a:spLocks noChangeShapeType="1"/>
            </p:cNvSpPr>
            <p:nvPr/>
          </p:nvSpPr>
          <p:spPr bwMode="auto">
            <a:xfrm flipV="1">
              <a:off x="288" y="2544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47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685800" y="547688"/>
          <a:ext cx="7681913" cy="631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name="Graph" r:id="rId3" imgW="7682400" imgH="6310800" progId="Origin50.Graph">
                  <p:embed/>
                </p:oleObj>
              </mc:Choice>
              <mc:Fallback>
                <p:oleObj name="Graph" r:id="rId3" imgW="7682400" imgH="6310800" progId="Origin50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47688"/>
                        <a:ext cx="7681913" cy="631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249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230" y="936127"/>
            <a:ext cx="8457902" cy="520120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9620" y="4521509"/>
            <a:ext cx="8115121" cy="189906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-52388"/>
            <a:ext cx="9010650" cy="696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5303" y="68826"/>
            <a:ext cx="8042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the following slides,   </a:t>
            </a:r>
            <a:r>
              <a:rPr lang="en-US" sz="2400" i="1" dirty="0" smtClean="0">
                <a:latin typeface="+mj-lt"/>
              </a:rPr>
              <a:t>u</a:t>
            </a:r>
            <a:r>
              <a:rPr lang="en-US" sz="2400" dirty="0" smtClean="0">
                <a:latin typeface="+mj-lt"/>
              </a:rPr>
              <a:t> represents </a:t>
            </a:r>
            <a:r>
              <a:rPr lang="en-US" sz="2400" i="1" dirty="0" smtClean="0">
                <a:latin typeface="+mj-lt"/>
              </a:rPr>
              <a:t>U/t</a:t>
            </a:r>
            <a:r>
              <a:rPr lang="en-US" sz="2400" dirty="0" smtClean="0">
                <a:latin typeface="+mj-lt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90" t="16628" r="19502" b="21878"/>
          <a:stretch>
            <a:fillRect/>
          </a:stretch>
        </p:blipFill>
        <p:spPr bwMode="auto">
          <a:xfrm>
            <a:off x="1905000" y="1219200"/>
            <a:ext cx="5638800" cy="44989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4800600" y="381000"/>
            <a:ext cx="76200" cy="55626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4800600" y="381000"/>
            <a:ext cx="76200" cy="5486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524000" y="457200"/>
            <a:ext cx="0" cy="5867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4495800" y="457200"/>
            <a:ext cx="76200" cy="579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1981200" y="609600"/>
            <a:ext cx="76200" cy="579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7315200" y="533400"/>
            <a:ext cx="76200" cy="579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1219200" y="335280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038600" y="1295400"/>
            <a:ext cx="41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 baseline="-25000"/>
              <a:t>k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7680325" y="2784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7467600" y="3429000"/>
            <a:ext cx="569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Symbol" panose="05050102010706020507" pitchFamily="18" charset="2"/>
              </a:rPr>
              <a:t>p/</a:t>
            </a:r>
            <a:r>
              <a:rPr lang="en-US" altLang="en-US"/>
              <a:t>a</a:t>
            </a:r>
            <a:endParaRPr lang="en-US" altLang="en-US">
              <a:latin typeface="Symbol" panose="05050102010706020507" pitchFamily="18" charset="2"/>
            </a:endParaRP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1212850" y="3505200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Symbol" panose="05050102010706020507" pitchFamily="18" charset="2"/>
              </a:rPr>
              <a:t>-p/</a:t>
            </a:r>
            <a:r>
              <a:rPr lang="en-US" altLang="en-US"/>
              <a:t>a</a:t>
            </a:r>
            <a:endParaRPr lang="en-US" altLang="en-US">
              <a:latin typeface="Symbol" panose="05050102010706020507" pitchFamily="18" charset="2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719763" y="3470275"/>
            <a:ext cx="449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</a:t>
            </a:r>
            <a:r>
              <a:rPr lang="en-US" altLang="en-US" baseline="-25000"/>
              <a:t>F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2692400" y="3505200"/>
            <a:ext cx="550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-k</a:t>
            </a:r>
            <a:r>
              <a:rPr lang="en-US" altLang="en-US" baseline="-25000"/>
              <a:t>F</a:t>
            </a:r>
          </a:p>
        </p:txBody>
      </p:sp>
      <p:pic>
        <p:nvPicPr>
          <p:cNvPr id="2766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3" t="71136" r="46617" b="17920"/>
          <a:stretch>
            <a:fillRect/>
          </a:stretch>
        </p:blipFill>
        <p:spPr bwMode="auto">
          <a:xfrm>
            <a:off x="457200" y="228600"/>
            <a:ext cx="2819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3352800" y="457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4038600" y="228600"/>
            <a:ext cx="371157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 baseline="-25000"/>
              <a:t>k</a:t>
            </a:r>
            <a:r>
              <a:rPr lang="en-US" altLang="en-US"/>
              <a:t> = -2 cos(ka)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4143" y="346509"/>
            <a:ext cx="7632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the </a:t>
            </a:r>
            <a:r>
              <a:rPr lang="en-US" sz="2400" i="1" dirty="0" smtClean="0">
                <a:latin typeface="+mj-lt"/>
              </a:rPr>
              <a:t>k</a:t>
            </a:r>
            <a:r>
              <a:rPr lang="en-US" sz="2400" dirty="0" smtClean="0">
                <a:latin typeface="+mj-lt"/>
              </a:rPr>
              <a:t>-basis, the Hubbard model takes the form: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131724"/>
              </p:ext>
            </p:extLst>
          </p:nvPr>
        </p:nvGraphicFramePr>
        <p:xfrm>
          <a:off x="664143" y="888416"/>
          <a:ext cx="8187107" cy="1383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8" name="Equation" r:id="rId3" imgW="7441920" imgH="1257120" progId="Equation.DSMT4">
                  <p:embed/>
                </p:oleObj>
              </mc:Choice>
              <mc:Fallback>
                <p:oleObj name="Equation" r:id="rId3" imgW="744192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4143" y="888416"/>
                        <a:ext cx="8187107" cy="13831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07542"/>
              </p:ext>
            </p:extLst>
          </p:nvPr>
        </p:nvGraphicFramePr>
        <p:xfrm>
          <a:off x="815975" y="2328863"/>
          <a:ext cx="4341813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9" name="Equation" r:id="rId5" imgW="3327120" imgH="1231560" progId="Equation.DSMT4">
                  <p:embed/>
                </p:oleObj>
              </mc:Choice>
              <mc:Fallback>
                <p:oleObj name="Equation" r:id="rId5" imgW="332712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5975" y="2328863"/>
                        <a:ext cx="4341813" cy="160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788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65"/>
          <a:stretch/>
        </p:blipFill>
        <p:spPr bwMode="auto">
          <a:xfrm>
            <a:off x="66675" y="-22926"/>
            <a:ext cx="9010650" cy="307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827" y="3050064"/>
            <a:ext cx="6910137" cy="33062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31819" y="364797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66FF"/>
                </a:solidFill>
                <a:latin typeface="+mj-lt"/>
              </a:rPr>
              <a:t>Hartree-Fock</a:t>
            </a:r>
            <a:endParaRPr lang="en-US" sz="2400" dirty="0" smtClean="0">
              <a:solidFill>
                <a:srgbClr val="0066FF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84219" y="505165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Exact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39852" y="1646035"/>
            <a:ext cx="2748013" cy="462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</a:t>
            </a:r>
            <a:r>
              <a:rPr lang="en-US" sz="2400" i="1" dirty="0" err="1" smtClean="0">
                <a:latin typeface="+mj-lt"/>
              </a:rPr>
              <a:t>k</a:t>
            </a:r>
            <a:r>
              <a:rPr lang="en-US" sz="2400" i="1" baseline="-25000" dirty="0" err="1" smtClean="0">
                <a:latin typeface="+mj-lt"/>
              </a:rPr>
              <a:t>F</a:t>
            </a:r>
            <a:r>
              <a:rPr lang="en-US" sz="2400" i="1" dirty="0" smtClean="0">
                <a:latin typeface="+mj-lt"/>
              </a:rPr>
              <a:t>=</a:t>
            </a:r>
            <a:r>
              <a:rPr lang="en-US" sz="2400" i="1" dirty="0" smtClean="0">
                <a:latin typeface="Symbol" panose="05050102010706020507" pitchFamily="18" charset="2"/>
              </a:rPr>
              <a:t>p</a:t>
            </a:r>
            <a:r>
              <a:rPr lang="en-US" sz="2400" i="1" dirty="0" smtClean="0">
                <a:latin typeface="+mj-lt"/>
              </a:rPr>
              <a:t>/(2a</a:t>
            </a:r>
            <a:r>
              <a:rPr lang="en-US" sz="2400" dirty="0" smtClean="0">
                <a:latin typeface="+mj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78969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One-dimensional Hubbard chain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986" y="1099102"/>
            <a:ext cx="8348814" cy="3949976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253591"/>
              </p:ext>
            </p:extLst>
          </p:nvPr>
        </p:nvGraphicFramePr>
        <p:xfrm>
          <a:off x="1523999" y="5049078"/>
          <a:ext cx="3115377" cy="1249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name="Equation" r:id="rId4" imgW="2501640" imgH="1002960" progId="Equation.DSMT4">
                  <p:embed/>
                </p:oleObj>
              </mc:Choice>
              <mc:Fallback>
                <p:oleObj name="Equation" r:id="rId4" imgW="250164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3999" y="5049078"/>
                        <a:ext cx="3115377" cy="1249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71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0550" y="232913"/>
            <a:ext cx="8617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Approximate solutions in terms of single particle states; “broken symmetry” </a:t>
            </a:r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type solutions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71" y="1914712"/>
            <a:ext cx="7582825" cy="226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68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44"/>
          <a:stretch/>
        </p:blipFill>
        <p:spPr bwMode="auto">
          <a:xfrm>
            <a:off x="133350" y="461665"/>
            <a:ext cx="9010650" cy="3916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2131" y="0"/>
            <a:ext cx="8330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Broken symmetry </a:t>
            </a:r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solution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866" y="3755604"/>
            <a:ext cx="7283617" cy="24157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50042" y="4147763"/>
            <a:ext cx="1203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66FF"/>
                </a:solidFill>
                <a:latin typeface="+mj-lt"/>
              </a:rPr>
              <a:t>m=0</a:t>
            </a:r>
            <a:endParaRPr lang="en-US" sz="2400" dirty="0" smtClean="0">
              <a:solidFill>
                <a:srgbClr val="0066FF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11478" y="5118312"/>
            <a:ext cx="1203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m=1</a:t>
            </a:r>
          </a:p>
        </p:txBody>
      </p:sp>
    </p:spTree>
    <p:extLst>
      <p:ext uri="{BB962C8B-B14F-4D97-AF65-F5344CB8AC3E}">
        <p14:creationId xmlns:p14="http://schemas.microsoft.com/office/powerpoint/2010/main" val="342890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28091</TotalTime>
  <Words>310</Words>
  <Application>Microsoft Office PowerPoint</Application>
  <PresentationFormat>On-screen Show (4:3)</PresentationFormat>
  <Paragraphs>94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Symbol</vt:lpstr>
      <vt:lpstr>Wingdings</vt:lpstr>
      <vt:lpstr>Office Theme</vt:lpstr>
      <vt:lpstr>Graph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1689</cp:revision>
  <cp:lastPrinted>2015-04-20T16:04:16Z</cp:lastPrinted>
  <dcterms:created xsi:type="dcterms:W3CDTF">2012-01-10T18:32:24Z</dcterms:created>
  <dcterms:modified xsi:type="dcterms:W3CDTF">2015-04-20T16:04:47Z</dcterms:modified>
</cp:coreProperties>
</file>