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96" r:id="rId2"/>
    <p:sldId id="299" r:id="rId3"/>
    <p:sldId id="336" r:id="rId4"/>
    <p:sldId id="338" r:id="rId5"/>
    <p:sldId id="352" r:id="rId6"/>
    <p:sldId id="337" r:id="rId7"/>
    <p:sldId id="332" r:id="rId8"/>
    <p:sldId id="333" r:id="rId9"/>
    <p:sldId id="353" r:id="rId10"/>
    <p:sldId id="345" r:id="rId11"/>
    <p:sldId id="354" r:id="rId12"/>
    <p:sldId id="355" r:id="rId13"/>
    <p:sldId id="356" r:id="rId14"/>
    <p:sldId id="358" r:id="rId15"/>
    <p:sldId id="359" r:id="rId16"/>
    <p:sldId id="360" r:id="rId17"/>
    <p:sldId id="361" r:id="rId18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  <a:srgbClr val="DA32AA"/>
    <a:srgbClr val="EC86C8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6" autoAdjust="0"/>
    <p:restoredTop sz="94660"/>
  </p:normalViewPr>
  <p:slideViewPr>
    <p:cSldViewPr snapToGrid="0">
      <p:cViewPr varScale="1">
        <p:scale>
          <a:sx n="64" d="100"/>
          <a:sy n="64" d="100"/>
        </p:scale>
        <p:origin x="1300" y="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5" d="100"/>
        <a:sy n="65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4" Type="http://schemas.openxmlformats.org/officeDocument/2006/relationships/image" Target="../media/image20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29.wmf"/><Relationship Id="rId1" Type="http://schemas.openxmlformats.org/officeDocument/2006/relationships/image" Target="../media/image28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3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" y="3"/>
            <a:ext cx="3170238" cy="479425"/>
          </a:xfrm>
          <a:prstGeom prst="rect">
            <a:avLst/>
          </a:prstGeom>
        </p:spPr>
        <p:txBody>
          <a:bodyPr vert="horz" lIns="91403" tIns="45702" rIns="91403" bIns="4570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7" y="3"/>
            <a:ext cx="3170238" cy="479425"/>
          </a:xfrm>
          <a:prstGeom prst="rect">
            <a:avLst/>
          </a:prstGeom>
        </p:spPr>
        <p:txBody>
          <a:bodyPr vert="horz" lIns="91403" tIns="45702" rIns="91403" bIns="45702" rtlCol="0"/>
          <a:lstStyle>
            <a:lvl1pPr algn="r">
              <a:defRPr sz="1200"/>
            </a:lvl1pPr>
          </a:lstStyle>
          <a:p>
            <a:fld id="{8194727C-8B30-4386-9703-61EF7B04C9A7}" type="datetimeFigureOut">
              <a:rPr lang="en-US" smtClean="0"/>
              <a:t>4/20/2015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3" y="9120191"/>
            <a:ext cx="3170238" cy="479425"/>
          </a:xfrm>
          <a:prstGeom prst="rect">
            <a:avLst/>
          </a:prstGeom>
        </p:spPr>
        <p:txBody>
          <a:bodyPr vert="horz" lIns="91403" tIns="45702" rIns="91403" bIns="4570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7" y="9120191"/>
            <a:ext cx="3170238" cy="479425"/>
          </a:xfrm>
          <a:prstGeom prst="rect">
            <a:avLst/>
          </a:prstGeom>
        </p:spPr>
        <p:txBody>
          <a:bodyPr vert="horz" lIns="91403" tIns="45702" rIns="91403" bIns="45702" rtlCol="0" anchor="b"/>
          <a:lstStyle>
            <a:lvl1pPr algn="r">
              <a:defRPr sz="1200"/>
            </a:lvl1pPr>
          </a:lstStyle>
          <a:p>
            <a:fld id="{7E357BCF-F272-4C79-9BBA-DF21EFA30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5871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3169920" cy="480060"/>
          </a:xfrm>
          <a:prstGeom prst="rect">
            <a:avLst/>
          </a:prstGeom>
        </p:spPr>
        <p:txBody>
          <a:bodyPr vert="horz" lIns="96620" tIns="48310" rIns="96620" bIns="48310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2"/>
            <a:ext cx="3169920" cy="480060"/>
          </a:xfrm>
          <a:prstGeom prst="rect">
            <a:avLst/>
          </a:prstGeom>
        </p:spPr>
        <p:txBody>
          <a:bodyPr vert="horz" lIns="96620" tIns="48310" rIns="96620" bIns="48310" rtlCol="0"/>
          <a:lstStyle>
            <a:lvl1pPr algn="r">
              <a:defRPr sz="1300"/>
            </a:lvl1pPr>
          </a:lstStyle>
          <a:p>
            <a:fld id="{AC5D2E9F-93AF-4192-9362-BE5EFDABCE46}" type="datetimeFigureOut">
              <a:rPr lang="en-US" smtClean="0"/>
              <a:t>4/20/2015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20" tIns="48310" rIns="96620" bIns="4831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1"/>
            <a:ext cx="5852160" cy="4320540"/>
          </a:xfrm>
          <a:prstGeom prst="rect">
            <a:avLst/>
          </a:prstGeom>
        </p:spPr>
        <p:txBody>
          <a:bodyPr vert="horz" lIns="96620" tIns="48310" rIns="96620" bIns="4831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6"/>
            <a:ext cx="3169920" cy="480060"/>
          </a:xfrm>
          <a:prstGeom prst="rect">
            <a:avLst/>
          </a:prstGeom>
        </p:spPr>
        <p:txBody>
          <a:bodyPr vert="horz" lIns="96620" tIns="48310" rIns="96620" bIns="48310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6"/>
            <a:ext cx="3169920" cy="480060"/>
          </a:xfrm>
          <a:prstGeom prst="rect">
            <a:avLst/>
          </a:prstGeom>
        </p:spPr>
        <p:txBody>
          <a:bodyPr vert="horz" lIns="96620" tIns="48310" rIns="96620" bIns="48310" rtlCol="0" anchor="b"/>
          <a:lstStyle>
            <a:lvl1pPr algn="r">
              <a:defRPr sz="1300"/>
            </a:lvl1pPr>
          </a:lstStyle>
          <a:p>
            <a:fld id="{615B37F0-B5B5-4873-843A-F6B8A32A0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16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48426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18495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4/20/2015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34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25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4/20/2015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34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15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4/20/2015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34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28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4/20/2015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34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85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4/20/2015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34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38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4/20/2015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34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4/20/2015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34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92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4/20/2015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34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91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4/20/2015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34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86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4/20/2015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34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5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4/20/2015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34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24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4/20/2015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PHY 752  Spring 2015 -- Lecture 34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1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image" Target="../media/image16.png"/><Relationship Id="rId7" Type="http://schemas.openxmlformats.org/officeDocument/2006/relationships/image" Target="../media/image14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5.bin"/><Relationship Id="rId5" Type="http://schemas.openxmlformats.org/officeDocument/2006/relationships/image" Target="../media/image13.wmf"/><Relationship Id="rId4" Type="http://schemas.openxmlformats.org/officeDocument/2006/relationships/oleObject" Target="../embeddings/oleObject4.bin"/><Relationship Id="rId9" Type="http://schemas.openxmlformats.org/officeDocument/2006/relationships/image" Target="../media/image15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8.wmf"/><Relationship Id="rId5" Type="http://schemas.openxmlformats.org/officeDocument/2006/relationships/oleObject" Target="../embeddings/oleObject8.bin"/><Relationship Id="rId10" Type="http://schemas.openxmlformats.org/officeDocument/2006/relationships/image" Target="../media/image20.wmf"/><Relationship Id="rId4" Type="http://schemas.openxmlformats.org/officeDocument/2006/relationships/image" Target="../media/image17.wmf"/><Relationship Id="rId9" Type="http://schemas.openxmlformats.org/officeDocument/2006/relationships/oleObject" Target="../embeddings/oleObject10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wmf"/><Relationship Id="rId3" Type="http://schemas.openxmlformats.org/officeDocument/2006/relationships/oleObject" Target="../embeddings/oleObject11.bin"/><Relationship Id="rId7" Type="http://schemas.openxmlformats.org/officeDocument/2006/relationships/oleObject" Target="../embeddings/oleObject1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2.w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21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25.png"/><Relationship Id="rId4" Type="http://schemas.openxmlformats.org/officeDocument/2006/relationships/image" Target="../media/image24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27.png"/><Relationship Id="rId4" Type="http://schemas.openxmlformats.org/officeDocument/2006/relationships/image" Target="../media/image26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7" Type="http://schemas.openxmlformats.org/officeDocument/2006/relationships/image" Target="../media/image30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9.wmf"/><Relationship Id="rId5" Type="http://schemas.openxmlformats.org/officeDocument/2006/relationships/oleObject" Target="../embeddings/oleObject17.bin"/><Relationship Id="rId4" Type="http://schemas.openxmlformats.org/officeDocument/2006/relationships/image" Target="../media/image28.w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31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5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9.wmf"/><Relationship Id="rId4" Type="http://schemas.openxmlformats.org/officeDocument/2006/relationships/oleObject" Target="../embeddings/oleObject3.bin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4/20/2015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34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16568" y="489285"/>
            <a:ext cx="8638674" cy="587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PHY 752 Solid State Physics</a:t>
            </a:r>
          </a:p>
          <a:p>
            <a:pPr algn="ctr"/>
            <a:r>
              <a:rPr lang="en-US" sz="3200" b="1" dirty="0" smtClean="0"/>
              <a:t>11-11:50 AM  MWF  Olin 107</a:t>
            </a:r>
          </a:p>
          <a:p>
            <a:pPr algn="ctr"/>
            <a:endParaRPr lang="en-US" sz="3200" b="1" dirty="0"/>
          </a:p>
          <a:p>
            <a:pPr algn="ctr"/>
            <a:r>
              <a:rPr lang="en-US" sz="3200" b="1" dirty="0" smtClean="0"/>
              <a:t>Plan for Lecture 34:</a:t>
            </a:r>
            <a:endParaRPr lang="en-US" sz="3200" b="1" dirty="0">
              <a:solidFill>
                <a:schemeClr val="folHlink"/>
              </a:solidFill>
            </a:endParaRPr>
          </a:p>
          <a:p>
            <a:pPr marL="0" lvl="2" algn="ctr"/>
            <a:endParaRPr lang="en-US" sz="2400" b="1" dirty="0">
              <a:solidFill>
                <a:schemeClr val="folHlink"/>
              </a:solidFill>
            </a:endParaRPr>
          </a:p>
          <a:p>
            <a:pPr marL="1428750" lvl="4" indent="-514350">
              <a:buFont typeface="Wingdings" panose="05000000000000000000" pitchFamily="2" charset="2"/>
              <a:buChar char="Ø"/>
            </a:pPr>
            <a:r>
              <a:rPr lang="en-US" sz="3200" b="1" dirty="0" smtClean="0">
                <a:solidFill>
                  <a:schemeClr val="folHlink"/>
                </a:solidFill>
              </a:rPr>
              <a:t>The Hubbard model</a:t>
            </a:r>
          </a:p>
          <a:p>
            <a:pPr marL="1885950" lvl="5" indent="-514350">
              <a:buFont typeface="Wingdings" panose="05000000000000000000" pitchFamily="2" charset="2"/>
              <a:buChar char="Ø"/>
            </a:pPr>
            <a:r>
              <a:rPr lang="en-US" sz="3200" b="1" dirty="0" smtClean="0">
                <a:solidFill>
                  <a:schemeClr val="folHlink"/>
                </a:solidFill>
              </a:rPr>
              <a:t>Linear chain</a:t>
            </a:r>
          </a:p>
          <a:p>
            <a:pPr marL="1885950" lvl="5" indent="-514350">
              <a:buFont typeface="Wingdings" panose="05000000000000000000" pitchFamily="2" charset="2"/>
              <a:buChar char="Ø"/>
            </a:pPr>
            <a:r>
              <a:rPr lang="en-US" sz="3200" b="1" dirty="0" err="1" smtClean="0">
                <a:solidFill>
                  <a:schemeClr val="folHlink"/>
                </a:solidFill>
              </a:rPr>
              <a:t>Hartree-Fock</a:t>
            </a:r>
            <a:r>
              <a:rPr lang="en-US" sz="3200" b="1" dirty="0" smtClean="0">
                <a:solidFill>
                  <a:schemeClr val="folHlink"/>
                </a:solidFill>
              </a:rPr>
              <a:t> approximation</a:t>
            </a:r>
          </a:p>
          <a:p>
            <a:pPr marL="1828800" lvl="5" indent="-457200">
              <a:buFont typeface="Wingdings" panose="05000000000000000000" pitchFamily="2" charset="2"/>
              <a:buChar char="Ø"/>
            </a:pPr>
            <a:r>
              <a:rPr lang="en-US" sz="3200" b="1" dirty="0" smtClean="0">
                <a:solidFill>
                  <a:schemeClr val="folHlink"/>
                </a:solidFill>
              </a:rPr>
              <a:t>“Broken symmetry” solutions</a:t>
            </a:r>
          </a:p>
          <a:p>
            <a:pPr marL="1828800" lvl="5" indent="-457200">
              <a:buFont typeface="Wingdings" panose="05000000000000000000" pitchFamily="2" charset="2"/>
              <a:buChar char="Ø"/>
            </a:pPr>
            <a:r>
              <a:rPr lang="en-US" sz="3200" b="1" dirty="0" smtClean="0">
                <a:solidFill>
                  <a:schemeClr val="folHlink"/>
                </a:solidFill>
              </a:rPr>
              <a:t>LDA+U methods</a:t>
            </a:r>
          </a:p>
          <a:p>
            <a:pPr marL="1371600" lvl="5"/>
            <a:endParaRPr lang="en-US" sz="3200" b="1" dirty="0">
              <a:solidFill>
                <a:schemeClr val="folHlink"/>
              </a:solidFill>
            </a:endParaRPr>
          </a:p>
          <a:p>
            <a:pPr marL="1371600" lvl="5"/>
            <a:endParaRPr lang="en-US" sz="3200" b="1" dirty="0" smtClean="0">
              <a:solidFill>
                <a:schemeClr val="folHlin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9874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795" b="27916"/>
          <a:stretch/>
        </p:blipFill>
        <p:spPr bwMode="auto">
          <a:xfrm>
            <a:off x="76296" y="529389"/>
            <a:ext cx="9010650" cy="14822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4/20/2015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34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10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45745520"/>
              </p:ext>
            </p:extLst>
          </p:nvPr>
        </p:nvGraphicFramePr>
        <p:xfrm>
          <a:off x="711200" y="2169444"/>
          <a:ext cx="7975600" cy="952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98" name="Equation" r:id="rId4" imgW="7975440" imgH="952200" progId="Equation.DSMT4">
                  <p:embed/>
                </p:oleObj>
              </mc:Choice>
              <mc:Fallback>
                <p:oleObj name="Equation" r:id="rId4" imgW="7975440" imgH="952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711200" y="2169444"/>
                        <a:ext cx="7975600" cy="952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90827536"/>
              </p:ext>
            </p:extLst>
          </p:nvPr>
        </p:nvGraphicFramePr>
        <p:xfrm>
          <a:off x="949425" y="3429000"/>
          <a:ext cx="5137150" cy="1870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99" name="Equation" r:id="rId6" imgW="4533840" imgH="1650960" progId="Equation.DSMT4">
                  <p:embed/>
                </p:oleObj>
              </mc:Choice>
              <mc:Fallback>
                <p:oleObj name="Equation" r:id="rId6" imgW="4533840" imgH="16509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949425" y="3429000"/>
                        <a:ext cx="5137150" cy="18700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57522648"/>
              </p:ext>
            </p:extLst>
          </p:nvPr>
        </p:nvGraphicFramePr>
        <p:xfrm>
          <a:off x="1448669" y="5606131"/>
          <a:ext cx="2146300" cy="29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900" name="Equation" r:id="rId8" imgW="2145960" imgH="291960" progId="Equation.DSMT4">
                  <p:embed/>
                </p:oleObj>
              </mc:Choice>
              <mc:Fallback>
                <p:oleObj name="Equation" r:id="rId8" imgW="2145960" imgH="2919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448669" y="5606131"/>
                        <a:ext cx="2146300" cy="292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4/20/2015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34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46509" y="279133"/>
            <a:ext cx="82007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Spin density wave solution --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41016208"/>
              </p:ext>
            </p:extLst>
          </p:nvPr>
        </p:nvGraphicFramePr>
        <p:xfrm>
          <a:off x="1435100" y="1027113"/>
          <a:ext cx="2933700" cy="186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928" name="Equation" r:id="rId3" imgW="2933640" imgH="1866600" progId="Equation.DSMT4">
                  <p:embed/>
                </p:oleObj>
              </mc:Choice>
              <mc:Fallback>
                <p:oleObj name="Equation" r:id="rId3" imgW="2933640" imgH="1866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435100" y="1027113"/>
                        <a:ext cx="2933700" cy="1866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56475281"/>
              </p:ext>
            </p:extLst>
          </p:nvPr>
        </p:nvGraphicFramePr>
        <p:xfrm>
          <a:off x="346509" y="2966755"/>
          <a:ext cx="8720138" cy="1163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929" name="Equation" r:id="rId5" imgW="7696080" imgH="1028520" progId="Equation.DSMT4">
                  <p:embed/>
                </p:oleObj>
              </mc:Choice>
              <mc:Fallback>
                <p:oleObj name="Equation" r:id="rId5" imgW="7696080" imgH="10285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46509" y="2966755"/>
                        <a:ext cx="8720138" cy="11636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21144195"/>
              </p:ext>
            </p:extLst>
          </p:nvPr>
        </p:nvGraphicFramePr>
        <p:xfrm>
          <a:off x="1019943" y="4323935"/>
          <a:ext cx="3764013" cy="22149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930" name="Equation" r:id="rId7" imgW="3301920" imgH="1942920" progId="Equation.DSMT4">
                  <p:embed/>
                </p:oleObj>
              </mc:Choice>
              <mc:Fallback>
                <p:oleObj name="Equation" r:id="rId7" imgW="3301920" imgH="19429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019943" y="4323935"/>
                        <a:ext cx="3764013" cy="221497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06037208"/>
              </p:ext>
            </p:extLst>
          </p:nvPr>
        </p:nvGraphicFramePr>
        <p:xfrm>
          <a:off x="5922544" y="4690921"/>
          <a:ext cx="2624689" cy="12081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931" name="Equation" r:id="rId9" imgW="2400120" imgH="1104840" progId="Equation.DSMT4">
                  <p:embed/>
                </p:oleObj>
              </mc:Choice>
              <mc:Fallback>
                <p:oleObj name="Equation" r:id="rId9" imgW="2400120" imgH="11048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5922544" y="4690921"/>
                        <a:ext cx="2624689" cy="120819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71307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4/20/2015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34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12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46509" y="279133"/>
            <a:ext cx="82007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Spin density wave solution --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98984030"/>
              </p:ext>
            </p:extLst>
          </p:nvPr>
        </p:nvGraphicFramePr>
        <p:xfrm>
          <a:off x="457200" y="740798"/>
          <a:ext cx="5119952" cy="13598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17" name="Equation" r:id="rId3" imgW="3771720" imgH="1002960" progId="Equation.DSMT4">
                  <p:embed/>
                </p:oleObj>
              </mc:Choice>
              <mc:Fallback>
                <p:oleObj name="Equation" r:id="rId3" imgW="3771720" imgH="10029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57200" y="740798"/>
                        <a:ext cx="5119952" cy="135986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73938722"/>
              </p:ext>
            </p:extLst>
          </p:nvPr>
        </p:nvGraphicFramePr>
        <p:xfrm>
          <a:off x="457200" y="2450024"/>
          <a:ext cx="2873375" cy="1098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18" name="Equation" r:id="rId5" imgW="2628720" imgH="1002960" progId="Equation.DSMT4">
                  <p:embed/>
                </p:oleObj>
              </mc:Choice>
              <mc:Fallback>
                <p:oleObj name="Equation" r:id="rId5" imgW="2628720" imgH="10029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57200" y="2450024"/>
                        <a:ext cx="2873375" cy="10985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44438439"/>
              </p:ext>
            </p:extLst>
          </p:nvPr>
        </p:nvGraphicFramePr>
        <p:xfrm>
          <a:off x="334963" y="3811588"/>
          <a:ext cx="4921250" cy="2376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19" name="Equation" r:id="rId7" imgW="4317840" imgH="2082600" progId="Equation.DSMT4">
                  <p:embed/>
                </p:oleObj>
              </mc:Choice>
              <mc:Fallback>
                <p:oleObj name="Equation" r:id="rId7" imgW="4317840" imgH="2082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34963" y="3811588"/>
                        <a:ext cx="4921250" cy="23764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46815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4/20/2015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34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46509" y="279133"/>
            <a:ext cx="82007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Spin density wave solution --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6293331"/>
              </p:ext>
            </p:extLst>
          </p:nvPr>
        </p:nvGraphicFramePr>
        <p:xfrm>
          <a:off x="682625" y="1331913"/>
          <a:ext cx="4646613" cy="1520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05" name="Equation" r:id="rId3" imgW="4076640" imgH="1333440" progId="Equation.DSMT4">
                  <p:embed/>
                </p:oleObj>
              </mc:Choice>
              <mc:Fallback>
                <p:oleObj name="Equation" r:id="rId3" imgW="4076640" imgH="13334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82625" y="1331913"/>
                        <a:ext cx="4646613" cy="15208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435067" y="3075267"/>
            <a:ext cx="6958163" cy="2845874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50771" y="3619099"/>
            <a:ext cx="5390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Symbol" panose="05050102010706020507" pitchFamily="18" charset="2"/>
              </a:rPr>
              <a:t>D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014762" y="5775158"/>
            <a:ext cx="8470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+mj-lt"/>
              </a:rPr>
              <a:t>u</a:t>
            </a:r>
          </a:p>
        </p:txBody>
      </p:sp>
    </p:spTree>
    <p:extLst>
      <p:ext uri="{BB962C8B-B14F-4D97-AF65-F5344CB8AC3E}">
        <p14:creationId xmlns:p14="http://schemas.microsoft.com/office/powerpoint/2010/main" val="2145966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4/20/2015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34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46509" y="279133"/>
            <a:ext cx="82007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Spin density wave solution -- continued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145406" y="1078029"/>
            <a:ext cx="44222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+mj-lt"/>
              </a:rPr>
              <a:t>Effects on single particle states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58133208"/>
              </p:ext>
            </p:extLst>
          </p:nvPr>
        </p:nvGraphicFramePr>
        <p:xfrm>
          <a:off x="1263162" y="1876925"/>
          <a:ext cx="6056745" cy="10783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28" name="Equation" r:id="rId3" imgW="5206680" imgH="927000" progId="Equation.DSMT4">
                  <p:embed/>
                </p:oleObj>
              </mc:Choice>
              <mc:Fallback>
                <p:oleObj name="Equation" r:id="rId3" imgW="5206680" imgH="9270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263162" y="1876925"/>
                        <a:ext cx="6056745" cy="107839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12057" y="3130343"/>
            <a:ext cx="7535177" cy="30506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7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4/20/2015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34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2517" y="89149"/>
            <a:ext cx="82007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Spin density wave solution --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45361480"/>
              </p:ext>
            </p:extLst>
          </p:nvPr>
        </p:nvGraphicFramePr>
        <p:xfrm>
          <a:off x="840672" y="740798"/>
          <a:ext cx="3731328" cy="8342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55" name="Equation" r:id="rId3" imgW="3124080" imgH="698400" progId="Equation.DSMT4">
                  <p:embed/>
                </p:oleObj>
              </mc:Choice>
              <mc:Fallback>
                <p:oleObj name="Equation" r:id="rId3" imgW="3124080" imgH="698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40672" y="740798"/>
                        <a:ext cx="3731328" cy="83424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00997578"/>
              </p:ext>
            </p:extLst>
          </p:nvPr>
        </p:nvGraphicFramePr>
        <p:xfrm>
          <a:off x="5286342" y="774422"/>
          <a:ext cx="3136900" cy="66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56" name="Equation" r:id="rId5" imgW="3136680" imgH="660240" progId="Equation.DSMT4">
                  <p:embed/>
                </p:oleObj>
              </mc:Choice>
              <mc:Fallback>
                <p:oleObj name="Equation" r:id="rId5" imgW="3136680" imgH="6602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286342" y="774422"/>
                        <a:ext cx="3136900" cy="660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89110" y="1765022"/>
            <a:ext cx="6645342" cy="45913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5412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4/20/2015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34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16</a:t>
            </a:fld>
            <a:endParaRPr lang="en-US" dirty="0"/>
          </a:p>
        </p:txBody>
      </p:sp>
      <p:grpSp>
        <p:nvGrpSpPr>
          <p:cNvPr id="5" name="Group 6"/>
          <p:cNvGrpSpPr>
            <a:grpSpLocks/>
          </p:cNvGrpSpPr>
          <p:nvPr/>
        </p:nvGrpSpPr>
        <p:grpSpPr bwMode="auto">
          <a:xfrm>
            <a:off x="228600" y="457200"/>
            <a:ext cx="3048000" cy="3276600"/>
            <a:chOff x="288" y="864"/>
            <a:chExt cx="1920" cy="2064"/>
          </a:xfrm>
        </p:grpSpPr>
        <p:sp>
          <p:nvSpPr>
            <p:cNvPr id="6" name="Freeform 7"/>
            <p:cNvSpPr>
              <a:spLocks/>
            </p:cNvSpPr>
            <p:nvPr/>
          </p:nvSpPr>
          <p:spPr bwMode="auto">
            <a:xfrm>
              <a:off x="549" y="1476"/>
              <a:ext cx="1254" cy="1093"/>
            </a:xfrm>
            <a:custGeom>
              <a:avLst/>
              <a:gdLst>
                <a:gd name="T0" fmla="*/ 0 w 1254"/>
                <a:gd name="T1" fmla="*/ 1093 h 1093"/>
                <a:gd name="T2" fmla="*/ 68 w 1254"/>
                <a:gd name="T3" fmla="*/ 1085 h 1093"/>
                <a:gd name="T4" fmla="*/ 116 w 1254"/>
                <a:gd name="T5" fmla="*/ 1093 h 1093"/>
                <a:gd name="T6" fmla="*/ 233 w 1254"/>
                <a:gd name="T7" fmla="*/ 1054 h 1093"/>
                <a:gd name="T8" fmla="*/ 301 w 1254"/>
                <a:gd name="T9" fmla="*/ 976 h 1093"/>
                <a:gd name="T10" fmla="*/ 369 w 1254"/>
                <a:gd name="T11" fmla="*/ 546 h 1093"/>
                <a:gd name="T12" fmla="*/ 388 w 1254"/>
                <a:gd name="T13" fmla="*/ 304 h 1093"/>
                <a:gd name="T14" fmla="*/ 456 w 1254"/>
                <a:gd name="T15" fmla="*/ 78 h 1093"/>
                <a:gd name="T16" fmla="*/ 553 w 1254"/>
                <a:gd name="T17" fmla="*/ 16 h 1093"/>
                <a:gd name="T18" fmla="*/ 611 w 1254"/>
                <a:gd name="T19" fmla="*/ 0 h 1093"/>
                <a:gd name="T20" fmla="*/ 689 w 1254"/>
                <a:gd name="T21" fmla="*/ 16 h 1093"/>
                <a:gd name="T22" fmla="*/ 708 w 1254"/>
                <a:gd name="T23" fmla="*/ 39 h 1093"/>
                <a:gd name="T24" fmla="*/ 738 w 1254"/>
                <a:gd name="T25" fmla="*/ 55 h 1093"/>
                <a:gd name="T26" fmla="*/ 796 w 1254"/>
                <a:gd name="T27" fmla="*/ 125 h 1093"/>
                <a:gd name="T28" fmla="*/ 854 w 1254"/>
                <a:gd name="T29" fmla="*/ 281 h 1093"/>
                <a:gd name="T30" fmla="*/ 883 w 1254"/>
                <a:gd name="T31" fmla="*/ 632 h 1093"/>
                <a:gd name="T32" fmla="*/ 932 w 1254"/>
                <a:gd name="T33" fmla="*/ 913 h 1093"/>
                <a:gd name="T34" fmla="*/ 970 w 1254"/>
                <a:gd name="T35" fmla="*/ 983 h 1093"/>
                <a:gd name="T36" fmla="*/ 1087 w 1254"/>
                <a:gd name="T37" fmla="*/ 1061 h 1093"/>
                <a:gd name="T38" fmla="*/ 1206 w 1254"/>
                <a:gd name="T39" fmla="*/ 1053 h 1093"/>
                <a:gd name="T40" fmla="*/ 1242 w 1254"/>
                <a:gd name="T41" fmla="*/ 1035 h 1093"/>
                <a:gd name="T42" fmla="*/ 1152 w 1254"/>
                <a:gd name="T43" fmla="*/ 1071 h 10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254" h="1093">
                  <a:moveTo>
                    <a:pt x="0" y="1093"/>
                  </a:moveTo>
                  <a:cubicBezTo>
                    <a:pt x="23" y="1090"/>
                    <a:pt x="45" y="1085"/>
                    <a:pt x="68" y="1085"/>
                  </a:cubicBezTo>
                  <a:cubicBezTo>
                    <a:pt x="84" y="1085"/>
                    <a:pt x="100" y="1093"/>
                    <a:pt x="116" y="1093"/>
                  </a:cubicBezTo>
                  <a:cubicBezTo>
                    <a:pt x="162" y="1089"/>
                    <a:pt x="192" y="1065"/>
                    <a:pt x="233" y="1054"/>
                  </a:cubicBezTo>
                  <a:cubicBezTo>
                    <a:pt x="256" y="1028"/>
                    <a:pt x="281" y="1003"/>
                    <a:pt x="301" y="976"/>
                  </a:cubicBezTo>
                  <a:cubicBezTo>
                    <a:pt x="377" y="865"/>
                    <a:pt x="361" y="656"/>
                    <a:pt x="369" y="546"/>
                  </a:cubicBezTo>
                  <a:cubicBezTo>
                    <a:pt x="374" y="466"/>
                    <a:pt x="382" y="385"/>
                    <a:pt x="388" y="304"/>
                  </a:cubicBezTo>
                  <a:cubicBezTo>
                    <a:pt x="394" y="237"/>
                    <a:pt x="398" y="134"/>
                    <a:pt x="456" y="78"/>
                  </a:cubicBezTo>
                  <a:cubicBezTo>
                    <a:pt x="480" y="55"/>
                    <a:pt x="519" y="28"/>
                    <a:pt x="553" y="16"/>
                  </a:cubicBezTo>
                  <a:cubicBezTo>
                    <a:pt x="571" y="9"/>
                    <a:pt x="611" y="0"/>
                    <a:pt x="611" y="0"/>
                  </a:cubicBezTo>
                  <a:cubicBezTo>
                    <a:pt x="614" y="0"/>
                    <a:pt x="679" y="10"/>
                    <a:pt x="689" y="16"/>
                  </a:cubicBezTo>
                  <a:cubicBezTo>
                    <a:pt x="698" y="22"/>
                    <a:pt x="700" y="32"/>
                    <a:pt x="708" y="39"/>
                  </a:cubicBezTo>
                  <a:cubicBezTo>
                    <a:pt x="717" y="46"/>
                    <a:pt x="728" y="49"/>
                    <a:pt x="738" y="55"/>
                  </a:cubicBezTo>
                  <a:cubicBezTo>
                    <a:pt x="739" y="55"/>
                    <a:pt x="786" y="113"/>
                    <a:pt x="796" y="125"/>
                  </a:cubicBezTo>
                  <a:cubicBezTo>
                    <a:pt x="817" y="151"/>
                    <a:pt x="845" y="245"/>
                    <a:pt x="854" y="281"/>
                  </a:cubicBezTo>
                  <a:cubicBezTo>
                    <a:pt x="862" y="399"/>
                    <a:pt x="872" y="515"/>
                    <a:pt x="883" y="632"/>
                  </a:cubicBezTo>
                  <a:cubicBezTo>
                    <a:pt x="866" y="727"/>
                    <a:pt x="894" y="823"/>
                    <a:pt x="932" y="913"/>
                  </a:cubicBezTo>
                  <a:cubicBezTo>
                    <a:pt x="942" y="939"/>
                    <a:pt x="949" y="962"/>
                    <a:pt x="970" y="983"/>
                  </a:cubicBezTo>
                  <a:cubicBezTo>
                    <a:pt x="1003" y="1015"/>
                    <a:pt x="1049" y="1036"/>
                    <a:pt x="1087" y="1061"/>
                  </a:cubicBezTo>
                  <a:cubicBezTo>
                    <a:pt x="1122" y="1085"/>
                    <a:pt x="1153" y="1053"/>
                    <a:pt x="1206" y="1053"/>
                  </a:cubicBezTo>
                  <a:cubicBezTo>
                    <a:pt x="1235" y="1053"/>
                    <a:pt x="1254" y="1031"/>
                    <a:pt x="1242" y="1035"/>
                  </a:cubicBezTo>
                  <a:lnTo>
                    <a:pt x="1152" y="1071"/>
                  </a:lnTo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Line 8"/>
            <p:cNvSpPr>
              <a:spLocks noChangeShapeType="1"/>
            </p:cNvSpPr>
            <p:nvPr/>
          </p:nvSpPr>
          <p:spPr bwMode="auto">
            <a:xfrm>
              <a:off x="1152" y="864"/>
              <a:ext cx="0" cy="206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Line 9"/>
            <p:cNvSpPr>
              <a:spLocks noChangeShapeType="1"/>
            </p:cNvSpPr>
            <p:nvPr/>
          </p:nvSpPr>
          <p:spPr bwMode="auto">
            <a:xfrm flipV="1">
              <a:off x="288" y="2544"/>
              <a:ext cx="19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9" name="Group 10"/>
          <p:cNvGrpSpPr>
            <a:grpSpLocks/>
          </p:cNvGrpSpPr>
          <p:nvPr/>
        </p:nvGrpSpPr>
        <p:grpSpPr bwMode="auto">
          <a:xfrm>
            <a:off x="4876800" y="457200"/>
            <a:ext cx="3048000" cy="3276600"/>
            <a:chOff x="288" y="864"/>
            <a:chExt cx="1920" cy="2064"/>
          </a:xfrm>
        </p:grpSpPr>
        <p:sp>
          <p:nvSpPr>
            <p:cNvPr id="10" name="Freeform 11"/>
            <p:cNvSpPr>
              <a:spLocks/>
            </p:cNvSpPr>
            <p:nvPr/>
          </p:nvSpPr>
          <p:spPr bwMode="auto">
            <a:xfrm>
              <a:off x="549" y="1476"/>
              <a:ext cx="1254" cy="1093"/>
            </a:xfrm>
            <a:custGeom>
              <a:avLst/>
              <a:gdLst>
                <a:gd name="T0" fmla="*/ 0 w 1254"/>
                <a:gd name="T1" fmla="*/ 1093 h 1093"/>
                <a:gd name="T2" fmla="*/ 68 w 1254"/>
                <a:gd name="T3" fmla="*/ 1085 h 1093"/>
                <a:gd name="T4" fmla="*/ 116 w 1254"/>
                <a:gd name="T5" fmla="*/ 1093 h 1093"/>
                <a:gd name="T6" fmla="*/ 233 w 1254"/>
                <a:gd name="T7" fmla="*/ 1054 h 1093"/>
                <a:gd name="T8" fmla="*/ 301 w 1254"/>
                <a:gd name="T9" fmla="*/ 976 h 1093"/>
                <a:gd name="T10" fmla="*/ 369 w 1254"/>
                <a:gd name="T11" fmla="*/ 546 h 1093"/>
                <a:gd name="T12" fmla="*/ 388 w 1254"/>
                <a:gd name="T13" fmla="*/ 304 h 1093"/>
                <a:gd name="T14" fmla="*/ 456 w 1254"/>
                <a:gd name="T15" fmla="*/ 78 h 1093"/>
                <a:gd name="T16" fmla="*/ 553 w 1254"/>
                <a:gd name="T17" fmla="*/ 16 h 1093"/>
                <a:gd name="T18" fmla="*/ 611 w 1254"/>
                <a:gd name="T19" fmla="*/ 0 h 1093"/>
                <a:gd name="T20" fmla="*/ 689 w 1254"/>
                <a:gd name="T21" fmla="*/ 16 h 1093"/>
                <a:gd name="T22" fmla="*/ 708 w 1254"/>
                <a:gd name="T23" fmla="*/ 39 h 1093"/>
                <a:gd name="T24" fmla="*/ 738 w 1254"/>
                <a:gd name="T25" fmla="*/ 55 h 1093"/>
                <a:gd name="T26" fmla="*/ 796 w 1254"/>
                <a:gd name="T27" fmla="*/ 125 h 1093"/>
                <a:gd name="T28" fmla="*/ 854 w 1254"/>
                <a:gd name="T29" fmla="*/ 281 h 1093"/>
                <a:gd name="T30" fmla="*/ 883 w 1254"/>
                <a:gd name="T31" fmla="*/ 632 h 1093"/>
                <a:gd name="T32" fmla="*/ 932 w 1254"/>
                <a:gd name="T33" fmla="*/ 913 h 1093"/>
                <a:gd name="T34" fmla="*/ 970 w 1254"/>
                <a:gd name="T35" fmla="*/ 983 h 1093"/>
                <a:gd name="T36" fmla="*/ 1087 w 1254"/>
                <a:gd name="T37" fmla="*/ 1061 h 1093"/>
                <a:gd name="T38" fmla="*/ 1206 w 1254"/>
                <a:gd name="T39" fmla="*/ 1053 h 1093"/>
                <a:gd name="T40" fmla="*/ 1242 w 1254"/>
                <a:gd name="T41" fmla="*/ 1035 h 1093"/>
                <a:gd name="T42" fmla="*/ 1152 w 1254"/>
                <a:gd name="T43" fmla="*/ 1071 h 10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254" h="1093">
                  <a:moveTo>
                    <a:pt x="0" y="1093"/>
                  </a:moveTo>
                  <a:cubicBezTo>
                    <a:pt x="23" y="1090"/>
                    <a:pt x="45" y="1085"/>
                    <a:pt x="68" y="1085"/>
                  </a:cubicBezTo>
                  <a:cubicBezTo>
                    <a:pt x="84" y="1085"/>
                    <a:pt x="100" y="1093"/>
                    <a:pt x="116" y="1093"/>
                  </a:cubicBezTo>
                  <a:cubicBezTo>
                    <a:pt x="162" y="1089"/>
                    <a:pt x="192" y="1065"/>
                    <a:pt x="233" y="1054"/>
                  </a:cubicBezTo>
                  <a:cubicBezTo>
                    <a:pt x="256" y="1028"/>
                    <a:pt x="281" y="1003"/>
                    <a:pt x="301" y="976"/>
                  </a:cubicBezTo>
                  <a:cubicBezTo>
                    <a:pt x="377" y="865"/>
                    <a:pt x="361" y="656"/>
                    <a:pt x="369" y="546"/>
                  </a:cubicBezTo>
                  <a:cubicBezTo>
                    <a:pt x="374" y="466"/>
                    <a:pt x="382" y="385"/>
                    <a:pt x="388" y="304"/>
                  </a:cubicBezTo>
                  <a:cubicBezTo>
                    <a:pt x="394" y="237"/>
                    <a:pt x="398" y="134"/>
                    <a:pt x="456" y="78"/>
                  </a:cubicBezTo>
                  <a:cubicBezTo>
                    <a:pt x="480" y="55"/>
                    <a:pt x="519" y="28"/>
                    <a:pt x="553" y="16"/>
                  </a:cubicBezTo>
                  <a:cubicBezTo>
                    <a:pt x="571" y="9"/>
                    <a:pt x="611" y="0"/>
                    <a:pt x="611" y="0"/>
                  </a:cubicBezTo>
                  <a:cubicBezTo>
                    <a:pt x="614" y="0"/>
                    <a:pt x="679" y="10"/>
                    <a:pt x="689" y="16"/>
                  </a:cubicBezTo>
                  <a:cubicBezTo>
                    <a:pt x="698" y="22"/>
                    <a:pt x="700" y="32"/>
                    <a:pt x="708" y="39"/>
                  </a:cubicBezTo>
                  <a:cubicBezTo>
                    <a:pt x="717" y="46"/>
                    <a:pt x="728" y="49"/>
                    <a:pt x="738" y="55"/>
                  </a:cubicBezTo>
                  <a:cubicBezTo>
                    <a:pt x="739" y="55"/>
                    <a:pt x="786" y="113"/>
                    <a:pt x="796" y="125"/>
                  </a:cubicBezTo>
                  <a:cubicBezTo>
                    <a:pt x="817" y="151"/>
                    <a:pt x="845" y="245"/>
                    <a:pt x="854" y="281"/>
                  </a:cubicBezTo>
                  <a:cubicBezTo>
                    <a:pt x="862" y="399"/>
                    <a:pt x="872" y="515"/>
                    <a:pt x="883" y="632"/>
                  </a:cubicBezTo>
                  <a:cubicBezTo>
                    <a:pt x="866" y="727"/>
                    <a:pt x="894" y="823"/>
                    <a:pt x="932" y="913"/>
                  </a:cubicBezTo>
                  <a:cubicBezTo>
                    <a:pt x="942" y="939"/>
                    <a:pt x="949" y="962"/>
                    <a:pt x="970" y="983"/>
                  </a:cubicBezTo>
                  <a:cubicBezTo>
                    <a:pt x="1003" y="1015"/>
                    <a:pt x="1049" y="1036"/>
                    <a:pt x="1087" y="1061"/>
                  </a:cubicBezTo>
                  <a:cubicBezTo>
                    <a:pt x="1122" y="1085"/>
                    <a:pt x="1153" y="1053"/>
                    <a:pt x="1206" y="1053"/>
                  </a:cubicBezTo>
                  <a:cubicBezTo>
                    <a:pt x="1235" y="1053"/>
                    <a:pt x="1254" y="1031"/>
                    <a:pt x="1242" y="1035"/>
                  </a:cubicBezTo>
                  <a:lnTo>
                    <a:pt x="1152" y="1071"/>
                  </a:lnTo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Line 12"/>
            <p:cNvSpPr>
              <a:spLocks noChangeShapeType="1"/>
            </p:cNvSpPr>
            <p:nvPr/>
          </p:nvSpPr>
          <p:spPr bwMode="auto">
            <a:xfrm>
              <a:off x="1152" y="864"/>
              <a:ext cx="0" cy="206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Line 13"/>
            <p:cNvSpPr>
              <a:spLocks noChangeShapeType="1"/>
            </p:cNvSpPr>
            <p:nvPr/>
          </p:nvSpPr>
          <p:spPr bwMode="auto">
            <a:xfrm flipV="1">
              <a:off x="288" y="2544"/>
              <a:ext cx="19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3" name="Line 18"/>
          <p:cNvSpPr>
            <a:spLocks noChangeShapeType="1"/>
          </p:cNvSpPr>
          <p:nvPr/>
        </p:nvSpPr>
        <p:spPr bwMode="auto">
          <a:xfrm>
            <a:off x="1676400" y="1143000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Text Box 19"/>
          <p:cNvSpPr txBox="1">
            <a:spLocks noChangeArrowheads="1"/>
          </p:cNvSpPr>
          <p:nvPr/>
        </p:nvSpPr>
        <p:spPr bwMode="auto">
          <a:xfrm>
            <a:off x="2286000" y="762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i="1"/>
              <a:t>a</a:t>
            </a:r>
          </a:p>
        </p:txBody>
      </p:sp>
      <p:sp>
        <p:nvSpPr>
          <p:cNvPr id="15" name="Text Box 20"/>
          <p:cNvSpPr txBox="1">
            <a:spLocks noChangeArrowheads="1"/>
          </p:cNvSpPr>
          <p:nvPr/>
        </p:nvSpPr>
        <p:spPr bwMode="auto">
          <a:xfrm>
            <a:off x="6934200" y="1676400"/>
            <a:ext cx="119616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dirty="0"/>
              <a:t>For spin </a:t>
            </a:r>
            <a:r>
              <a:rPr lang="en-US" altLang="en-US" dirty="0" smtClean="0">
                <a:latin typeface="Symbol" panose="05050102010706020507" pitchFamily="18" charset="2"/>
              </a:rPr>
              <a:t>­</a:t>
            </a:r>
            <a:r>
              <a:rPr lang="en-US" dirty="0"/>
              <a:t>↑</a:t>
            </a:r>
            <a:endParaRPr lang="en-US" altLang="en-US" dirty="0">
              <a:latin typeface="Symbol" panose="05050102010706020507" pitchFamily="18" charset="2"/>
            </a:endParaRPr>
          </a:p>
          <a:p>
            <a:pPr algn="l"/>
            <a:r>
              <a:rPr lang="en-US" altLang="en-US" dirty="0">
                <a:latin typeface="Symbol" panose="05050102010706020507" pitchFamily="18" charset="2"/>
              </a:rPr>
              <a:t> (</a:t>
            </a:r>
            <a:r>
              <a:rPr lang="en-US" altLang="en-US" dirty="0"/>
              <a:t>x cos </a:t>
            </a:r>
            <a:r>
              <a:rPr lang="en-US" altLang="en-US" dirty="0" err="1">
                <a:latin typeface="Symbol" panose="05050102010706020507" pitchFamily="18" charset="2"/>
              </a:rPr>
              <a:t>q</a:t>
            </a:r>
            <a:r>
              <a:rPr lang="en-US" altLang="en-US" baseline="-25000" dirty="0" err="1"/>
              <a:t>k</a:t>
            </a:r>
            <a:r>
              <a:rPr lang="en-US" altLang="en-US" dirty="0"/>
              <a:t>)</a:t>
            </a:r>
          </a:p>
        </p:txBody>
      </p:sp>
      <p:grpSp>
        <p:nvGrpSpPr>
          <p:cNvPr id="16" name="Group 21"/>
          <p:cNvGrpSpPr>
            <a:grpSpLocks/>
          </p:cNvGrpSpPr>
          <p:nvPr/>
        </p:nvGrpSpPr>
        <p:grpSpPr bwMode="auto">
          <a:xfrm>
            <a:off x="228600" y="2286000"/>
            <a:ext cx="3048000" cy="3276600"/>
            <a:chOff x="288" y="864"/>
            <a:chExt cx="1920" cy="2064"/>
          </a:xfrm>
        </p:grpSpPr>
        <p:sp>
          <p:nvSpPr>
            <p:cNvPr id="17" name="Freeform 22"/>
            <p:cNvSpPr>
              <a:spLocks/>
            </p:cNvSpPr>
            <p:nvPr/>
          </p:nvSpPr>
          <p:spPr bwMode="auto">
            <a:xfrm>
              <a:off x="549" y="1476"/>
              <a:ext cx="1254" cy="1093"/>
            </a:xfrm>
            <a:custGeom>
              <a:avLst/>
              <a:gdLst>
                <a:gd name="T0" fmla="*/ 0 w 1254"/>
                <a:gd name="T1" fmla="*/ 1093 h 1093"/>
                <a:gd name="T2" fmla="*/ 68 w 1254"/>
                <a:gd name="T3" fmla="*/ 1085 h 1093"/>
                <a:gd name="T4" fmla="*/ 116 w 1254"/>
                <a:gd name="T5" fmla="*/ 1093 h 1093"/>
                <a:gd name="T6" fmla="*/ 233 w 1254"/>
                <a:gd name="T7" fmla="*/ 1054 h 1093"/>
                <a:gd name="T8" fmla="*/ 301 w 1254"/>
                <a:gd name="T9" fmla="*/ 976 h 1093"/>
                <a:gd name="T10" fmla="*/ 369 w 1254"/>
                <a:gd name="T11" fmla="*/ 546 h 1093"/>
                <a:gd name="T12" fmla="*/ 388 w 1254"/>
                <a:gd name="T13" fmla="*/ 304 h 1093"/>
                <a:gd name="T14" fmla="*/ 456 w 1254"/>
                <a:gd name="T15" fmla="*/ 78 h 1093"/>
                <a:gd name="T16" fmla="*/ 553 w 1254"/>
                <a:gd name="T17" fmla="*/ 16 h 1093"/>
                <a:gd name="T18" fmla="*/ 611 w 1254"/>
                <a:gd name="T19" fmla="*/ 0 h 1093"/>
                <a:gd name="T20" fmla="*/ 689 w 1254"/>
                <a:gd name="T21" fmla="*/ 16 h 1093"/>
                <a:gd name="T22" fmla="*/ 708 w 1254"/>
                <a:gd name="T23" fmla="*/ 39 h 1093"/>
                <a:gd name="T24" fmla="*/ 738 w 1254"/>
                <a:gd name="T25" fmla="*/ 55 h 1093"/>
                <a:gd name="T26" fmla="*/ 796 w 1254"/>
                <a:gd name="T27" fmla="*/ 125 h 1093"/>
                <a:gd name="T28" fmla="*/ 854 w 1254"/>
                <a:gd name="T29" fmla="*/ 281 h 1093"/>
                <a:gd name="T30" fmla="*/ 883 w 1254"/>
                <a:gd name="T31" fmla="*/ 632 h 1093"/>
                <a:gd name="T32" fmla="*/ 932 w 1254"/>
                <a:gd name="T33" fmla="*/ 913 h 1093"/>
                <a:gd name="T34" fmla="*/ 970 w 1254"/>
                <a:gd name="T35" fmla="*/ 983 h 1093"/>
                <a:gd name="T36" fmla="*/ 1087 w 1254"/>
                <a:gd name="T37" fmla="*/ 1061 h 1093"/>
                <a:gd name="T38" fmla="*/ 1206 w 1254"/>
                <a:gd name="T39" fmla="*/ 1053 h 1093"/>
                <a:gd name="T40" fmla="*/ 1242 w 1254"/>
                <a:gd name="T41" fmla="*/ 1035 h 1093"/>
                <a:gd name="T42" fmla="*/ 1152 w 1254"/>
                <a:gd name="T43" fmla="*/ 1071 h 10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254" h="1093">
                  <a:moveTo>
                    <a:pt x="0" y="1093"/>
                  </a:moveTo>
                  <a:cubicBezTo>
                    <a:pt x="23" y="1090"/>
                    <a:pt x="45" y="1085"/>
                    <a:pt x="68" y="1085"/>
                  </a:cubicBezTo>
                  <a:cubicBezTo>
                    <a:pt x="84" y="1085"/>
                    <a:pt x="100" y="1093"/>
                    <a:pt x="116" y="1093"/>
                  </a:cubicBezTo>
                  <a:cubicBezTo>
                    <a:pt x="162" y="1089"/>
                    <a:pt x="192" y="1065"/>
                    <a:pt x="233" y="1054"/>
                  </a:cubicBezTo>
                  <a:cubicBezTo>
                    <a:pt x="256" y="1028"/>
                    <a:pt x="281" y="1003"/>
                    <a:pt x="301" y="976"/>
                  </a:cubicBezTo>
                  <a:cubicBezTo>
                    <a:pt x="377" y="865"/>
                    <a:pt x="361" y="656"/>
                    <a:pt x="369" y="546"/>
                  </a:cubicBezTo>
                  <a:cubicBezTo>
                    <a:pt x="374" y="466"/>
                    <a:pt x="382" y="385"/>
                    <a:pt x="388" y="304"/>
                  </a:cubicBezTo>
                  <a:cubicBezTo>
                    <a:pt x="394" y="237"/>
                    <a:pt x="398" y="134"/>
                    <a:pt x="456" y="78"/>
                  </a:cubicBezTo>
                  <a:cubicBezTo>
                    <a:pt x="480" y="55"/>
                    <a:pt x="519" y="28"/>
                    <a:pt x="553" y="16"/>
                  </a:cubicBezTo>
                  <a:cubicBezTo>
                    <a:pt x="571" y="9"/>
                    <a:pt x="611" y="0"/>
                    <a:pt x="611" y="0"/>
                  </a:cubicBezTo>
                  <a:cubicBezTo>
                    <a:pt x="614" y="0"/>
                    <a:pt x="679" y="10"/>
                    <a:pt x="689" y="16"/>
                  </a:cubicBezTo>
                  <a:cubicBezTo>
                    <a:pt x="698" y="22"/>
                    <a:pt x="700" y="32"/>
                    <a:pt x="708" y="39"/>
                  </a:cubicBezTo>
                  <a:cubicBezTo>
                    <a:pt x="717" y="46"/>
                    <a:pt x="728" y="49"/>
                    <a:pt x="738" y="55"/>
                  </a:cubicBezTo>
                  <a:cubicBezTo>
                    <a:pt x="739" y="55"/>
                    <a:pt x="786" y="113"/>
                    <a:pt x="796" y="125"/>
                  </a:cubicBezTo>
                  <a:cubicBezTo>
                    <a:pt x="817" y="151"/>
                    <a:pt x="845" y="245"/>
                    <a:pt x="854" y="281"/>
                  </a:cubicBezTo>
                  <a:cubicBezTo>
                    <a:pt x="862" y="399"/>
                    <a:pt x="872" y="515"/>
                    <a:pt x="883" y="632"/>
                  </a:cubicBezTo>
                  <a:cubicBezTo>
                    <a:pt x="866" y="727"/>
                    <a:pt x="894" y="823"/>
                    <a:pt x="932" y="913"/>
                  </a:cubicBezTo>
                  <a:cubicBezTo>
                    <a:pt x="942" y="939"/>
                    <a:pt x="949" y="962"/>
                    <a:pt x="970" y="983"/>
                  </a:cubicBezTo>
                  <a:cubicBezTo>
                    <a:pt x="1003" y="1015"/>
                    <a:pt x="1049" y="1036"/>
                    <a:pt x="1087" y="1061"/>
                  </a:cubicBezTo>
                  <a:cubicBezTo>
                    <a:pt x="1122" y="1085"/>
                    <a:pt x="1153" y="1053"/>
                    <a:pt x="1206" y="1053"/>
                  </a:cubicBezTo>
                  <a:cubicBezTo>
                    <a:pt x="1235" y="1053"/>
                    <a:pt x="1254" y="1031"/>
                    <a:pt x="1242" y="1035"/>
                  </a:cubicBezTo>
                  <a:lnTo>
                    <a:pt x="1152" y="1071"/>
                  </a:lnTo>
                </a:path>
              </a:pathLst>
            </a:custGeom>
            <a:solidFill>
              <a:srgbClr val="FF00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Line 23"/>
            <p:cNvSpPr>
              <a:spLocks noChangeShapeType="1"/>
            </p:cNvSpPr>
            <p:nvPr/>
          </p:nvSpPr>
          <p:spPr bwMode="auto">
            <a:xfrm>
              <a:off x="1152" y="864"/>
              <a:ext cx="0" cy="206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Line 24"/>
            <p:cNvSpPr>
              <a:spLocks noChangeShapeType="1"/>
            </p:cNvSpPr>
            <p:nvPr/>
          </p:nvSpPr>
          <p:spPr bwMode="auto">
            <a:xfrm flipV="1">
              <a:off x="288" y="2544"/>
              <a:ext cx="19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0" name="Group 25"/>
          <p:cNvGrpSpPr>
            <a:grpSpLocks/>
          </p:cNvGrpSpPr>
          <p:nvPr/>
        </p:nvGrpSpPr>
        <p:grpSpPr bwMode="auto">
          <a:xfrm>
            <a:off x="3124200" y="2286000"/>
            <a:ext cx="3048000" cy="3276600"/>
            <a:chOff x="288" y="864"/>
            <a:chExt cx="1920" cy="2064"/>
          </a:xfrm>
        </p:grpSpPr>
        <p:sp>
          <p:nvSpPr>
            <p:cNvPr id="21" name="Freeform 26"/>
            <p:cNvSpPr>
              <a:spLocks/>
            </p:cNvSpPr>
            <p:nvPr/>
          </p:nvSpPr>
          <p:spPr bwMode="auto">
            <a:xfrm>
              <a:off x="549" y="1476"/>
              <a:ext cx="1254" cy="1093"/>
            </a:xfrm>
            <a:custGeom>
              <a:avLst/>
              <a:gdLst>
                <a:gd name="T0" fmla="*/ 0 w 1254"/>
                <a:gd name="T1" fmla="*/ 1093 h 1093"/>
                <a:gd name="T2" fmla="*/ 68 w 1254"/>
                <a:gd name="T3" fmla="*/ 1085 h 1093"/>
                <a:gd name="T4" fmla="*/ 116 w 1254"/>
                <a:gd name="T5" fmla="*/ 1093 h 1093"/>
                <a:gd name="T6" fmla="*/ 233 w 1254"/>
                <a:gd name="T7" fmla="*/ 1054 h 1093"/>
                <a:gd name="T8" fmla="*/ 301 w 1254"/>
                <a:gd name="T9" fmla="*/ 976 h 1093"/>
                <a:gd name="T10" fmla="*/ 369 w 1254"/>
                <a:gd name="T11" fmla="*/ 546 h 1093"/>
                <a:gd name="T12" fmla="*/ 388 w 1254"/>
                <a:gd name="T13" fmla="*/ 304 h 1093"/>
                <a:gd name="T14" fmla="*/ 456 w 1254"/>
                <a:gd name="T15" fmla="*/ 78 h 1093"/>
                <a:gd name="T16" fmla="*/ 553 w 1254"/>
                <a:gd name="T17" fmla="*/ 16 h 1093"/>
                <a:gd name="T18" fmla="*/ 611 w 1254"/>
                <a:gd name="T19" fmla="*/ 0 h 1093"/>
                <a:gd name="T20" fmla="*/ 689 w 1254"/>
                <a:gd name="T21" fmla="*/ 16 h 1093"/>
                <a:gd name="T22" fmla="*/ 708 w 1254"/>
                <a:gd name="T23" fmla="*/ 39 h 1093"/>
                <a:gd name="T24" fmla="*/ 738 w 1254"/>
                <a:gd name="T25" fmla="*/ 55 h 1093"/>
                <a:gd name="T26" fmla="*/ 796 w 1254"/>
                <a:gd name="T27" fmla="*/ 125 h 1093"/>
                <a:gd name="T28" fmla="*/ 854 w 1254"/>
                <a:gd name="T29" fmla="*/ 281 h 1093"/>
                <a:gd name="T30" fmla="*/ 883 w 1254"/>
                <a:gd name="T31" fmla="*/ 632 h 1093"/>
                <a:gd name="T32" fmla="*/ 932 w 1254"/>
                <a:gd name="T33" fmla="*/ 913 h 1093"/>
                <a:gd name="T34" fmla="*/ 970 w 1254"/>
                <a:gd name="T35" fmla="*/ 983 h 1093"/>
                <a:gd name="T36" fmla="*/ 1087 w 1254"/>
                <a:gd name="T37" fmla="*/ 1061 h 1093"/>
                <a:gd name="T38" fmla="*/ 1206 w 1254"/>
                <a:gd name="T39" fmla="*/ 1053 h 1093"/>
                <a:gd name="T40" fmla="*/ 1242 w 1254"/>
                <a:gd name="T41" fmla="*/ 1035 h 1093"/>
                <a:gd name="T42" fmla="*/ 1152 w 1254"/>
                <a:gd name="T43" fmla="*/ 1071 h 10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254" h="1093">
                  <a:moveTo>
                    <a:pt x="0" y="1093"/>
                  </a:moveTo>
                  <a:cubicBezTo>
                    <a:pt x="23" y="1090"/>
                    <a:pt x="45" y="1085"/>
                    <a:pt x="68" y="1085"/>
                  </a:cubicBezTo>
                  <a:cubicBezTo>
                    <a:pt x="84" y="1085"/>
                    <a:pt x="100" y="1093"/>
                    <a:pt x="116" y="1093"/>
                  </a:cubicBezTo>
                  <a:cubicBezTo>
                    <a:pt x="162" y="1089"/>
                    <a:pt x="192" y="1065"/>
                    <a:pt x="233" y="1054"/>
                  </a:cubicBezTo>
                  <a:cubicBezTo>
                    <a:pt x="256" y="1028"/>
                    <a:pt x="281" y="1003"/>
                    <a:pt x="301" y="976"/>
                  </a:cubicBezTo>
                  <a:cubicBezTo>
                    <a:pt x="377" y="865"/>
                    <a:pt x="361" y="656"/>
                    <a:pt x="369" y="546"/>
                  </a:cubicBezTo>
                  <a:cubicBezTo>
                    <a:pt x="374" y="466"/>
                    <a:pt x="382" y="385"/>
                    <a:pt x="388" y="304"/>
                  </a:cubicBezTo>
                  <a:cubicBezTo>
                    <a:pt x="394" y="237"/>
                    <a:pt x="398" y="134"/>
                    <a:pt x="456" y="78"/>
                  </a:cubicBezTo>
                  <a:cubicBezTo>
                    <a:pt x="480" y="55"/>
                    <a:pt x="519" y="28"/>
                    <a:pt x="553" y="16"/>
                  </a:cubicBezTo>
                  <a:cubicBezTo>
                    <a:pt x="571" y="9"/>
                    <a:pt x="611" y="0"/>
                    <a:pt x="611" y="0"/>
                  </a:cubicBezTo>
                  <a:cubicBezTo>
                    <a:pt x="614" y="0"/>
                    <a:pt x="679" y="10"/>
                    <a:pt x="689" y="16"/>
                  </a:cubicBezTo>
                  <a:cubicBezTo>
                    <a:pt x="698" y="22"/>
                    <a:pt x="700" y="32"/>
                    <a:pt x="708" y="39"/>
                  </a:cubicBezTo>
                  <a:cubicBezTo>
                    <a:pt x="717" y="46"/>
                    <a:pt x="728" y="49"/>
                    <a:pt x="738" y="55"/>
                  </a:cubicBezTo>
                  <a:cubicBezTo>
                    <a:pt x="739" y="55"/>
                    <a:pt x="786" y="113"/>
                    <a:pt x="796" y="125"/>
                  </a:cubicBezTo>
                  <a:cubicBezTo>
                    <a:pt x="817" y="151"/>
                    <a:pt x="845" y="245"/>
                    <a:pt x="854" y="281"/>
                  </a:cubicBezTo>
                  <a:cubicBezTo>
                    <a:pt x="862" y="399"/>
                    <a:pt x="872" y="515"/>
                    <a:pt x="883" y="632"/>
                  </a:cubicBezTo>
                  <a:cubicBezTo>
                    <a:pt x="866" y="727"/>
                    <a:pt x="894" y="823"/>
                    <a:pt x="932" y="913"/>
                  </a:cubicBezTo>
                  <a:cubicBezTo>
                    <a:pt x="942" y="939"/>
                    <a:pt x="949" y="962"/>
                    <a:pt x="970" y="983"/>
                  </a:cubicBezTo>
                  <a:cubicBezTo>
                    <a:pt x="1003" y="1015"/>
                    <a:pt x="1049" y="1036"/>
                    <a:pt x="1087" y="1061"/>
                  </a:cubicBezTo>
                  <a:cubicBezTo>
                    <a:pt x="1122" y="1085"/>
                    <a:pt x="1153" y="1053"/>
                    <a:pt x="1206" y="1053"/>
                  </a:cubicBezTo>
                  <a:cubicBezTo>
                    <a:pt x="1235" y="1053"/>
                    <a:pt x="1254" y="1031"/>
                    <a:pt x="1242" y="1035"/>
                  </a:cubicBezTo>
                  <a:lnTo>
                    <a:pt x="1152" y="1071"/>
                  </a:lnTo>
                </a:path>
              </a:pathLst>
            </a:custGeom>
            <a:solidFill>
              <a:srgbClr val="FF00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Line 27"/>
            <p:cNvSpPr>
              <a:spLocks noChangeShapeType="1"/>
            </p:cNvSpPr>
            <p:nvPr/>
          </p:nvSpPr>
          <p:spPr bwMode="auto">
            <a:xfrm>
              <a:off x="1152" y="864"/>
              <a:ext cx="0" cy="206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Line 28"/>
            <p:cNvSpPr>
              <a:spLocks noChangeShapeType="1"/>
            </p:cNvSpPr>
            <p:nvPr/>
          </p:nvSpPr>
          <p:spPr bwMode="auto">
            <a:xfrm flipV="1">
              <a:off x="288" y="2544"/>
              <a:ext cx="19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4" name="Group 33"/>
          <p:cNvGrpSpPr>
            <a:grpSpLocks/>
          </p:cNvGrpSpPr>
          <p:nvPr/>
        </p:nvGrpSpPr>
        <p:grpSpPr bwMode="auto">
          <a:xfrm rot="10800000">
            <a:off x="4572000" y="4343400"/>
            <a:ext cx="3048000" cy="3276600"/>
            <a:chOff x="288" y="864"/>
            <a:chExt cx="1920" cy="2064"/>
          </a:xfrm>
        </p:grpSpPr>
        <p:sp>
          <p:nvSpPr>
            <p:cNvPr id="25" name="Freeform 34"/>
            <p:cNvSpPr>
              <a:spLocks/>
            </p:cNvSpPr>
            <p:nvPr/>
          </p:nvSpPr>
          <p:spPr bwMode="auto">
            <a:xfrm>
              <a:off x="549" y="1476"/>
              <a:ext cx="1254" cy="1093"/>
            </a:xfrm>
            <a:custGeom>
              <a:avLst/>
              <a:gdLst>
                <a:gd name="T0" fmla="*/ 0 w 1254"/>
                <a:gd name="T1" fmla="*/ 1093 h 1093"/>
                <a:gd name="T2" fmla="*/ 68 w 1254"/>
                <a:gd name="T3" fmla="*/ 1085 h 1093"/>
                <a:gd name="T4" fmla="*/ 116 w 1254"/>
                <a:gd name="T5" fmla="*/ 1093 h 1093"/>
                <a:gd name="T6" fmla="*/ 233 w 1254"/>
                <a:gd name="T7" fmla="*/ 1054 h 1093"/>
                <a:gd name="T8" fmla="*/ 301 w 1254"/>
                <a:gd name="T9" fmla="*/ 976 h 1093"/>
                <a:gd name="T10" fmla="*/ 369 w 1254"/>
                <a:gd name="T11" fmla="*/ 546 h 1093"/>
                <a:gd name="T12" fmla="*/ 388 w 1254"/>
                <a:gd name="T13" fmla="*/ 304 h 1093"/>
                <a:gd name="T14" fmla="*/ 456 w 1254"/>
                <a:gd name="T15" fmla="*/ 78 h 1093"/>
                <a:gd name="T16" fmla="*/ 553 w 1254"/>
                <a:gd name="T17" fmla="*/ 16 h 1093"/>
                <a:gd name="T18" fmla="*/ 611 w 1254"/>
                <a:gd name="T19" fmla="*/ 0 h 1093"/>
                <a:gd name="T20" fmla="*/ 689 w 1254"/>
                <a:gd name="T21" fmla="*/ 16 h 1093"/>
                <a:gd name="T22" fmla="*/ 708 w 1254"/>
                <a:gd name="T23" fmla="*/ 39 h 1093"/>
                <a:gd name="T24" fmla="*/ 738 w 1254"/>
                <a:gd name="T25" fmla="*/ 55 h 1093"/>
                <a:gd name="T26" fmla="*/ 796 w 1254"/>
                <a:gd name="T27" fmla="*/ 125 h 1093"/>
                <a:gd name="T28" fmla="*/ 854 w 1254"/>
                <a:gd name="T29" fmla="*/ 281 h 1093"/>
                <a:gd name="T30" fmla="*/ 883 w 1254"/>
                <a:gd name="T31" fmla="*/ 632 h 1093"/>
                <a:gd name="T32" fmla="*/ 932 w 1254"/>
                <a:gd name="T33" fmla="*/ 913 h 1093"/>
                <a:gd name="T34" fmla="*/ 970 w 1254"/>
                <a:gd name="T35" fmla="*/ 983 h 1093"/>
                <a:gd name="T36" fmla="*/ 1087 w 1254"/>
                <a:gd name="T37" fmla="*/ 1061 h 1093"/>
                <a:gd name="T38" fmla="*/ 1206 w 1254"/>
                <a:gd name="T39" fmla="*/ 1053 h 1093"/>
                <a:gd name="T40" fmla="*/ 1242 w 1254"/>
                <a:gd name="T41" fmla="*/ 1035 h 1093"/>
                <a:gd name="T42" fmla="*/ 1152 w 1254"/>
                <a:gd name="T43" fmla="*/ 1071 h 10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254" h="1093">
                  <a:moveTo>
                    <a:pt x="0" y="1093"/>
                  </a:moveTo>
                  <a:cubicBezTo>
                    <a:pt x="23" y="1090"/>
                    <a:pt x="45" y="1085"/>
                    <a:pt x="68" y="1085"/>
                  </a:cubicBezTo>
                  <a:cubicBezTo>
                    <a:pt x="84" y="1085"/>
                    <a:pt x="100" y="1093"/>
                    <a:pt x="116" y="1093"/>
                  </a:cubicBezTo>
                  <a:cubicBezTo>
                    <a:pt x="162" y="1089"/>
                    <a:pt x="192" y="1065"/>
                    <a:pt x="233" y="1054"/>
                  </a:cubicBezTo>
                  <a:cubicBezTo>
                    <a:pt x="256" y="1028"/>
                    <a:pt x="281" y="1003"/>
                    <a:pt x="301" y="976"/>
                  </a:cubicBezTo>
                  <a:cubicBezTo>
                    <a:pt x="377" y="865"/>
                    <a:pt x="361" y="656"/>
                    <a:pt x="369" y="546"/>
                  </a:cubicBezTo>
                  <a:cubicBezTo>
                    <a:pt x="374" y="466"/>
                    <a:pt x="382" y="385"/>
                    <a:pt x="388" y="304"/>
                  </a:cubicBezTo>
                  <a:cubicBezTo>
                    <a:pt x="394" y="237"/>
                    <a:pt x="398" y="134"/>
                    <a:pt x="456" y="78"/>
                  </a:cubicBezTo>
                  <a:cubicBezTo>
                    <a:pt x="480" y="55"/>
                    <a:pt x="519" y="28"/>
                    <a:pt x="553" y="16"/>
                  </a:cubicBezTo>
                  <a:cubicBezTo>
                    <a:pt x="571" y="9"/>
                    <a:pt x="611" y="0"/>
                    <a:pt x="611" y="0"/>
                  </a:cubicBezTo>
                  <a:cubicBezTo>
                    <a:pt x="614" y="0"/>
                    <a:pt x="679" y="10"/>
                    <a:pt x="689" y="16"/>
                  </a:cubicBezTo>
                  <a:cubicBezTo>
                    <a:pt x="698" y="22"/>
                    <a:pt x="700" y="32"/>
                    <a:pt x="708" y="39"/>
                  </a:cubicBezTo>
                  <a:cubicBezTo>
                    <a:pt x="717" y="46"/>
                    <a:pt x="728" y="49"/>
                    <a:pt x="738" y="55"/>
                  </a:cubicBezTo>
                  <a:cubicBezTo>
                    <a:pt x="739" y="55"/>
                    <a:pt x="786" y="113"/>
                    <a:pt x="796" y="125"/>
                  </a:cubicBezTo>
                  <a:cubicBezTo>
                    <a:pt x="817" y="151"/>
                    <a:pt x="845" y="245"/>
                    <a:pt x="854" y="281"/>
                  </a:cubicBezTo>
                  <a:cubicBezTo>
                    <a:pt x="862" y="399"/>
                    <a:pt x="872" y="515"/>
                    <a:pt x="883" y="632"/>
                  </a:cubicBezTo>
                  <a:cubicBezTo>
                    <a:pt x="866" y="727"/>
                    <a:pt x="894" y="823"/>
                    <a:pt x="932" y="913"/>
                  </a:cubicBezTo>
                  <a:cubicBezTo>
                    <a:pt x="942" y="939"/>
                    <a:pt x="949" y="962"/>
                    <a:pt x="970" y="983"/>
                  </a:cubicBezTo>
                  <a:cubicBezTo>
                    <a:pt x="1003" y="1015"/>
                    <a:pt x="1049" y="1036"/>
                    <a:pt x="1087" y="1061"/>
                  </a:cubicBezTo>
                  <a:cubicBezTo>
                    <a:pt x="1122" y="1085"/>
                    <a:pt x="1153" y="1053"/>
                    <a:pt x="1206" y="1053"/>
                  </a:cubicBezTo>
                  <a:cubicBezTo>
                    <a:pt x="1235" y="1053"/>
                    <a:pt x="1254" y="1031"/>
                    <a:pt x="1242" y="1035"/>
                  </a:cubicBezTo>
                  <a:lnTo>
                    <a:pt x="1152" y="1071"/>
                  </a:lnTo>
                </a:path>
              </a:pathLst>
            </a:custGeom>
            <a:solidFill>
              <a:srgbClr val="FF00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Line 35"/>
            <p:cNvSpPr>
              <a:spLocks noChangeShapeType="1"/>
            </p:cNvSpPr>
            <p:nvPr/>
          </p:nvSpPr>
          <p:spPr bwMode="auto">
            <a:xfrm>
              <a:off x="1152" y="864"/>
              <a:ext cx="0" cy="206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Line 36"/>
            <p:cNvSpPr>
              <a:spLocks noChangeShapeType="1"/>
            </p:cNvSpPr>
            <p:nvPr/>
          </p:nvSpPr>
          <p:spPr bwMode="auto">
            <a:xfrm flipV="1">
              <a:off x="288" y="2544"/>
              <a:ext cx="19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8" name="Text Box 37"/>
          <p:cNvSpPr txBox="1">
            <a:spLocks noChangeArrowheads="1"/>
          </p:cNvSpPr>
          <p:nvPr/>
        </p:nvSpPr>
        <p:spPr bwMode="auto">
          <a:xfrm>
            <a:off x="7086600" y="3962400"/>
            <a:ext cx="1452563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/>
              <a:t>For spin </a:t>
            </a:r>
            <a:r>
              <a:rPr lang="en-US" altLang="en-US">
                <a:latin typeface="Symbol" panose="05050102010706020507" pitchFamily="18" charset="2"/>
              </a:rPr>
              <a:t>¯</a:t>
            </a:r>
          </a:p>
          <a:p>
            <a:pPr algn="l"/>
            <a:r>
              <a:rPr lang="en-US" altLang="en-US">
                <a:latin typeface="Symbol" panose="05050102010706020507" pitchFamily="18" charset="2"/>
              </a:rPr>
              <a:t>(</a:t>
            </a:r>
            <a:r>
              <a:rPr lang="en-US" altLang="en-US"/>
              <a:t>x sin </a:t>
            </a:r>
            <a:r>
              <a:rPr lang="en-US" altLang="en-US">
                <a:latin typeface="Symbol" panose="05050102010706020507" pitchFamily="18" charset="2"/>
              </a:rPr>
              <a:t>q</a:t>
            </a:r>
            <a:r>
              <a:rPr lang="en-US" altLang="en-US" baseline="-25000"/>
              <a:t>k</a:t>
            </a:r>
            <a:r>
              <a:rPr lang="en-US" altLang="en-US"/>
              <a:t>)</a:t>
            </a:r>
            <a:endParaRPr lang="en-US" altLang="en-US">
              <a:latin typeface="Symbol" panose="05050102010706020507" pitchFamily="18" charset="2"/>
            </a:endParaRPr>
          </a:p>
        </p:txBody>
      </p:sp>
      <p:sp>
        <p:nvSpPr>
          <p:cNvPr id="29" name="Text Box 38"/>
          <p:cNvSpPr txBox="1">
            <a:spLocks noChangeArrowheads="1"/>
          </p:cNvSpPr>
          <p:nvPr/>
        </p:nvSpPr>
        <p:spPr bwMode="auto">
          <a:xfrm>
            <a:off x="3124200" y="228600"/>
            <a:ext cx="1614488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dirty="0"/>
              <a:t>SDW form:</a:t>
            </a:r>
          </a:p>
        </p:txBody>
      </p:sp>
      <p:grpSp>
        <p:nvGrpSpPr>
          <p:cNvPr id="30" name="Group 2"/>
          <p:cNvGrpSpPr>
            <a:grpSpLocks/>
          </p:cNvGrpSpPr>
          <p:nvPr/>
        </p:nvGrpSpPr>
        <p:grpSpPr bwMode="auto">
          <a:xfrm>
            <a:off x="1752600" y="457200"/>
            <a:ext cx="3048000" cy="3276600"/>
            <a:chOff x="288" y="864"/>
            <a:chExt cx="1920" cy="2064"/>
          </a:xfrm>
        </p:grpSpPr>
        <p:sp>
          <p:nvSpPr>
            <p:cNvPr id="31" name="Freeform 3"/>
            <p:cNvSpPr>
              <a:spLocks/>
            </p:cNvSpPr>
            <p:nvPr/>
          </p:nvSpPr>
          <p:spPr bwMode="auto">
            <a:xfrm>
              <a:off x="549" y="1476"/>
              <a:ext cx="1254" cy="1093"/>
            </a:xfrm>
            <a:custGeom>
              <a:avLst/>
              <a:gdLst>
                <a:gd name="T0" fmla="*/ 0 w 1254"/>
                <a:gd name="T1" fmla="*/ 1093 h 1093"/>
                <a:gd name="T2" fmla="*/ 68 w 1254"/>
                <a:gd name="T3" fmla="*/ 1085 h 1093"/>
                <a:gd name="T4" fmla="*/ 116 w 1254"/>
                <a:gd name="T5" fmla="*/ 1093 h 1093"/>
                <a:gd name="T6" fmla="*/ 233 w 1254"/>
                <a:gd name="T7" fmla="*/ 1054 h 1093"/>
                <a:gd name="T8" fmla="*/ 301 w 1254"/>
                <a:gd name="T9" fmla="*/ 976 h 1093"/>
                <a:gd name="T10" fmla="*/ 369 w 1254"/>
                <a:gd name="T11" fmla="*/ 546 h 1093"/>
                <a:gd name="T12" fmla="*/ 388 w 1254"/>
                <a:gd name="T13" fmla="*/ 304 h 1093"/>
                <a:gd name="T14" fmla="*/ 456 w 1254"/>
                <a:gd name="T15" fmla="*/ 78 h 1093"/>
                <a:gd name="T16" fmla="*/ 553 w 1254"/>
                <a:gd name="T17" fmla="*/ 16 h 1093"/>
                <a:gd name="T18" fmla="*/ 611 w 1254"/>
                <a:gd name="T19" fmla="*/ 0 h 1093"/>
                <a:gd name="T20" fmla="*/ 689 w 1254"/>
                <a:gd name="T21" fmla="*/ 16 h 1093"/>
                <a:gd name="T22" fmla="*/ 708 w 1254"/>
                <a:gd name="T23" fmla="*/ 39 h 1093"/>
                <a:gd name="T24" fmla="*/ 738 w 1254"/>
                <a:gd name="T25" fmla="*/ 55 h 1093"/>
                <a:gd name="T26" fmla="*/ 796 w 1254"/>
                <a:gd name="T27" fmla="*/ 125 h 1093"/>
                <a:gd name="T28" fmla="*/ 854 w 1254"/>
                <a:gd name="T29" fmla="*/ 281 h 1093"/>
                <a:gd name="T30" fmla="*/ 883 w 1254"/>
                <a:gd name="T31" fmla="*/ 632 h 1093"/>
                <a:gd name="T32" fmla="*/ 932 w 1254"/>
                <a:gd name="T33" fmla="*/ 913 h 1093"/>
                <a:gd name="T34" fmla="*/ 970 w 1254"/>
                <a:gd name="T35" fmla="*/ 983 h 1093"/>
                <a:gd name="T36" fmla="*/ 1087 w 1254"/>
                <a:gd name="T37" fmla="*/ 1061 h 1093"/>
                <a:gd name="T38" fmla="*/ 1206 w 1254"/>
                <a:gd name="T39" fmla="*/ 1053 h 1093"/>
                <a:gd name="T40" fmla="*/ 1242 w 1254"/>
                <a:gd name="T41" fmla="*/ 1035 h 1093"/>
                <a:gd name="T42" fmla="*/ 1152 w 1254"/>
                <a:gd name="T43" fmla="*/ 1071 h 10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254" h="1093">
                  <a:moveTo>
                    <a:pt x="0" y="1093"/>
                  </a:moveTo>
                  <a:cubicBezTo>
                    <a:pt x="23" y="1090"/>
                    <a:pt x="45" y="1085"/>
                    <a:pt x="68" y="1085"/>
                  </a:cubicBezTo>
                  <a:cubicBezTo>
                    <a:pt x="84" y="1085"/>
                    <a:pt x="100" y="1093"/>
                    <a:pt x="116" y="1093"/>
                  </a:cubicBezTo>
                  <a:cubicBezTo>
                    <a:pt x="162" y="1089"/>
                    <a:pt x="192" y="1065"/>
                    <a:pt x="233" y="1054"/>
                  </a:cubicBezTo>
                  <a:cubicBezTo>
                    <a:pt x="256" y="1028"/>
                    <a:pt x="281" y="1003"/>
                    <a:pt x="301" y="976"/>
                  </a:cubicBezTo>
                  <a:cubicBezTo>
                    <a:pt x="377" y="865"/>
                    <a:pt x="361" y="656"/>
                    <a:pt x="369" y="546"/>
                  </a:cubicBezTo>
                  <a:cubicBezTo>
                    <a:pt x="374" y="466"/>
                    <a:pt x="382" y="385"/>
                    <a:pt x="388" y="304"/>
                  </a:cubicBezTo>
                  <a:cubicBezTo>
                    <a:pt x="394" y="237"/>
                    <a:pt x="398" y="134"/>
                    <a:pt x="456" y="78"/>
                  </a:cubicBezTo>
                  <a:cubicBezTo>
                    <a:pt x="480" y="55"/>
                    <a:pt x="519" y="28"/>
                    <a:pt x="553" y="16"/>
                  </a:cubicBezTo>
                  <a:cubicBezTo>
                    <a:pt x="571" y="9"/>
                    <a:pt x="611" y="0"/>
                    <a:pt x="611" y="0"/>
                  </a:cubicBezTo>
                  <a:cubicBezTo>
                    <a:pt x="614" y="0"/>
                    <a:pt x="679" y="10"/>
                    <a:pt x="689" y="16"/>
                  </a:cubicBezTo>
                  <a:cubicBezTo>
                    <a:pt x="698" y="22"/>
                    <a:pt x="700" y="32"/>
                    <a:pt x="708" y="39"/>
                  </a:cubicBezTo>
                  <a:cubicBezTo>
                    <a:pt x="717" y="46"/>
                    <a:pt x="728" y="49"/>
                    <a:pt x="738" y="55"/>
                  </a:cubicBezTo>
                  <a:cubicBezTo>
                    <a:pt x="739" y="55"/>
                    <a:pt x="786" y="113"/>
                    <a:pt x="796" y="125"/>
                  </a:cubicBezTo>
                  <a:cubicBezTo>
                    <a:pt x="817" y="151"/>
                    <a:pt x="845" y="245"/>
                    <a:pt x="854" y="281"/>
                  </a:cubicBezTo>
                  <a:cubicBezTo>
                    <a:pt x="862" y="399"/>
                    <a:pt x="872" y="515"/>
                    <a:pt x="883" y="632"/>
                  </a:cubicBezTo>
                  <a:cubicBezTo>
                    <a:pt x="866" y="727"/>
                    <a:pt x="894" y="823"/>
                    <a:pt x="932" y="913"/>
                  </a:cubicBezTo>
                  <a:cubicBezTo>
                    <a:pt x="942" y="939"/>
                    <a:pt x="949" y="962"/>
                    <a:pt x="970" y="983"/>
                  </a:cubicBezTo>
                  <a:cubicBezTo>
                    <a:pt x="1003" y="1015"/>
                    <a:pt x="1049" y="1036"/>
                    <a:pt x="1087" y="1061"/>
                  </a:cubicBezTo>
                  <a:cubicBezTo>
                    <a:pt x="1122" y="1085"/>
                    <a:pt x="1153" y="1053"/>
                    <a:pt x="1206" y="1053"/>
                  </a:cubicBezTo>
                  <a:cubicBezTo>
                    <a:pt x="1235" y="1053"/>
                    <a:pt x="1254" y="1031"/>
                    <a:pt x="1242" y="1035"/>
                  </a:cubicBezTo>
                  <a:lnTo>
                    <a:pt x="1152" y="1071"/>
                  </a:lnTo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" name="Line 4"/>
            <p:cNvSpPr>
              <a:spLocks noChangeShapeType="1"/>
            </p:cNvSpPr>
            <p:nvPr/>
          </p:nvSpPr>
          <p:spPr bwMode="auto">
            <a:xfrm>
              <a:off x="1152" y="864"/>
              <a:ext cx="0" cy="206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" name="Line 5"/>
            <p:cNvSpPr>
              <a:spLocks noChangeShapeType="1"/>
            </p:cNvSpPr>
            <p:nvPr/>
          </p:nvSpPr>
          <p:spPr bwMode="auto">
            <a:xfrm flipV="1">
              <a:off x="288" y="2544"/>
              <a:ext cx="19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4" name="Group 29"/>
          <p:cNvGrpSpPr>
            <a:grpSpLocks/>
          </p:cNvGrpSpPr>
          <p:nvPr/>
        </p:nvGrpSpPr>
        <p:grpSpPr bwMode="auto">
          <a:xfrm rot="10800000">
            <a:off x="1447800" y="4343400"/>
            <a:ext cx="3048000" cy="3276600"/>
            <a:chOff x="288" y="864"/>
            <a:chExt cx="1920" cy="2064"/>
          </a:xfrm>
        </p:grpSpPr>
        <p:sp>
          <p:nvSpPr>
            <p:cNvPr id="35" name="Freeform 30"/>
            <p:cNvSpPr>
              <a:spLocks/>
            </p:cNvSpPr>
            <p:nvPr/>
          </p:nvSpPr>
          <p:spPr bwMode="auto">
            <a:xfrm>
              <a:off x="549" y="1476"/>
              <a:ext cx="1254" cy="1093"/>
            </a:xfrm>
            <a:custGeom>
              <a:avLst/>
              <a:gdLst>
                <a:gd name="T0" fmla="*/ 0 w 1254"/>
                <a:gd name="T1" fmla="*/ 1093 h 1093"/>
                <a:gd name="T2" fmla="*/ 68 w 1254"/>
                <a:gd name="T3" fmla="*/ 1085 h 1093"/>
                <a:gd name="T4" fmla="*/ 116 w 1254"/>
                <a:gd name="T5" fmla="*/ 1093 h 1093"/>
                <a:gd name="T6" fmla="*/ 233 w 1254"/>
                <a:gd name="T7" fmla="*/ 1054 h 1093"/>
                <a:gd name="T8" fmla="*/ 301 w 1254"/>
                <a:gd name="T9" fmla="*/ 976 h 1093"/>
                <a:gd name="T10" fmla="*/ 369 w 1254"/>
                <a:gd name="T11" fmla="*/ 546 h 1093"/>
                <a:gd name="T12" fmla="*/ 388 w 1254"/>
                <a:gd name="T13" fmla="*/ 304 h 1093"/>
                <a:gd name="T14" fmla="*/ 456 w 1254"/>
                <a:gd name="T15" fmla="*/ 78 h 1093"/>
                <a:gd name="T16" fmla="*/ 553 w 1254"/>
                <a:gd name="T17" fmla="*/ 16 h 1093"/>
                <a:gd name="T18" fmla="*/ 611 w 1254"/>
                <a:gd name="T19" fmla="*/ 0 h 1093"/>
                <a:gd name="T20" fmla="*/ 689 w 1254"/>
                <a:gd name="T21" fmla="*/ 16 h 1093"/>
                <a:gd name="T22" fmla="*/ 708 w 1254"/>
                <a:gd name="T23" fmla="*/ 39 h 1093"/>
                <a:gd name="T24" fmla="*/ 738 w 1254"/>
                <a:gd name="T25" fmla="*/ 55 h 1093"/>
                <a:gd name="T26" fmla="*/ 796 w 1254"/>
                <a:gd name="T27" fmla="*/ 125 h 1093"/>
                <a:gd name="T28" fmla="*/ 854 w 1254"/>
                <a:gd name="T29" fmla="*/ 281 h 1093"/>
                <a:gd name="T30" fmla="*/ 883 w 1254"/>
                <a:gd name="T31" fmla="*/ 632 h 1093"/>
                <a:gd name="T32" fmla="*/ 932 w 1254"/>
                <a:gd name="T33" fmla="*/ 913 h 1093"/>
                <a:gd name="T34" fmla="*/ 970 w 1254"/>
                <a:gd name="T35" fmla="*/ 983 h 1093"/>
                <a:gd name="T36" fmla="*/ 1087 w 1254"/>
                <a:gd name="T37" fmla="*/ 1061 h 1093"/>
                <a:gd name="T38" fmla="*/ 1206 w 1254"/>
                <a:gd name="T39" fmla="*/ 1053 h 1093"/>
                <a:gd name="T40" fmla="*/ 1242 w 1254"/>
                <a:gd name="T41" fmla="*/ 1035 h 1093"/>
                <a:gd name="T42" fmla="*/ 1152 w 1254"/>
                <a:gd name="T43" fmla="*/ 1071 h 10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254" h="1093">
                  <a:moveTo>
                    <a:pt x="0" y="1093"/>
                  </a:moveTo>
                  <a:cubicBezTo>
                    <a:pt x="23" y="1090"/>
                    <a:pt x="45" y="1085"/>
                    <a:pt x="68" y="1085"/>
                  </a:cubicBezTo>
                  <a:cubicBezTo>
                    <a:pt x="84" y="1085"/>
                    <a:pt x="100" y="1093"/>
                    <a:pt x="116" y="1093"/>
                  </a:cubicBezTo>
                  <a:cubicBezTo>
                    <a:pt x="162" y="1089"/>
                    <a:pt x="192" y="1065"/>
                    <a:pt x="233" y="1054"/>
                  </a:cubicBezTo>
                  <a:cubicBezTo>
                    <a:pt x="256" y="1028"/>
                    <a:pt x="281" y="1003"/>
                    <a:pt x="301" y="976"/>
                  </a:cubicBezTo>
                  <a:cubicBezTo>
                    <a:pt x="377" y="865"/>
                    <a:pt x="361" y="656"/>
                    <a:pt x="369" y="546"/>
                  </a:cubicBezTo>
                  <a:cubicBezTo>
                    <a:pt x="374" y="466"/>
                    <a:pt x="382" y="385"/>
                    <a:pt x="388" y="304"/>
                  </a:cubicBezTo>
                  <a:cubicBezTo>
                    <a:pt x="394" y="237"/>
                    <a:pt x="398" y="134"/>
                    <a:pt x="456" y="78"/>
                  </a:cubicBezTo>
                  <a:cubicBezTo>
                    <a:pt x="480" y="55"/>
                    <a:pt x="519" y="28"/>
                    <a:pt x="553" y="16"/>
                  </a:cubicBezTo>
                  <a:cubicBezTo>
                    <a:pt x="571" y="9"/>
                    <a:pt x="611" y="0"/>
                    <a:pt x="611" y="0"/>
                  </a:cubicBezTo>
                  <a:cubicBezTo>
                    <a:pt x="614" y="0"/>
                    <a:pt x="679" y="10"/>
                    <a:pt x="689" y="16"/>
                  </a:cubicBezTo>
                  <a:cubicBezTo>
                    <a:pt x="698" y="22"/>
                    <a:pt x="700" y="32"/>
                    <a:pt x="708" y="39"/>
                  </a:cubicBezTo>
                  <a:cubicBezTo>
                    <a:pt x="717" y="46"/>
                    <a:pt x="728" y="49"/>
                    <a:pt x="738" y="55"/>
                  </a:cubicBezTo>
                  <a:cubicBezTo>
                    <a:pt x="739" y="55"/>
                    <a:pt x="786" y="113"/>
                    <a:pt x="796" y="125"/>
                  </a:cubicBezTo>
                  <a:cubicBezTo>
                    <a:pt x="817" y="151"/>
                    <a:pt x="845" y="245"/>
                    <a:pt x="854" y="281"/>
                  </a:cubicBezTo>
                  <a:cubicBezTo>
                    <a:pt x="862" y="399"/>
                    <a:pt x="872" y="515"/>
                    <a:pt x="883" y="632"/>
                  </a:cubicBezTo>
                  <a:cubicBezTo>
                    <a:pt x="866" y="727"/>
                    <a:pt x="894" y="823"/>
                    <a:pt x="932" y="913"/>
                  </a:cubicBezTo>
                  <a:cubicBezTo>
                    <a:pt x="942" y="939"/>
                    <a:pt x="949" y="962"/>
                    <a:pt x="970" y="983"/>
                  </a:cubicBezTo>
                  <a:cubicBezTo>
                    <a:pt x="1003" y="1015"/>
                    <a:pt x="1049" y="1036"/>
                    <a:pt x="1087" y="1061"/>
                  </a:cubicBezTo>
                  <a:cubicBezTo>
                    <a:pt x="1122" y="1085"/>
                    <a:pt x="1153" y="1053"/>
                    <a:pt x="1206" y="1053"/>
                  </a:cubicBezTo>
                  <a:cubicBezTo>
                    <a:pt x="1235" y="1053"/>
                    <a:pt x="1254" y="1031"/>
                    <a:pt x="1242" y="1035"/>
                  </a:cubicBezTo>
                  <a:lnTo>
                    <a:pt x="1152" y="1071"/>
                  </a:lnTo>
                </a:path>
              </a:pathLst>
            </a:custGeom>
            <a:solidFill>
              <a:srgbClr val="FF00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" name="Line 31"/>
            <p:cNvSpPr>
              <a:spLocks noChangeShapeType="1"/>
            </p:cNvSpPr>
            <p:nvPr/>
          </p:nvSpPr>
          <p:spPr bwMode="auto">
            <a:xfrm>
              <a:off x="1152" y="864"/>
              <a:ext cx="0" cy="206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" name="Line 32"/>
            <p:cNvSpPr>
              <a:spLocks noChangeShapeType="1"/>
            </p:cNvSpPr>
            <p:nvPr/>
          </p:nvSpPr>
          <p:spPr bwMode="auto">
            <a:xfrm flipV="1">
              <a:off x="288" y="2544"/>
              <a:ext cx="19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8" name="Group 14"/>
          <p:cNvGrpSpPr>
            <a:grpSpLocks/>
          </p:cNvGrpSpPr>
          <p:nvPr/>
        </p:nvGrpSpPr>
        <p:grpSpPr bwMode="auto">
          <a:xfrm>
            <a:off x="3124200" y="457200"/>
            <a:ext cx="3048000" cy="3276600"/>
            <a:chOff x="288" y="864"/>
            <a:chExt cx="1920" cy="2064"/>
          </a:xfrm>
        </p:grpSpPr>
        <p:sp>
          <p:nvSpPr>
            <p:cNvPr id="39" name="Freeform 15"/>
            <p:cNvSpPr>
              <a:spLocks/>
            </p:cNvSpPr>
            <p:nvPr/>
          </p:nvSpPr>
          <p:spPr bwMode="auto">
            <a:xfrm>
              <a:off x="549" y="1476"/>
              <a:ext cx="1254" cy="1093"/>
            </a:xfrm>
            <a:custGeom>
              <a:avLst/>
              <a:gdLst>
                <a:gd name="T0" fmla="*/ 0 w 1254"/>
                <a:gd name="T1" fmla="*/ 1093 h 1093"/>
                <a:gd name="T2" fmla="*/ 68 w 1254"/>
                <a:gd name="T3" fmla="*/ 1085 h 1093"/>
                <a:gd name="T4" fmla="*/ 116 w 1254"/>
                <a:gd name="T5" fmla="*/ 1093 h 1093"/>
                <a:gd name="T6" fmla="*/ 233 w 1254"/>
                <a:gd name="T7" fmla="*/ 1054 h 1093"/>
                <a:gd name="T8" fmla="*/ 301 w 1254"/>
                <a:gd name="T9" fmla="*/ 976 h 1093"/>
                <a:gd name="T10" fmla="*/ 369 w 1254"/>
                <a:gd name="T11" fmla="*/ 546 h 1093"/>
                <a:gd name="T12" fmla="*/ 388 w 1254"/>
                <a:gd name="T13" fmla="*/ 304 h 1093"/>
                <a:gd name="T14" fmla="*/ 456 w 1254"/>
                <a:gd name="T15" fmla="*/ 78 h 1093"/>
                <a:gd name="T16" fmla="*/ 553 w 1254"/>
                <a:gd name="T17" fmla="*/ 16 h 1093"/>
                <a:gd name="T18" fmla="*/ 611 w 1254"/>
                <a:gd name="T19" fmla="*/ 0 h 1093"/>
                <a:gd name="T20" fmla="*/ 689 w 1254"/>
                <a:gd name="T21" fmla="*/ 16 h 1093"/>
                <a:gd name="T22" fmla="*/ 708 w 1254"/>
                <a:gd name="T23" fmla="*/ 39 h 1093"/>
                <a:gd name="T24" fmla="*/ 738 w 1254"/>
                <a:gd name="T25" fmla="*/ 55 h 1093"/>
                <a:gd name="T26" fmla="*/ 796 w 1254"/>
                <a:gd name="T27" fmla="*/ 125 h 1093"/>
                <a:gd name="T28" fmla="*/ 854 w 1254"/>
                <a:gd name="T29" fmla="*/ 281 h 1093"/>
                <a:gd name="T30" fmla="*/ 883 w 1254"/>
                <a:gd name="T31" fmla="*/ 632 h 1093"/>
                <a:gd name="T32" fmla="*/ 932 w 1254"/>
                <a:gd name="T33" fmla="*/ 913 h 1093"/>
                <a:gd name="T34" fmla="*/ 970 w 1254"/>
                <a:gd name="T35" fmla="*/ 983 h 1093"/>
                <a:gd name="T36" fmla="*/ 1087 w 1254"/>
                <a:gd name="T37" fmla="*/ 1061 h 1093"/>
                <a:gd name="T38" fmla="*/ 1206 w 1254"/>
                <a:gd name="T39" fmla="*/ 1053 h 1093"/>
                <a:gd name="T40" fmla="*/ 1242 w 1254"/>
                <a:gd name="T41" fmla="*/ 1035 h 1093"/>
                <a:gd name="T42" fmla="*/ 1152 w 1254"/>
                <a:gd name="T43" fmla="*/ 1071 h 10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254" h="1093">
                  <a:moveTo>
                    <a:pt x="0" y="1093"/>
                  </a:moveTo>
                  <a:cubicBezTo>
                    <a:pt x="23" y="1090"/>
                    <a:pt x="45" y="1085"/>
                    <a:pt x="68" y="1085"/>
                  </a:cubicBezTo>
                  <a:cubicBezTo>
                    <a:pt x="84" y="1085"/>
                    <a:pt x="100" y="1093"/>
                    <a:pt x="116" y="1093"/>
                  </a:cubicBezTo>
                  <a:cubicBezTo>
                    <a:pt x="162" y="1089"/>
                    <a:pt x="192" y="1065"/>
                    <a:pt x="233" y="1054"/>
                  </a:cubicBezTo>
                  <a:cubicBezTo>
                    <a:pt x="256" y="1028"/>
                    <a:pt x="281" y="1003"/>
                    <a:pt x="301" y="976"/>
                  </a:cubicBezTo>
                  <a:cubicBezTo>
                    <a:pt x="377" y="865"/>
                    <a:pt x="361" y="656"/>
                    <a:pt x="369" y="546"/>
                  </a:cubicBezTo>
                  <a:cubicBezTo>
                    <a:pt x="374" y="466"/>
                    <a:pt x="382" y="385"/>
                    <a:pt x="388" y="304"/>
                  </a:cubicBezTo>
                  <a:cubicBezTo>
                    <a:pt x="394" y="237"/>
                    <a:pt x="398" y="134"/>
                    <a:pt x="456" y="78"/>
                  </a:cubicBezTo>
                  <a:cubicBezTo>
                    <a:pt x="480" y="55"/>
                    <a:pt x="519" y="28"/>
                    <a:pt x="553" y="16"/>
                  </a:cubicBezTo>
                  <a:cubicBezTo>
                    <a:pt x="571" y="9"/>
                    <a:pt x="611" y="0"/>
                    <a:pt x="611" y="0"/>
                  </a:cubicBezTo>
                  <a:cubicBezTo>
                    <a:pt x="614" y="0"/>
                    <a:pt x="679" y="10"/>
                    <a:pt x="689" y="16"/>
                  </a:cubicBezTo>
                  <a:cubicBezTo>
                    <a:pt x="698" y="22"/>
                    <a:pt x="700" y="32"/>
                    <a:pt x="708" y="39"/>
                  </a:cubicBezTo>
                  <a:cubicBezTo>
                    <a:pt x="717" y="46"/>
                    <a:pt x="728" y="49"/>
                    <a:pt x="738" y="55"/>
                  </a:cubicBezTo>
                  <a:cubicBezTo>
                    <a:pt x="739" y="55"/>
                    <a:pt x="786" y="113"/>
                    <a:pt x="796" y="125"/>
                  </a:cubicBezTo>
                  <a:cubicBezTo>
                    <a:pt x="817" y="151"/>
                    <a:pt x="845" y="245"/>
                    <a:pt x="854" y="281"/>
                  </a:cubicBezTo>
                  <a:cubicBezTo>
                    <a:pt x="862" y="399"/>
                    <a:pt x="872" y="515"/>
                    <a:pt x="883" y="632"/>
                  </a:cubicBezTo>
                  <a:cubicBezTo>
                    <a:pt x="866" y="727"/>
                    <a:pt x="894" y="823"/>
                    <a:pt x="932" y="913"/>
                  </a:cubicBezTo>
                  <a:cubicBezTo>
                    <a:pt x="942" y="939"/>
                    <a:pt x="949" y="962"/>
                    <a:pt x="970" y="983"/>
                  </a:cubicBezTo>
                  <a:cubicBezTo>
                    <a:pt x="1003" y="1015"/>
                    <a:pt x="1049" y="1036"/>
                    <a:pt x="1087" y="1061"/>
                  </a:cubicBezTo>
                  <a:cubicBezTo>
                    <a:pt x="1122" y="1085"/>
                    <a:pt x="1153" y="1053"/>
                    <a:pt x="1206" y="1053"/>
                  </a:cubicBezTo>
                  <a:cubicBezTo>
                    <a:pt x="1235" y="1053"/>
                    <a:pt x="1254" y="1031"/>
                    <a:pt x="1242" y="1035"/>
                  </a:cubicBezTo>
                  <a:lnTo>
                    <a:pt x="1152" y="1071"/>
                  </a:lnTo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" name="Line 16"/>
            <p:cNvSpPr>
              <a:spLocks noChangeShapeType="1"/>
            </p:cNvSpPr>
            <p:nvPr/>
          </p:nvSpPr>
          <p:spPr bwMode="auto">
            <a:xfrm>
              <a:off x="1152" y="864"/>
              <a:ext cx="0" cy="206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" name="Line 17"/>
            <p:cNvSpPr>
              <a:spLocks noChangeShapeType="1"/>
            </p:cNvSpPr>
            <p:nvPr/>
          </p:nvSpPr>
          <p:spPr bwMode="auto">
            <a:xfrm flipV="1">
              <a:off x="288" y="2544"/>
              <a:ext cx="19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514787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4/20/2015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34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17</a:t>
            </a:fld>
            <a:endParaRPr lang="en-US" dirty="0"/>
          </a:p>
        </p:txBody>
      </p:sp>
      <p:graphicFrame>
        <p:nvGraphicFramePr>
          <p:cNvPr id="5" name="Object 2"/>
          <p:cNvGraphicFramePr>
            <a:graphicFrameLocks noChangeAspect="1"/>
          </p:cNvGraphicFramePr>
          <p:nvPr/>
        </p:nvGraphicFramePr>
        <p:xfrm>
          <a:off x="685800" y="547688"/>
          <a:ext cx="7681913" cy="6310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67" name="Graph" r:id="rId3" imgW="7682400" imgH="6310800" progId="Origin50.Graph">
                  <p:embed/>
                </p:oleObj>
              </mc:Choice>
              <mc:Fallback>
                <p:oleObj name="Graph" r:id="rId3" imgW="7682400" imgH="6310800" progId="Origin50.Grap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547688"/>
                        <a:ext cx="7681913" cy="6310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42493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8230" y="936127"/>
            <a:ext cx="8457902" cy="5201202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4/20/2015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34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689620" y="4521509"/>
            <a:ext cx="8115121" cy="189906"/>
          </a:xfrm>
          <a:prstGeom prst="rect">
            <a:avLst/>
          </a:prstGeom>
          <a:solidFill>
            <a:srgbClr val="FFFF0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182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75" y="-52388"/>
            <a:ext cx="9010650" cy="69627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4/20/2015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34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75303" y="68826"/>
            <a:ext cx="80427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In the following slides,   </a:t>
            </a:r>
            <a:r>
              <a:rPr lang="en-US" sz="2400" i="1" dirty="0" smtClean="0">
                <a:latin typeface="+mj-lt"/>
              </a:rPr>
              <a:t>u</a:t>
            </a:r>
            <a:r>
              <a:rPr lang="en-US" sz="2400" dirty="0" smtClean="0">
                <a:latin typeface="+mj-lt"/>
              </a:rPr>
              <a:t> represents </a:t>
            </a:r>
            <a:r>
              <a:rPr lang="en-US" sz="2400" i="1" dirty="0" smtClean="0">
                <a:latin typeface="+mj-lt"/>
              </a:rPr>
              <a:t>U/t</a:t>
            </a:r>
            <a:r>
              <a:rPr lang="en-US" sz="2400" dirty="0" smtClean="0">
                <a:latin typeface="+mj-lt"/>
              </a:rPr>
              <a:t>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690" t="16628" r="19502" b="21878"/>
          <a:stretch>
            <a:fillRect/>
          </a:stretch>
        </p:blipFill>
        <p:spPr bwMode="auto">
          <a:xfrm>
            <a:off x="1905000" y="1219200"/>
            <a:ext cx="5638800" cy="449897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7651" name="Line 3"/>
          <p:cNvSpPr>
            <a:spLocks noChangeShapeType="1"/>
          </p:cNvSpPr>
          <p:nvPr/>
        </p:nvSpPr>
        <p:spPr bwMode="auto">
          <a:xfrm>
            <a:off x="4800600" y="381000"/>
            <a:ext cx="76200" cy="556260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2" name="Line 4"/>
          <p:cNvSpPr>
            <a:spLocks noChangeShapeType="1"/>
          </p:cNvSpPr>
          <p:nvPr/>
        </p:nvSpPr>
        <p:spPr bwMode="auto">
          <a:xfrm>
            <a:off x="4800600" y="381000"/>
            <a:ext cx="76200" cy="548640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3" name="Line 5"/>
          <p:cNvSpPr>
            <a:spLocks noChangeShapeType="1"/>
          </p:cNvSpPr>
          <p:nvPr/>
        </p:nvSpPr>
        <p:spPr bwMode="auto">
          <a:xfrm>
            <a:off x="1524000" y="457200"/>
            <a:ext cx="0" cy="586740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4" name="Line 6"/>
          <p:cNvSpPr>
            <a:spLocks noChangeShapeType="1"/>
          </p:cNvSpPr>
          <p:nvPr/>
        </p:nvSpPr>
        <p:spPr bwMode="auto">
          <a:xfrm>
            <a:off x="4495800" y="457200"/>
            <a:ext cx="76200" cy="5791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5" name="Line 7"/>
          <p:cNvSpPr>
            <a:spLocks noChangeShapeType="1"/>
          </p:cNvSpPr>
          <p:nvPr/>
        </p:nvSpPr>
        <p:spPr bwMode="auto">
          <a:xfrm>
            <a:off x="1981200" y="609600"/>
            <a:ext cx="76200" cy="5791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6" name="Line 8"/>
          <p:cNvSpPr>
            <a:spLocks noChangeShapeType="1"/>
          </p:cNvSpPr>
          <p:nvPr/>
        </p:nvSpPr>
        <p:spPr bwMode="auto">
          <a:xfrm>
            <a:off x="7315200" y="533400"/>
            <a:ext cx="76200" cy="5791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7" name="Line 9"/>
          <p:cNvSpPr>
            <a:spLocks noChangeShapeType="1"/>
          </p:cNvSpPr>
          <p:nvPr/>
        </p:nvSpPr>
        <p:spPr bwMode="auto">
          <a:xfrm>
            <a:off x="1219200" y="3352800"/>
            <a:ext cx="6858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8" name="Text Box 10"/>
          <p:cNvSpPr txBox="1">
            <a:spLocks noChangeArrowheads="1"/>
          </p:cNvSpPr>
          <p:nvPr/>
        </p:nvSpPr>
        <p:spPr bwMode="auto">
          <a:xfrm>
            <a:off x="4038600" y="1295400"/>
            <a:ext cx="4191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latin typeface="Symbol" panose="05050102010706020507" pitchFamily="18" charset="2"/>
              </a:rPr>
              <a:t>e</a:t>
            </a:r>
            <a:r>
              <a:rPr lang="en-US" altLang="en-US" baseline="-25000"/>
              <a:t>k</a:t>
            </a:r>
          </a:p>
        </p:txBody>
      </p:sp>
      <p:sp>
        <p:nvSpPr>
          <p:cNvPr id="27659" name="Text Box 11"/>
          <p:cNvSpPr txBox="1">
            <a:spLocks noChangeArrowheads="1"/>
          </p:cNvSpPr>
          <p:nvPr/>
        </p:nvSpPr>
        <p:spPr bwMode="auto">
          <a:xfrm>
            <a:off x="7680325" y="2784475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k</a:t>
            </a:r>
          </a:p>
        </p:txBody>
      </p:sp>
      <p:sp>
        <p:nvSpPr>
          <p:cNvPr id="27660" name="Text Box 12"/>
          <p:cNvSpPr txBox="1">
            <a:spLocks noChangeArrowheads="1"/>
          </p:cNvSpPr>
          <p:nvPr/>
        </p:nvSpPr>
        <p:spPr bwMode="auto">
          <a:xfrm>
            <a:off x="7467600" y="3429000"/>
            <a:ext cx="5699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latin typeface="Symbol" panose="05050102010706020507" pitchFamily="18" charset="2"/>
              </a:rPr>
              <a:t>p/</a:t>
            </a:r>
            <a:r>
              <a:rPr lang="en-US" altLang="en-US"/>
              <a:t>a</a:t>
            </a:r>
            <a:endParaRPr lang="en-US" altLang="en-US">
              <a:latin typeface="Symbol" panose="05050102010706020507" pitchFamily="18" charset="2"/>
            </a:endParaRPr>
          </a:p>
        </p:txBody>
      </p:sp>
      <p:sp>
        <p:nvSpPr>
          <p:cNvPr id="27661" name="Text Box 13"/>
          <p:cNvSpPr txBox="1">
            <a:spLocks noChangeArrowheads="1"/>
          </p:cNvSpPr>
          <p:nvPr/>
        </p:nvSpPr>
        <p:spPr bwMode="auto">
          <a:xfrm>
            <a:off x="1212850" y="3505200"/>
            <a:ext cx="736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latin typeface="Symbol" panose="05050102010706020507" pitchFamily="18" charset="2"/>
              </a:rPr>
              <a:t>-p/</a:t>
            </a:r>
            <a:r>
              <a:rPr lang="en-US" altLang="en-US"/>
              <a:t>a</a:t>
            </a:r>
            <a:endParaRPr lang="en-US" altLang="en-US">
              <a:latin typeface="Symbol" panose="05050102010706020507" pitchFamily="18" charset="2"/>
            </a:endParaRPr>
          </a:p>
        </p:txBody>
      </p:sp>
      <p:sp>
        <p:nvSpPr>
          <p:cNvPr id="27662" name="Text Box 14"/>
          <p:cNvSpPr txBox="1">
            <a:spLocks noChangeArrowheads="1"/>
          </p:cNvSpPr>
          <p:nvPr/>
        </p:nvSpPr>
        <p:spPr bwMode="auto">
          <a:xfrm>
            <a:off x="5719763" y="3470275"/>
            <a:ext cx="4492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k</a:t>
            </a:r>
            <a:r>
              <a:rPr lang="en-US" altLang="en-US" baseline="-25000"/>
              <a:t>F</a:t>
            </a:r>
          </a:p>
        </p:txBody>
      </p:sp>
      <p:sp>
        <p:nvSpPr>
          <p:cNvPr id="27663" name="Text Box 15"/>
          <p:cNvSpPr txBox="1">
            <a:spLocks noChangeArrowheads="1"/>
          </p:cNvSpPr>
          <p:nvPr/>
        </p:nvSpPr>
        <p:spPr bwMode="auto">
          <a:xfrm>
            <a:off x="2692400" y="3505200"/>
            <a:ext cx="5508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-k</a:t>
            </a:r>
            <a:r>
              <a:rPr lang="en-US" altLang="en-US" baseline="-25000"/>
              <a:t>F</a:t>
            </a:r>
          </a:p>
        </p:txBody>
      </p:sp>
      <p:pic>
        <p:nvPicPr>
          <p:cNvPr id="27664" name="Picture 1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093" t="71136" r="46617" b="17920"/>
          <a:stretch>
            <a:fillRect/>
          </a:stretch>
        </p:blipFill>
        <p:spPr bwMode="auto">
          <a:xfrm>
            <a:off x="457200" y="228600"/>
            <a:ext cx="28194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7665" name="Line 17"/>
          <p:cNvSpPr>
            <a:spLocks noChangeShapeType="1"/>
          </p:cNvSpPr>
          <p:nvPr/>
        </p:nvSpPr>
        <p:spPr bwMode="auto">
          <a:xfrm>
            <a:off x="3352800" y="4572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6" name="Text Box 18"/>
          <p:cNvSpPr txBox="1">
            <a:spLocks noChangeArrowheads="1"/>
          </p:cNvSpPr>
          <p:nvPr/>
        </p:nvSpPr>
        <p:spPr bwMode="auto">
          <a:xfrm>
            <a:off x="4038600" y="228600"/>
            <a:ext cx="3711575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>
                <a:latin typeface="Symbol" panose="05050102010706020507" pitchFamily="18" charset="2"/>
              </a:rPr>
              <a:t>e</a:t>
            </a:r>
            <a:r>
              <a:rPr lang="en-US" altLang="en-US" baseline="-25000"/>
              <a:t>k</a:t>
            </a:r>
            <a:r>
              <a:rPr lang="en-US" altLang="en-US"/>
              <a:t> = -2 cos(ka)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4/20/2015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34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4/20/2015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34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64143" y="346509"/>
            <a:ext cx="76328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In the </a:t>
            </a:r>
            <a:r>
              <a:rPr lang="en-US" sz="2400" i="1" dirty="0" smtClean="0">
                <a:latin typeface="+mj-lt"/>
              </a:rPr>
              <a:t>k</a:t>
            </a:r>
            <a:r>
              <a:rPr lang="en-US" sz="2400" dirty="0" smtClean="0">
                <a:latin typeface="+mj-lt"/>
              </a:rPr>
              <a:t>-basis, the Hubbard model takes the form: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52131724"/>
              </p:ext>
            </p:extLst>
          </p:nvPr>
        </p:nvGraphicFramePr>
        <p:xfrm>
          <a:off x="664143" y="888416"/>
          <a:ext cx="8187107" cy="13831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48" name="Equation" r:id="rId3" imgW="7441920" imgH="1257120" progId="Equation.DSMT4">
                  <p:embed/>
                </p:oleObj>
              </mc:Choice>
              <mc:Fallback>
                <p:oleObj name="Equation" r:id="rId3" imgW="7441920" imgH="12571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64143" y="888416"/>
                        <a:ext cx="8187107" cy="138314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2407542"/>
              </p:ext>
            </p:extLst>
          </p:nvPr>
        </p:nvGraphicFramePr>
        <p:xfrm>
          <a:off x="815975" y="2328863"/>
          <a:ext cx="4341813" cy="160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49" name="Equation" r:id="rId5" imgW="3327120" imgH="1231560" progId="Equation.DSMT4">
                  <p:embed/>
                </p:oleObj>
              </mc:Choice>
              <mc:Fallback>
                <p:oleObj name="Equation" r:id="rId5" imgW="3327120" imgH="1231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815975" y="2328863"/>
                        <a:ext cx="4341813" cy="16097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47881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5865"/>
          <a:stretch/>
        </p:blipFill>
        <p:spPr bwMode="auto">
          <a:xfrm>
            <a:off x="66675" y="-22926"/>
            <a:ext cx="9010650" cy="30729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4/20/2015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34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6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4827" y="3050064"/>
            <a:ext cx="6910137" cy="330628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331819" y="3647975"/>
            <a:ext cx="2133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0066FF"/>
                </a:solidFill>
                <a:latin typeface="+mj-lt"/>
              </a:rPr>
              <a:t>Hartree-Fock</a:t>
            </a:r>
            <a:endParaRPr lang="en-US" sz="2400" dirty="0" smtClean="0">
              <a:solidFill>
                <a:srgbClr val="0066FF"/>
              </a:solidFill>
              <a:latin typeface="+mj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484219" y="5051657"/>
            <a:ext cx="2133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+mj-lt"/>
              </a:rPr>
              <a:t>Exact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039852" y="1646035"/>
            <a:ext cx="2748013" cy="4620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note that </a:t>
            </a:r>
            <a:r>
              <a:rPr lang="en-US" sz="2400" i="1" dirty="0" err="1" smtClean="0">
                <a:latin typeface="+mj-lt"/>
              </a:rPr>
              <a:t>k</a:t>
            </a:r>
            <a:r>
              <a:rPr lang="en-US" sz="2400" i="1" baseline="-25000" dirty="0" err="1" smtClean="0">
                <a:latin typeface="+mj-lt"/>
              </a:rPr>
              <a:t>F</a:t>
            </a:r>
            <a:r>
              <a:rPr lang="en-US" sz="2400" i="1" dirty="0" smtClean="0">
                <a:latin typeface="+mj-lt"/>
              </a:rPr>
              <a:t>=</a:t>
            </a:r>
            <a:r>
              <a:rPr lang="en-US" sz="2400" i="1" dirty="0" smtClean="0">
                <a:latin typeface="Symbol" panose="05050102010706020507" pitchFamily="18" charset="2"/>
              </a:rPr>
              <a:t>p</a:t>
            </a:r>
            <a:r>
              <a:rPr lang="en-US" sz="2400" i="1" dirty="0" smtClean="0">
                <a:latin typeface="+mj-lt"/>
              </a:rPr>
              <a:t>/(2a</a:t>
            </a:r>
            <a:r>
              <a:rPr lang="en-US" sz="2400" dirty="0" smtClean="0">
                <a:latin typeface="+mj-lt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4/20/2015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34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278969"/>
            <a:ext cx="822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One-dimensional Hubbard chain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7986" y="1099102"/>
            <a:ext cx="8348814" cy="3949976"/>
          </a:xfrm>
          <a:prstGeom prst="rect">
            <a:avLst/>
          </a:prstGeom>
        </p:spPr>
      </p:pic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55253591"/>
              </p:ext>
            </p:extLst>
          </p:nvPr>
        </p:nvGraphicFramePr>
        <p:xfrm>
          <a:off x="1523999" y="5049078"/>
          <a:ext cx="3115377" cy="12493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29" name="Equation" r:id="rId4" imgW="2501640" imgH="1002960" progId="Equation.DSMT4">
                  <p:embed/>
                </p:oleObj>
              </mc:Choice>
              <mc:Fallback>
                <p:oleObj name="Equation" r:id="rId4" imgW="2501640" imgH="10029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23999" y="5049078"/>
                        <a:ext cx="3115377" cy="124931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77150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4/20/2015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34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10550" y="232913"/>
            <a:ext cx="861778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Approximate solutions in terms of single particle states; “broken symmetry” </a:t>
            </a:r>
            <a:r>
              <a:rPr lang="en-US" sz="2400" dirty="0" err="1" smtClean="0">
                <a:latin typeface="+mj-lt"/>
              </a:rPr>
              <a:t>Hartree-Fock</a:t>
            </a:r>
            <a:r>
              <a:rPr lang="en-US" sz="2400" dirty="0" smtClean="0">
                <a:latin typeface="+mj-lt"/>
              </a:rPr>
              <a:t> type solutions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4071" y="1914712"/>
            <a:ext cx="7582825" cy="22695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8683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3744"/>
          <a:stretch/>
        </p:blipFill>
        <p:spPr bwMode="auto">
          <a:xfrm>
            <a:off x="133350" y="461665"/>
            <a:ext cx="9010650" cy="39169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4/20/2015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34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02131" y="0"/>
            <a:ext cx="83306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Broken symmetry </a:t>
            </a:r>
            <a:r>
              <a:rPr lang="en-US" sz="2400" dirty="0" err="1" smtClean="0">
                <a:latin typeface="+mj-lt"/>
              </a:rPr>
              <a:t>Hartree-Fock</a:t>
            </a:r>
            <a:r>
              <a:rPr lang="en-US" sz="2400" dirty="0" smtClean="0">
                <a:latin typeface="+mj-lt"/>
              </a:rPr>
              <a:t> solution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6866" y="3755604"/>
            <a:ext cx="7283617" cy="2415793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350042" y="4147763"/>
            <a:ext cx="12031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>
                <a:solidFill>
                  <a:srgbClr val="0066FF"/>
                </a:solidFill>
                <a:latin typeface="+mj-lt"/>
              </a:rPr>
              <a:t>m=0</a:t>
            </a:r>
            <a:endParaRPr lang="en-US" sz="2400" dirty="0" smtClean="0">
              <a:solidFill>
                <a:srgbClr val="0066FF"/>
              </a:solidFill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811478" y="5118312"/>
            <a:ext cx="12031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m=1</a:t>
            </a:r>
          </a:p>
        </p:txBody>
      </p:sp>
    </p:spTree>
    <p:extLst>
      <p:ext uri="{BB962C8B-B14F-4D97-AF65-F5344CB8AC3E}">
        <p14:creationId xmlns:p14="http://schemas.microsoft.com/office/powerpoint/2010/main" val="3428908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+mj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28091</TotalTime>
  <Words>310</Words>
  <Application>Microsoft Office PowerPoint</Application>
  <PresentationFormat>On-screen Show (4:3)</PresentationFormat>
  <Paragraphs>94</Paragraphs>
  <Slides>17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17</vt:i4>
      </vt:variant>
    </vt:vector>
  </HeadingPairs>
  <TitlesOfParts>
    <vt:vector size="25" baseType="lpstr">
      <vt:lpstr>Arial</vt:lpstr>
      <vt:lpstr>Calibri</vt:lpstr>
      <vt:lpstr>Symbol</vt:lpstr>
      <vt:lpstr>Wingdings</vt:lpstr>
      <vt:lpstr>Office Theme</vt:lpstr>
      <vt:lpstr>Graph</vt:lpstr>
      <vt:lpstr>Equation</vt:lpstr>
      <vt:lpstr>MathType 6.0 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WFU2011</dc:creator>
  <cp:lastModifiedBy>Holzwarth, Natalie</cp:lastModifiedBy>
  <cp:revision>1689</cp:revision>
  <cp:lastPrinted>2015-04-20T16:04:16Z</cp:lastPrinted>
  <dcterms:created xsi:type="dcterms:W3CDTF">2012-01-10T18:32:24Z</dcterms:created>
  <dcterms:modified xsi:type="dcterms:W3CDTF">2015-04-20T16:04:47Z</dcterms:modified>
</cp:coreProperties>
</file>