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299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6" r:id="rId13"/>
    <p:sldId id="377" r:id="rId14"/>
    <p:sldId id="378" r:id="rId15"/>
    <p:sldId id="371" r:id="rId16"/>
    <p:sldId id="372" r:id="rId17"/>
    <p:sldId id="373" r:id="rId18"/>
    <p:sldId id="374" r:id="rId19"/>
    <p:sldId id="375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A32AA"/>
    <a:srgbClr val="EC86C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4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568" y="489285"/>
            <a:ext cx="86386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35: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endParaRPr lang="en-US" sz="2400" b="1" dirty="0">
              <a:solidFill>
                <a:schemeClr val="folHlink"/>
              </a:solidFill>
            </a:endParaRP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The Hubbard model</a:t>
            </a:r>
          </a:p>
          <a:p>
            <a:pPr marL="1828800" lvl="5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LDA+U methods</a:t>
            </a:r>
          </a:p>
          <a:p>
            <a:pPr marL="1371600" lvl="5"/>
            <a:endParaRPr lang="en-US" sz="3200" b="1" dirty="0">
              <a:solidFill>
                <a:schemeClr val="folHlink"/>
              </a:solidFill>
            </a:endParaRPr>
          </a:p>
          <a:p>
            <a:pPr marL="1371600" lvl="5"/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6976"/>
            <a:ext cx="7865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Total energy expression for LDA+U used by </a:t>
            </a:r>
            <a:r>
              <a:rPr lang="en-US" sz="2400" dirty="0" err="1" smtClean="0">
                <a:latin typeface="+mj-lt"/>
              </a:rPr>
              <a:t>Cococcioni</a:t>
            </a:r>
            <a:r>
              <a:rPr lang="en-US" sz="2400" dirty="0" smtClean="0">
                <a:latin typeface="+mj-lt"/>
              </a:rPr>
              <a:t> and de </a:t>
            </a:r>
            <a:r>
              <a:rPr lang="en-US" sz="2400" dirty="0" err="1" smtClean="0">
                <a:latin typeface="+mj-lt"/>
              </a:rPr>
              <a:t>Gironcoli</a:t>
            </a:r>
            <a:r>
              <a:rPr lang="en-US" sz="2400" dirty="0" smtClean="0">
                <a:latin typeface="+mj-lt"/>
              </a:rPr>
              <a:t> for all atomic sites </a:t>
            </a:r>
            <a:r>
              <a:rPr lang="en-US" sz="2400" i="1" dirty="0" smtClean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32" y="1170477"/>
            <a:ext cx="7803936" cy="659808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5400000">
            <a:off x="6156893" y="989310"/>
            <a:ext cx="485229" cy="2167179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74955" y="2174994"/>
            <a:ext cx="3921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Coulomb and exchange interactions on atomic sites corrected for “double counting”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032" y="4029559"/>
            <a:ext cx="7803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principle the atomic site contributions could be calculated using atomic basis functions.   Alternatively they can be introduced as model parameters or determined consistently from the modified equations.</a:t>
            </a:r>
          </a:p>
        </p:txBody>
      </p:sp>
    </p:spTree>
    <p:extLst>
      <p:ext uri="{BB962C8B-B14F-4D97-AF65-F5344CB8AC3E}">
        <p14:creationId xmlns:p14="http://schemas.microsoft.com/office/powerpoint/2010/main" val="34656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71959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LDA+U – continued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Approach is particularly important for describing </a:t>
            </a:r>
            <a:r>
              <a:rPr lang="en-US" sz="2400" i="1" dirty="0" smtClean="0">
                <a:latin typeface="+mj-lt"/>
              </a:rPr>
              <a:t>d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i="1" dirty="0" smtClean="0">
                <a:latin typeface="+mj-lt"/>
              </a:rPr>
              <a:t>f </a:t>
            </a:r>
            <a:r>
              <a:rPr lang="en-US" sz="2400" dirty="0" smtClean="0">
                <a:latin typeface="+mj-lt"/>
              </a:rPr>
              <a:t>electrons where spin and orbital degeneracies also appear.  </a:t>
            </a:r>
            <a:r>
              <a:rPr lang="en-US" sz="2400" dirty="0" err="1" smtClean="0">
                <a:latin typeface="+mj-lt"/>
              </a:rPr>
              <a:t>Cococcioni</a:t>
            </a:r>
            <a:r>
              <a:rPr lang="en-US" sz="2400" dirty="0" smtClean="0">
                <a:latin typeface="+mj-lt"/>
              </a:rPr>
              <a:t> and de </a:t>
            </a:r>
            <a:r>
              <a:rPr lang="en-US" sz="2400" dirty="0" err="1" smtClean="0">
                <a:latin typeface="+mj-lt"/>
              </a:rPr>
              <a:t>Gironcoli</a:t>
            </a:r>
            <a:r>
              <a:rPr lang="en-US" sz="2400" dirty="0" smtClean="0">
                <a:latin typeface="+mj-lt"/>
              </a:rPr>
              <a:t> use dominating spherically symmetric contribution and allow site occupancies </a:t>
            </a:r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I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to vary consistently. </a:t>
            </a:r>
          </a:p>
        </p:txBody>
      </p:sp>
    </p:spTree>
    <p:extLst>
      <p:ext uri="{BB962C8B-B14F-4D97-AF65-F5344CB8AC3E}">
        <p14:creationId xmlns:p14="http://schemas.microsoft.com/office/powerpoint/2010/main" val="22423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31006"/>
            <a:ext cx="654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Simplified LDA+U Hamiltonian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594" y="931995"/>
            <a:ext cx="4574206" cy="2254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893" y="3272589"/>
            <a:ext cx="8354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Atomic site occupations </a:t>
            </a:r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30000" dirty="0" err="1" smtClean="0">
                <a:latin typeface="+mj-lt"/>
              </a:rPr>
              <a:t>I</a:t>
            </a:r>
            <a:r>
              <a:rPr lang="en-US" sz="2400" i="1" baseline="30000" dirty="0" err="1" smtClean="0">
                <a:latin typeface="Symbol" panose="05050102010706020507" pitchFamily="18" charset="2"/>
              </a:rPr>
              <a:t>s</a:t>
            </a:r>
            <a:r>
              <a:rPr lang="en-US" sz="2400" i="1" dirty="0" smtClean="0">
                <a:latin typeface="Symbol" panose="05050102010706020507" pitchFamily="18" charset="2"/>
              </a:rPr>
              <a:t>  </a:t>
            </a:r>
            <a:r>
              <a:rPr lang="en-US" sz="2400" dirty="0" smtClean="0"/>
              <a:t>depend on choice of basis functions, but net result should be robust.</a:t>
            </a:r>
          </a:p>
          <a:p>
            <a:endParaRPr lang="en-US" sz="2400" i="1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Behavior of energy with expectation value.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233037"/>
              </p:ext>
            </p:extLst>
          </p:nvPr>
        </p:nvGraphicFramePr>
        <p:xfrm>
          <a:off x="838132" y="4928412"/>
          <a:ext cx="6983415" cy="121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Equation" r:id="rId4" imgW="5778360" imgH="1002960" progId="Equation.DSMT4">
                  <p:embed/>
                </p:oleObj>
              </mc:Choice>
              <mc:Fallback>
                <p:oleObj name="Equation" r:id="rId4" imgW="57783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132" y="4928412"/>
                        <a:ext cx="6983415" cy="1212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3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15" y="266549"/>
            <a:ext cx="5486400" cy="53816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630779" y="3715352"/>
            <a:ext cx="547036" cy="9625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10425" y="3166712"/>
            <a:ext cx="273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FF"/>
                </a:solidFill>
                <a:latin typeface="+mj-lt"/>
              </a:rPr>
              <a:t>Needed correction to be provided by U term.</a:t>
            </a:r>
            <a:endParaRPr lang="en-US" sz="2400" dirty="0" smtClean="0">
              <a:solidFill>
                <a:srgbClr val="0066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69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1756"/>
            <a:ext cx="802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Cococcioni</a:t>
            </a:r>
            <a:r>
              <a:rPr lang="en-US" sz="2400" dirty="0" smtClean="0">
                <a:latin typeface="+mj-lt"/>
              </a:rPr>
              <a:t> and de </a:t>
            </a:r>
            <a:r>
              <a:rPr lang="en-US" sz="2400" dirty="0" err="1" smtClean="0">
                <a:latin typeface="+mj-lt"/>
              </a:rPr>
              <a:t>Girancoli</a:t>
            </a:r>
            <a:r>
              <a:rPr lang="en-US" sz="2400" dirty="0" smtClean="0">
                <a:latin typeface="+mj-lt"/>
              </a:rPr>
              <a:t> proposal for calculating U: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570522"/>
              </p:ext>
            </p:extLst>
          </p:nvPr>
        </p:nvGraphicFramePr>
        <p:xfrm>
          <a:off x="985982" y="911810"/>
          <a:ext cx="7172035" cy="993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tion" r:id="rId3" imgW="5956200" imgH="825480" progId="Equation.DSMT4">
                  <p:embed/>
                </p:oleObj>
              </mc:Choice>
              <mc:Fallback>
                <p:oleObj name="Equation" r:id="rId3" imgW="59562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5982" y="911810"/>
                        <a:ext cx="7172035" cy="993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582" y="2144191"/>
            <a:ext cx="4550275" cy="163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909342"/>
            <a:ext cx="793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</a:t>
            </a:r>
            <a:r>
              <a:rPr lang="en-US" sz="2400" dirty="0" err="1" smtClean="0">
                <a:latin typeface="+mj-lt"/>
              </a:rPr>
              <a:t>FeO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024"/>
          <a:stretch/>
        </p:blipFill>
        <p:spPr>
          <a:xfrm>
            <a:off x="3580108" y="649286"/>
            <a:ext cx="4977348" cy="5707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982" y="-43211"/>
            <a:ext cx="367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Cococioni</a:t>
            </a:r>
            <a:r>
              <a:rPr lang="en-US" sz="2400" dirty="0" smtClean="0">
                <a:latin typeface="+mj-lt"/>
              </a:rPr>
              <a:t> &amp; de </a:t>
            </a:r>
            <a:r>
              <a:rPr lang="en-US" sz="2400" dirty="0" err="1" smtClean="0">
                <a:latin typeface="+mj-lt"/>
              </a:rPr>
              <a:t>Gironcoli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45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90562"/>
            <a:ext cx="3762375" cy="547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980" y="387458"/>
            <a:ext cx="367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Cococioni</a:t>
            </a:r>
            <a:r>
              <a:rPr lang="en-US" sz="2400" dirty="0" smtClean="0">
                <a:latin typeface="+mj-lt"/>
              </a:rPr>
              <a:t> &amp; de </a:t>
            </a:r>
            <a:r>
              <a:rPr lang="en-US" sz="2400" dirty="0" err="1" smtClean="0">
                <a:latin typeface="+mj-lt"/>
              </a:rPr>
              <a:t>Gironcoli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3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976" y="356461"/>
            <a:ext cx="759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of LDA+U to phase stability of Li</a:t>
            </a:r>
            <a:r>
              <a:rPr lang="en-US" sz="2400" baseline="-25000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FeO</a:t>
            </a:r>
            <a:r>
              <a:rPr lang="en-US" sz="2400" baseline="-25000" dirty="0" smtClean="0">
                <a:latin typeface="+mj-lt"/>
              </a:rPr>
              <a:t>4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5232"/>
            <a:ext cx="8865664" cy="48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404247"/>
            <a:ext cx="8705850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57808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Experimentally, Li</a:t>
            </a:r>
            <a:r>
              <a:rPr lang="en-US" sz="2400" baseline="-25000" dirty="0" smtClean="0">
                <a:latin typeface="+mj-lt"/>
              </a:rPr>
              <a:t>0.5</a:t>
            </a:r>
            <a:r>
              <a:rPr lang="en-US" sz="2400" dirty="0" smtClean="0">
                <a:latin typeface="+mj-lt"/>
              </a:rPr>
              <a:t>FePO</a:t>
            </a:r>
            <a:r>
              <a:rPr lang="en-US" sz="2400" baseline="-25000" dirty="0" smtClean="0">
                <a:latin typeface="+mj-lt"/>
              </a:rPr>
              <a:t>4</a:t>
            </a:r>
            <a:r>
              <a:rPr lang="en-US" sz="2400" dirty="0" smtClean="0">
                <a:latin typeface="+mj-lt"/>
              </a:rPr>
              <a:t> is unstable </a:t>
            </a:r>
            <a:r>
              <a:rPr lang="en-US" sz="2400" dirty="0" err="1" smtClean="0">
                <a:latin typeface="+mj-lt"/>
              </a:rPr>
              <a:t>wrt</a:t>
            </a:r>
            <a:r>
              <a:rPr lang="en-US" sz="2400" dirty="0" smtClean="0">
                <a:latin typeface="+mj-lt"/>
              </a:rPr>
              <a:t> to FePO</a:t>
            </a:r>
            <a:r>
              <a:rPr lang="en-US" sz="2400" baseline="-25000" dirty="0" smtClean="0">
                <a:latin typeface="+mj-lt"/>
              </a:rPr>
              <a:t>4</a:t>
            </a:r>
            <a:r>
              <a:rPr lang="en-US" sz="2400" dirty="0" smtClean="0">
                <a:latin typeface="+mj-lt"/>
              </a:rPr>
              <a:t> and LiFePO</a:t>
            </a:r>
            <a:r>
              <a:rPr lang="en-US" sz="2400" baseline="-25000" dirty="0" smtClean="0">
                <a:latin typeface="+mj-lt"/>
              </a:rPr>
              <a:t>4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63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796" y="72984"/>
            <a:ext cx="728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Simplified LDA+U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403046"/>
              </p:ext>
            </p:extLst>
          </p:nvPr>
        </p:nvGraphicFramePr>
        <p:xfrm>
          <a:off x="3260788" y="303817"/>
          <a:ext cx="5518024" cy="1062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Equation" r:id="rId3" imgW="3098520" imgH="596880" progId="Equation.DSMT4">
                  <p:embed/>
                </p:oleObj>
              </mc:Choice>
              <mc:Fallback>
                <p:oleObj name="Equation" r:id="rId3" imgW="309852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0788" y="303817"/>
                        <a:ext cx="5518024" cy="1062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183" y="1573368"/>
            <a:ext cx="6487817" cy="45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30" y="936127"/>
            <a:ext cx="8457902" cy="5201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679" y="4785669"/>
            <a:ext cx="8115121" cy="18990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" y="381000"/>
            <a:ext cx="8072438" cy="566297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1200" y="2209800"/>
            <a:ext cx="2438400" cy="13716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761832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12725"/>
            <a:ext cx="65817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600" y="213360"/>
            <a:ext cx="785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Motivation for the LDA+U approach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163600"/>
            <a:ext cx="8477568" cy="39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" y="1127760"/>
            <a:ext cx="8208457" cy="49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213360"/>
            <a:ext cx="820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Details of the self-interaction problem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139757"/>
              </p:ext>
            </p:extLst>
          </p:nvPr>
        </p:nvGraphicFramePr>
        <p:xfrm>
          <a:off x="935990" y="1029652"/>
          <a:ext cx="6655150" cy="208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Equation" r:id="rId3" imgW="5676840" imgH="1777680" progId="Equation.DSMT4">
                  <p:embed/>
                </p:oleObj>
              </mc:Choice>
              <mc:Fallback>
                <p:oleObj name="Equation" r:id="rId3" imgW="5676840" imgH="1777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5990" y="1029652"/>
                        <a:ext cx="6655150" cy="208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017687"/>
              </p:ext>
            </p:extLst>
          </p:nvPr>
        </p:nvGraphicFramePr>
        <p:xfrm>
          <a:off x="935990" y="3429000"/>
          <a:ext cx="7093361" cy="1122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Equation" r:id="rId5" imgW="6337080" imgH="1002960" progId="Equation.DSMT4">
                  <p:embed/>
                </p:oleObj>
              </mc:Choice>
              <mc:Fallback>
                <p:oleObj name="Equation" r:id="rId5" imgW="63370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5990" y="3429000"/>
                        <a:ext cx="7093361" cy="1122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0240" y="4761676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+mj-lt"/>
              </a:rPr>
              <a:t>Hartree-Fock</a:t>
            </a:r>
            <a:r>
              <a:rPr lang="en-US" sz="2400" dirty="0" smtClean="0">
                <a:latin typeface="+mj-lt"/>
              </a:rPr>
              <a:t> formalism removes self-interaction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LDA+U approximately removes self-interaction error and can possibly add some additional physics</a:t>
            </a:r>
          </a:p>
        </p:txBody>
      </p:sp>
    </p:spTree>
    <p:extLst>
      <p:ext uri="{BB962C8B-B14F-4D97-AF65-F5344CB8AC3E}">
        <p14:creationId xmlns:p14="http://schemas.microsoft.com/office/powerpoint/2010/main" val="21098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70" y="742950"/>
            <a:ext cx="8805459" cy="49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28386</TotalTime>
  <Words>398</Words>
  <Application>Microsoft Office PowerPoint</Application>
  <PresentationFormat>On-screen Show (4:3)</PresentationFormat>
  <Paragraphs>89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1711</cp:revision>
  <cp:lastPrinted>2015-04-22T14:49:22Z</cp:lastPrinted>
  <dcterms:created xsi:type="dcterms:W3CDTF">2012-01-10T18:32:24Z</dcterms:created>
  <dcterms:modified xsi:type="dcterms:W3CDTF">2015-04-22T16:31:36Z</dcterms:modified>
</cp:coreProperties>
</file>