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6" r:id="rId2"/>
    <p:sldId id="299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9" r:id="rId18"/>
    <p:sldId id="378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DA32AA"/>
    <a:srgbClr val="EC86C8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 snapToGrid="0">
      <p:cViewPr>
        <p:scale>
          <a:sx n="41" d="100"/>
          <a:sy n="41" d="100"/>
        </p:scale>
        <p:origin x="1124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7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7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0" rIns="96620" bIns="483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20" tIns="48310" rIns="96620" bIns="48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4/24/2015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Spring 2015 -- Lecture 36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2.gif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wfu.edu/natalie/papers/LiFePO4/index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sers.wfu.edu/natalie/papers/LiFePO4/manuscript/LiFePO4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4.wmf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png"/><Relationship Id="rId4" Type="http://schemas.openxmlformats.org/officeDocument/2006/relationships/image" Target="../media/image8.wmf"/><Relationship Id="rId9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6568" y="489285"/>
            <a:ext cx="863867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36: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0" lvl="2" algn="ctr"/>
            <a:endParaRPr lang="en-US" sz="2400" b="1" dirty="0">
              <a:solidFill>
                <a:schemeClr val="folHlink"/>
              </a:solidFill>
            </a:endParaRPr>
          </a:p>
          <a:p>
            <a:pPr marL="914400" lvl="4"/>
            <a:r>
              <a:rPr lang="en-US" sz="3200" b="1" dirty="0" smtClean="0">
                <a:solidFill>
                  <a:schemeClr val="folHlink"/>
                </a:solidFill>
              </a:rPr>
              <a:t>Review </a:t>
            </a:r>
          </a:p>
          <a:p>
            <a:pPr marL="1828800" lvl="5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Comment on </a:t>
            </a:r>
            <a:r>
              <a:rPr lang="en-US" sz="3200" b="1" dirty="0" err="1" smtClean="0">
                <a:solidFill>
                  <a:schemeClr val="folHlink"/>
                </a:solidFill>
              </a:rPr>
              <a:t>Kramers-Kronig</a:t>
            </a:r>
            <a:r>
              <a:rPr lang="en-US" sz="3200" b="1" dirty="0" smtClean="0">
                <a:solidFill>
                  <a:schemeClr val="folHlink"/>
                </a:solidFill>
              </a:rPr>
              <a:t> transforms</a:t>
            </a:r>
          </a:p>
          <a:p>
            <a:pPr marL="1828800" lvl="5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Some equations worth knowing</a:t>
            </a:r>
          </a:p>
          <a:p>
            <a:pPr marL="1828800" lvl="5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Course assessment forms</a:t>
            </a:r>
          </a:p>
          <a:p>
            <a:pPr marL="1371600" lvl="5"/>
            <a:endParaRPr lang="en-US" sz="3200" b="1" dirty="0">
              <a:solidFill>
                <a:schemeClr val="folHlink"/>
              </a:solidFill>
            </a:endParaRPr>
          </a:p>
          <a:p>
            <a:pPr marL="1371600" lvl="5"/>
            <a:endParaRPr lang="en-US" sz="32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858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equations worth remembering --</a:t>
            </a:r>
          </a:p>
        </p:txBody>
      </p:sp>
    </p:spTree>
    <p:extLst>
      <p:ext uri="{BB962C8B-B14F-4D97-AF65-F5344CB8AC3E}">
        <p14:creationId xmlns:p14="http://schemas.microsoft.com/office/powerpoint/2010/main" val="308153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33" y="-55083"/>
            <a:ext cx="858308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0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2" descr="http://ecee.colorado.edu/%7Ebart/book/s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73" y="586891"/>
            <a:ext cx="2857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15447" y="2259439"/>
            <a:ext cx="57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a</a:t>
            </a:r>
            <a:r>
              <a:rPr lang="en-US" sz="2400" b="1" i="1" baseline="-25000" dirty="0" smtClean="0">
                <a:latin typeface="+mj-lt"/>
              </a:rPr>
              <a:t>1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7811" y="2668822"/>
            <a:ext cx="57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a</a:t>
            </a:r>
            <a:r>
              <a:rPr lang="en-US" sz="2400" b="1" i="1" baseline="-25000" dirty="0">
                <a:latin typeface="+mj-lt"/>
              </a:rPr>
              <a:t>2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103" y="1455613"/>
            <a:ext cx="57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a</a:t>
            </a:r>
            <a:r>
              <a:rPr lang="en-US" sz="2400" b="1" i="1" baseline="-25000" dirty="0" smtClean="0">
                <a:latin typeface="+mj-lt"/>
              </a:rPr>
              <a:t>3</a:t>
            </a:r>
            <a:endParaRPr lang="en-US" sz="2400" b="1" i="1" dirty="0" smtClean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948037"/>
              </p:ext>
            </p:extLst>
          </p:nvPr>
        </p:nvGraphicFramePr>
        <p:xfrm>
          <a:off x="434905" y="3861002"/>
          <a:ext cx="3953172" cy="1884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3" name="Equation" r:id="rId4" imgW="2984400" imgH="1422360" progId="Equation.DSMT4">
                  <p:embed/>
                </p:oleObj>
              </mc:Choice>
              <mc:Fallback>
                <p:oleObj name="Equation" r:id="rId4" imgW="2984400" imgH="1422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905" y="3861002"/>
                        <a:ext cx="3953172" cy="1884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95254"/>
            <a:ext cx="7002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Bravais</a:t>
            </a:r>
            <a:r>
              <a:rPr lang="en-US" sz="2400" dirty="0" smtClean="0">
                <a:latin typeface="+mj-lt"/>
              </a:rPr>
              <a:t> lattice vectors: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520150"/>
              </p:ext>
            </p:extLst>
          </p:nvPr>
        </p:nvGraphicFramePr>
        <p:xfrm>
          <a:off x="4567386" y="4641439"/>
          <a:ext cx="3714469" cy="118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4" name="Equation" r:id="rId6" imgW="2031840" imgH="647640" progId="Equation.DSMT4">
                  <p:embed/>
                </p:oleObj>
              </mc:Choice>
              <mc:Fallback>
                <p:oleObj name="Equation" r:id="rId6" imgW="203184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67386" y="4641439"/>
                        <a:ext cx="3714469" cy="1183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08767" y="4281051"/>
            <a:ext cx="727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Distance between diffracting planes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271303"/>
              </p:ext>
            </p:extLst>
          </p:nvPr>
        </p:nvGraphicFramePr>
        <p:xfrm>
          <a:off x="4656138" y="1255713"/>
          <a:ext cx="25034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5" name="Equation" r:id="rId8" imgW="2070000" imgH="622080" progId="Equation.DSMT4">
                  <p:embed/>
                </p:oleObj>
              </mc:Choice>
              <mc:Fallback>
                <p:oleObj name="Equation" r:id="rId8" imgW="207000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56138" y="1255713"/>
                        <a:ext cx="2503487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01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15757"/>
            <a:ext cx="750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Bragg diffraction</a:t>
            </a:r>
          </a:p>
        </p:txBody>
      </p:sp>
      <p:pic>
        <p:nvPicPr>
          <p:cNvPr id="6" name="Picture 4" descr="http://upload.wikimedia.org/wikipedia/commons/thumb/7/74/BraggPlaneDiffraction.svg/400px-BraggPlaneDiffractio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43" y="1162497"/>
            <a:ext cx="38100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051425" y="1232899"/>
            <a:ext cx="174660" cy="2876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36333" y="1089061"/>
            <a:ext cx="173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incident beam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5100" y="1200365"/>
            <a:ext cx="173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defracted</a:t>
            </a:r>
            <a:r>
              <a:rPr lang="en-US" sz="2400" dirty="0" smtClean="0">
                <a:latin typeface="+mj-lt"/>
              </a:rPr>
              <a:t> beam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143965"/>
              </p:ext>
            </p:extLst>
          </p:nvPr>
        </p:nvGraphicFramePr>
        <p:xfrm>
          <a:off x="1993900" y="3308350"/>
          <a:ext cx="4129088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2" name="Equation" r:id="rId4" imgW="3632040" imgH="622080" progId="Equation.DSMT4">
                  <p:embed/>
                </p:oleObj>
              </mc:Choice>
              <mc:Fallback>
                <p:oleObj name="Equation" r:id="rId4" imgW="363204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3900" y="3308350"/>
                        <a:ext cx="4129088" cy="706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3226085" y="4366517"/>
            <a:ext cx="606176" cy="1047964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7" idx="3"/>
          </p:cNvCxnSpPr>
          <p:nvPr/>
        </p:nvCxnSpPr>
        <p:spPr>
          <a:xfrm flipV="1">
            <a:off x="3787739" y="4412840"/>
            <a:ext cx="648984" cy="1001643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89447" y="5381945"/>
            <a:ext cx="606176" cy="1047964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7" idx="3"/>
          </p:cNvCxnSpPr>
          <p:nvPr/>
        </p:nvCxnSpPr>
        <p:spPr>
          <a:xfrm flipV="1">
            <a:off x="4405041" y="4412840"/>
            <a:ext cx="31682" cy="2000801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0836" y="4379465"/>
            <a:ext cx="205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terms of wave vectors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51425" y="4748797"/>
            <a:ext cx="678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+mj-lt"/>
              </a:rPr>
              <a:t>k</a:t>
            </a:r>
            <a:r>
              <a:rPr lang="en-US" sz="2400" b="1" i="1" baseline="-25000" dirty="0" err="1" smtClean="0">
                <a:latin typeface="+mj-lt"/>
              </a:rPr>
              <a:t>inc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7326" y="4182007"/>
            <a:ext cx="78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+mj-lt"/>
              </a:rPr>
              <a:t>k</a:t>
            </a:r>
            <a:r>
              <a:rPr lang="en-US" sz="2400" b="1" i="1" baseline="-25000" dirty="0" err="1" smtClean="0">
                <a:latin typeface="+mj-lt"/>
              </a:rPr>
              <a:t>scat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18918" y="4930307"/>
            <a:ext cx="78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Symbol" panose="05050102010706020507" pitchFamily="18" charset="2"/>
              </a:rPr>
              <a:t>D</a:t>
            </a:r>
            <a:r>
              <a:rPr lang="en-US" sz="2400" b="1" i="1" dirty="0" err="1" smtClean="0">
                <a:latin typeface="+mj-lt"/>
              </a:rPr>
              <a:t>k</a:t>
            </a:r>
            <a:endParaRPr lang="en-US" sz="2400" b="1" i="1" dirty="0" smtClean="0">
              <a:latin typeface="+mj-lt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03269"/>
              </p:ext>
            </p:extLst>
          </p:nvPr>
        </p:nvGraphicFramePr>
        <p:xfrm>
          <a:off x="5823206" y="4725634"/>
          <a:ext cx="2076451" cy="133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3" name="Equation" r:id="rId6" imgW="1562040" imgH="1002960" progId="Equation.DSMT4">
                  <p:embed/>
                </p:oleObj>
              </mc:Choice>
              <mc:Fallback>
                <p:oleObj name="Equation" r:id="rId6" imgW="156204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23206" y="4725634"/>
                        <a:ext cx="2076451" cy="133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921303" y="5113529"/>
            <a:ext cx="78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Symbol" panose="05050102010706020507" pitchFamily="18" charset="2"/>
              </a:rPr>
              <a:t>2q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21" name="Arc 20"/>
          <p:cNvSpPr/>
          <p:nvPr/>
        </p:nvSpPr>
        <p:spPr>
          <a:xfrm rot="1800000">
            <a:off x="3666439" y="5162119"/>
            <a:ext cx="350491" cy="459705"/>
          </a:xfrm>
          <a:prstGeom prst="arc">
            <a:avLst>
              <a:gd name="adj1" fmla="val 16200000"/>
              <a:gd name="adj2" fmla="val 2596387"/>
            </a:avLst>
          </a:prstGeom>
          <a:ln w="34925">
            <a:solidFill>
              <a:srgbClr val="DA32A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059689"/>
              </p:ext>
            </p:extLst>
          </p:nvPr>
        </p:nvGraphicFramePr>
        <p:xfrm>
          <a:off x="911986" y="674709"/>
          <a:ext cx="3159125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7" name="Equation" r:id="rId3" imgW="1866600" imgH="672840" progId="Equation.DSMT4">
                  <p:embed/>
                </p:oleObj>
              </mc:Choice>
              <mc:Fallback>
                <p:oleObj name="Equation" r:id="rId3" imgW="18666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1986" y="674709"/>
                        <a:ext cx="3159125" cy="113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90936" y="790489"/>
            <a:ext cx="248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periodic function</a:t>
            </a:r>
          </a:p>
        </p:txBody>
      </p:sp>
      <p:sp>
        <p:nvSpPr>
          <p:cNvPr id="7" name="Up Arrow 6"/>
          <p:cNvSpPr/>
          <p:nvPr/>
        </p:nvSpPr>
        <p:spPr>
          <a:xfrm rot="2158401" flipV="1">
            <a:off x="3393815" y="826450"/>
            <a:ext cx="296519" cy="7792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666" y="208344"/>
            <a:ext cx="8351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Single particle </a:t>
            </a:r>
            <a:r>
              <a:rPr lang="en-US" sz="2400" dirty="0" err="1" smtClean="0">
                <a:latin typeface="+mj-lt"/>
              </a:rPr>
              <a:t>wavefunction</a:t>
            </a:r>
            <a:r>
              <a:rPr lang="en-US" sz="2400" dirty="0" smtClean="0">
                <a:latin typeface="+mj-lt"/>
              </a:rPr>
              <a:t> in a periodic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7" y="2684320"/>
            <a:ext cx="8133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+mj-lt"/>
              </a:rPr>
              <a:t>Wannier</a:t>
            </a:r>
            <a:r>
              <a:rPr lang="en-US" sz="2400" dirty="0" smtClean="0">
                <a:latin typeface="+mj-lt"/>
              </a:rPr>
              <a:t> representation of electronic states -- continued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611190"/>
              </p:ext>
            </p:extLst>
          </p:nvPr>
        </p:nvGraphicFramePr>
        <p:xfrm>
          <a:off x="335666" y="3232823"/>
          <a:ext cx="8692861" cy="13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8" name="Equation" r:id="rId5" imgW="6375240" imgH="1002960" progId="Equation.DSMT4">
                  <p:embed/>
                </p:oleObj>
              </mc:Choice>
              <mc:Fallback>
                <p:oleObj name="Equation" r:id="rId5" imgW="637524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666" y="3232823"/>
                        <a:ext cx="8692861" cy="136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775371"/>
              </p:ext>
            </p:extLst>
          </p:nvPr>
        </p:nvGraphicFramePr>
        <p:xfrm>
          <a:off x="361506" y="4383394"/>
          <a:ext cx="446405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9" name="Equation" r:id="rId7" imgW="2997000" imgH="698400" progId="Equation.DSMT4">
                  <p:embed/>
                </p:oleObj>
              </mc:Choice>
              <mc:Fallback>
                <p:oleObj name="Equation" r:id="rId7" imgW="299700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1506" y="4383394"/>
                        <a:ext cx="4464050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61506" y="5283415"/>
            <a:ext cx="7751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Comment:    </a:t>
            </a:r>
            <a:r>
              <a:rPr lang="en-US" sz="2400" dirty="0" err="1" smtClean="0">
                <a:latin typeface="+mj-lt"/>
              </a:rPr>
              <a:t>Wannier</a:t>
            </a:r>
            <a:r>
              <a:rPr lang="en-US" sz="2400" dirty="0" smtClean="0">
                <a:latin typeface="+mj-lt"/>
              </a:rPr>
              <a:t> functions are not unique since the </a:t>
            </a:r>
            <a:r>
              <a:rPr lang="en-US" sz="2400" dirty="0" err="1" smtClean="0">
                <a:latin typeface="+mj-lt"/>
              </a:rPr>
              <a:t>the</a:t>
            </a:r>
            <a:r>
              <a:rPr lang="en-US" sz="2400" dirty="0" smtClean="0">
                <a:latin typeface="+mj-lt"/>
              </a:rPr>
              <a:t> Bloch function may be multiplied by a </a:t>
            </a:r>
            <a:r>
              <a:rPr lang="en-US" sz="2400" b="1" dirty="0" smtClean="0">
                <a:latin typeface="+mj-lt"/>
              </a:rPr>
              <a:t>k</a:t>
            </a:r>
            <a:r>
              <a:rPr lang="en-US" sz="2400" dirty="0" smtClean="0">
                <a:latin typeface="+mj-lt"/>
              </a:rPr>
              <a:t>-dependent phase, which may generate a different function </a:t>
            </a:r>
            <a:r>
              <a:rPr lang="en-US" sz="2400" i="1" dirty="0" err="1" smtClean="0">
                <a:latin typeface="+mj-lt"/>
              </a:rPr>
              <a:t>W</a:t>
            </a:r>
            <a:r>
              <a:rPr lang="en-US" sz="2400" i="1" baseline="-25000" dirty="0" err="1" smtClean="0">
                <a:latin typeface="+mj-lt"/>
              </a:rPr>
              <a:t>n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b="1" dirty="0" smtClean="0">
                <a:latin typeface="+mj-lt"/>
              </a:rPr>
              <a:t>r</a:t>
            </a:r>
            <a:r>
              <a:rPr lang="en-US" sz="2400" dirty="0" smtClean="0">
                <a:latin typeface="+mj-lt"/>
              </a:rPr>
              <a:t>-</a:t>
            </a:r>
            <a:r>
              <a:rPr lang="en-US" sz="2400" b="1" dirty="0" smtClean="0">
                <a:latin typeface="+mj-lt"/>
              </a:rPr>
              <a:t>T</a:t>
            </a:r>
            <a:r>
              <a:rPr lang="en-US" sz="2400" dirty="0" smtClean="0">
                <a:latin typeface="+mj-lt"/>
              </a:rPr>
              <a:t>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666" y="1761164"/>
            <a:ext cx="8385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Eigenfunctions</a:t>
            </a:r>
            <a:r>
              <a:rPr lang="en-US" sz="2400" dirty="0" smtClean="0">
                <a:latin typeface="+mj-lt"/>
              </a:rPr>
              <a:t> of the periodic Hamiltonian are Bloch states with eigenvalues </a:t>
            </a:r>
            <a:r>
              <a:rPr lang="en-US" sz="2400" i="1" dirty="0" err="1" smtClean="0">
                <a:latin typeface="+mj-lt"/>
              </a:rPr>
              <a:t>E</a:t>
            </a:r>
            <a:r>
              <a:rPr lang="en-US" sz="2400" i="1" baseline="-25000" dirty="0" err="1" smtClean="0">
                <a:latin typeface="+mj-lt"/>
              </a:rPr>
              <a:t>nk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and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072108"/>
              </p:ext>
            </p:extLst>
          </p:nvPr>
        </p:nvGraphicFramePr>
        <p:xfrm>
          <a:off x="3934828" y="2017714"/>
          <a:ext cx="3565565" cy="736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0" name="Equation" r:id="rId9" imgW="2768400" imgH="571320" progId="Equation.DSMT4">
                  <p:embed/>
                </p:oleObj>
              </mc:Choice>
              <mc:Fallback>
                <p:oleObj name="Equation" r:id="rId9" imgW="27684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34828" y="2017714"/>
                        <a:ext cx="3565565" cy="736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52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0471"/>
            <a:ext cx="7384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Understanding band structures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--- Example of LiFePO</a:t>
            </a:r>
            <a:r>
              <a:rPr lang="en-US" sz="2400" baseline="-25000" dirty="0" smtClean="0">
                <a:latin typeface="+mj-lt"/>
              </a:rPr>
              <a:t>4</a:t>
            </a:r>
            <a:r>
              <a:rPr lang="en-US" sz="2400" dirty="0" smtClean="0">
                <a:latin typeface="+mj-lt"/>
              </a:rPr>
              <a:t> and FePO</a:t>
            </a:r>
            <a:r>
              <a:rPr lang="en-US" sz="2400" baseline="-25000" dirty="0" smtClean="0">
                <a:latin typeface="+mj-lt"/>
              </a:rPr>
              <a:t>4</a:t>
            </a:r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r>
              <a:rPr lang="en-US" sz="2400" baseline="-25000" dirty="0" smtClean="0">
                <a:latin typeface="+mj-lt"/>
              </a:rPr>
              <a:t> 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75" y="1884523"/>
            <a:ext cx="5365125" cy="3775216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56465" y="12863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Electronic structures of FePO</a:t>
            </a:r>
            <a:r>
              <a:rPr kumimoji="0" lang="en-US" altLang="en-US" sz="18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4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, LiFePO</a:t>
            </a:r>
            <a:r>
              <a:rPr kumimoji="0" lang="en-US" altLang="en-US" sz="18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4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, and related materials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Ping Tang and N. A. W. Holzwarth -- </a:t>
            </a:r>
            <a:r>
              <a:rPr kumimoji="0" lang="en-US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Phys. Rev. B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68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, 165107 (2003)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6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9228" y="0"/>
            <a:ext cx="778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Partial densities of states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30" y="874362"/>
            <a:ext cx="4543939" cy="5664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044" y="874362"/>
            <a:ext cx="4160202" cy="5813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6258" y="494909"/>
            <a:ext cx="235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FePO</a:t>
            </a:r>
            <a:r>
              <a:rPr lang="en-US" sz="2400" baseline="-25000" dirty="0" smtClean="0">
                <a:latin typeface="+mj-lt"/>
              </a:rPr>
              <a:t>4</a:t>
            </a:r>
            <a:endParaRPr lang="en-US" sz="2400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1722" y="538816"/>
            <a:ext cx="235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LiFePO</a:t>
            </a:r>
            <a:r>
              <a:rPr lang="en-US" sz="2400" baseline="-25000" dirty="0" smtClean="0">
                <a:latin typeface="+mj-lt"/>
              </a:rPr>
              <a:t>4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398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400050"/>
            <a:ext cx="747712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20" y="723900"/>
            <a:ext cx="7162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30" y="936127"/>
            <a:ext cx="8457902" cy="5201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1679" y="5005588"/>
            <a:ext cx="8115121" cy="18990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212725"/>
            <a:ext cx="658177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5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Review topic – analytic properties of dielectric function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292261" y="2389187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latin typeface="+mj-lt"/>
              </a:rPr>
              <a:t>Kramers-Kronig</a:t>
            </a:r>
            <a:r>
              <a:rPr lang="en-US" sz="2400" dirty="0" smtClean="0">
                <a:latin typeface="+mj-lt"/>
              </a:rPr>
              <a:t> transform – for dielectric function: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0150" y="3368526"/>
            <a:ext cx="53530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710026"/>
              </p:ext>
            </p:extLst>
          </p:nvPr>
        </p:nvGraphicFramePr>
        <p:xfrm>
          <a:off x="587375" y="1160463"/>
          <a:ext cx="726122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4" name="Equation" r:id="rId4" imgW="4635360" imgH="647640" progId="Equation.DSMT4">
                  <p:embed/>
                </p:oleObj>
              </mc:Choice>
              <mc:Fallback>
                <p:oleObj name="Equation" r:id="rId4" imgW="463536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1160463"/>
                        <a:ext cx="7261225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04/24/2015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2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28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Practical evaluation of </a:t>
            </a:r>
            <a:r>
              <a:rPr lang="en-US" sz="2400" dirty="0" err="1" smtClean="0">
                <a:latin typeface="+mj-lt"/>
              </a:rPr>
              <a:t>Kramers-Kronig</a:t>
            </a:r>
            <a:r>
              <a:rPr lang="en-US" sz="2400" dirty="0" smtClean="0">
                <a:latin typeface="+mj-lt"/>
              </a:rPr>
              <a:t> relation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90265"/>
            <a:ext cx="53530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647101"/>
              </p:ext>
            </p:extLst>
          </p:nvPr>
        </p:nvGraphicFramePr>
        <p:xfrm>
          <a:off x="4114800" y="2209800"/>
          <a:ext cx="9144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4" name="Equation" r:id="rId4" imgW="914400" imgH="250560" progId="Equation.DSMT4">
                  <p:embed/>
                </p:oleObj>
              </mc:Choice>
              <mc:Fallback>
                <p:oleObj name="Equation" r:id="rId4" imgW="914400" imgH="25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36266"/>
              </p:ext>
            </p:extLst>
          </p:nvPr>
        </p:nvGraphicFramePr>
        <p:xfrm>
          <a:off x="4114800" y="2209800"/>
          <a:ext cx="9144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5" name="Equation" r:id="rId6" imgW="914400" imgH="250560" progId="Equation.DSMT4">
                  <p:embed/>
                </p:oleObj>
              </mc:Choice>
              <mc:Fallback>
                <p:oleObj name="Equation" r:id="rId6" imgW="914400" imgH="25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954800"/>
              </p:ext>
            </p:extLst>
          </p:nvPr>
        </p:nvGraphicFramePr>
        <p:xfrm>
          <a:off x="838200" y="3367087"/>
          <a:ext cx="6629400" cy="282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6" name="Equation" r:id="rId7" imgW="4851360" imgH="2070000" progId="Equation.DSMT4">
                  <p:embed/>
                </p:oleObj>
              </mc:Choice>
              <mc:Fallback>
                <p:oleObj name="Equation" r:id="rId7" imgW="4851360" imgH="207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8200" y="3367087"/>
                        <a:ext cx="6629400" cy="282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36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04/24/2015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28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Practical evaluation of </a:t>
            </a:r>
            <a:r>
              <a:rPr lang="en-US" sz="2400" dirty="0" err="1" smtClean="0">
                <a:latin typeface="+mj-lt"/>
              </a:rPr>
              <a:t>Kramers-Kronig</a:t>
            </a:r>
            <a:r>
              <a:rPr lang="en-US" sz="2400" dirty="0" smtClean="0">
                <a:latin typeface="+mj-lt"/>
              </a:rPr>
              <a:t> relation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647101"/>
              </p:ext>
            </p:extLst>
          </p:nvPr>
        </p:nvGraphicFramePr>
        <p:xfrm>
          <a:off x="4114800" y="2209800"/>
          <a:ext cx="9144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8" name="Equation" r:id="rId3" imgW="914400" imgH="250560" progId="Equation.DSMT4">
                  <p:embed/>
                </p:oleObj>
              </mc:Choice>
              <mc:Fallback>
                <p:oleObj name="Equation" r:id="rId3" imgW="914400" imgH="25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36266"/>
              </p:ext>
            </p:extLst>
          </p:nvPr>
        </p:nvGraphicFramePr>
        <p:xfrm>
          <a:off x="4114800" y="2209800"/>
          <a:ext cx="9144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9" name="Equation" r:id="rId5" imgW="914400" imgH="250560" progId="Equation.DSMT4">
                  <p:embed/>
                </p:oleObj>
              </mc:Choice>
              <mc:Fallback>
                <p:oleObj name="Equation" r:id="rId5" imgW="914400" imgH="25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625357"/>
              </p:ext>
            </p:extLst>
          </p:nvPr>
        </p:nvGraphicFramePr>
        <p:xfrm>
          <a:off x="388938" y="838200"/>
          <a:ext cx="8507412" cy="415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0" name="Equation" r:id="rId6" imgW="6705360" imgH="3276360" progId="Equation.DSMT4">
                  <p:embed/>
                </p:oleObj>
              </mc:Choice>
              <mc:Fallback>
                <p:oleObj name="Equation" r:id="rId6" imgW="6705360" imgH="3276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8938" y="838200"/>
                        <a:ext cx="8507412" cy="415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04/24/2015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221856"/>
              </p:ext>
            </p:extLst>
          </p:nvPr>
        </p:nvGraphicFramePr>
        <p:xfrm>
          <a:off x="457200" y="914400"/>
          <a:ext cx="8507412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2" name="Equation" r:id="rId3" imgW="6705360" imgH="672840" progId="Equation.DSMT4">
                  <p:embed/>
                </p:oleObj>
              </mc:Choice>
              <mc:Fallback>
                <p:oleObj name="Equation" r:id="rId3" imgW="670536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914400"/>
                        <a:ext cx="8507412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28600"/>
            <a:ext cx="8001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Evaluation of singular integral numerically: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2" y="2267511"/>
            <a:ext cx="8715375" cy="3608851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992190"/>
              </p:ext>
            </p:extLst>
          </p:nvPr>
        </p:nvGraphicFramePr>
        <p:xfrm>
          <a:off x="2362200" y="4648200"/>
          <a:ext cx="175577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3" name="Equation" r:id="rId6" imgW="1384200" imgH="571320" progId="Equation.DSMT4">
                  <p:embed/>
                </p:oleObj>
              </mc:Choice>
              <mc:Fallback>
                <p:oleObj name="Equation" r:id="rId6" imgW="13842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62200" y="4648200"/>
                        <a:ext cx="1755775" cy="72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077823"/>
              </p:ext>
            </p:extLst>
          </p:nvPr>
        </p:nvGraphicFramePr>
        <p:xfrm>
          <a:off x="3154680" y="2819400"/>
          <a:ext cx="7080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4" name="Equation" r:id="rId8" imgW="558720" imgH="291960" progId="Equation.DSMT4">
                  <p:embed/>
                </p:oleObj>
              </mc:Choice>
              <mc:Fallback>
                <p:oleObj name="Equation" r:id="rId8" imgW="5587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54680" y="2819400"/>
                        <a:ext cx="708025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04/24/2015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Evaluation of Kramer’s </a:t>
            </a:r>
            <a:r>
              <a:rPr lang="en-US" sz="2400" dirty="0" err="1" smtClean="0">
                <a:latin typeface="+mj-lt"/>
              </a:rPr>
              <a:t>Kronig</a:t>
            </a:r>
            <a:r>
              <a:rPr lang="en-US" sz="2400" dirty="0" smtClean="0">
                <a:latin typeface="+mj-lt"/>
              </a:rPr>
              <a:t> transform using </a:t>
            </a:r>
            <a:r>
              <a:rPr lang="en-US" sz="2400" dirty="0" err="1" smtClean="0">
                <a:latin typeface="+mj-lt"/>
              </a:rPr>
              <a:t>Mathematica</a:t>
            </a:r>
            <a:r>
              <a:rPr lang="en-US" sz="2400" dirty="0" smtClean="0">
                <a:latin typeface="+mj-lt"/>
              </a:rPr>
              <a:t> (with help from Professor Cook)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58" y="1230972"/>
            <a:ext cx="8458200" cy="5086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328" y="1524000"/>
            <a:ext cx="6486525" cy="1905000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959341"/>
              </p:ext>
            </p:extLst>
          </p:nvPr>
        </p:nvGraphicFramePr>
        <p:xfrm>
          <a:off x="2032000" y="3774146"/>
          <a:ext cx="651684" cy="340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8" name="Equation" r:id="rId5" imgW="558720" imgH="291960" progId="Equation.DSMT4">
                  <p:embed/>
                </p:oleObj>
              </mc:Choice>
              <mc:Fallback>
                <p:oleObj name="Equation" r:id="rId5" imgW="5587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32000" y="3774146"/>
                        <a:ext cx="651684" cy="340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85961"/>
              </p:ext>
            </p:extLst>
          </p:nvPr>
        </p:nvGraphicFramePr>
        <p:xfrm>
          <a:off x="2643188" y="5486400"/>
          <a:ext cx="9620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9" name="Equation" r:id="rId7" imgW="825480" imgH="291960" progId="Equation.DSMT4">
                  <p:embed/>
                </p:oleObj>
              </mc:Choice>
              <mc:Fallback>
                <p:oleObj name="Equation" r:id="rId7" imgW="8254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43188" y="5486400"/>
                        <a:ext cx="962025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258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6" y="1225205"/>
            <a:ext cx="8671228" cy="549627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</a:rPr>
              <a:t>Another example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6666"/>
            <a:ext cx="5826465" cy="16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6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28999</TotalTime>
  <Words>374</Words>
  <Application>Microsoft Office PowerPoint</Application>
  <PresentationFormat>On-screen Show (4:3)</PresentationFormat>
  <Paragraphs>101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Symbol</vt:lpstr>
      <vt:lpstr>Wingdings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1727</cp:revision>
  <cp:lastPrinted>2015-04-24T14:17:25Z</cp:lastPrinted>
  <dcterms:created xsi:type="dcterms:W3CDTF">2012-01-10T18:32:24Z</dcterms:created>
  <dcterms:modified xsi:type="dcterms:W3CDTF">2015-04-24T15:29:00Z</dcterms:modified>
</cp:coreProperties>
</file>