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6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6" d="100"/>
          <a:sy n="56" d="100"/>
        </p:scale>
        <p:origin x="107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696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&amp; 2 in MPM;</a:t>
            </a: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Continued brief introduction to group theory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The </a:t>
            </a:r>
            <a:r>
              <a:rPr lang="en-US" sz="2800" b="1" dirty="0">
                <a:solidFill>
                  <a:schemeClr val="folHlink"/>
                </a:solidFill>
              </a:rPr>
              <a:t>“great” </a:t>
            </a:r>
            <a:r>
              <a:rPr lang="en-US" sz="2800" b="1" dirty="0" err="1">
                <a:solidFill>
                  <a:schemeClr val="folHlink"/>
                </a:solidFill>
              </a:rPr>
              <a:t>orthogonality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theorem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Character tables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851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crystal symmetries  -- cubic symmetry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41396"/>
              </p:ext>
            </p:extLst>
          </p:nvPr>
        </p:nvGraphicFramePr>
        <p:xfrm>
          <a:off x="1143000" y="990600"/>
          <a:ext cx="696386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3" imgW="4254480" imgH="939600" progId="Equation.DSMT4">
                  <p:embed/>
                </p:oleObj>
              </mc:Choice>
              <mc:Fallback>
                <p:oleObj name="Equation" r:id="rId3" imgW="42544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90600"/>
                        <a:ext cx="6963867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groups  -- 32 in all</a:t>
            </a:r>
          </a:p>
          <a:p>
            <a:r>
              <a:rPr lang="en-US" sz="2400" dirty="0" smtClean="0">
                <a:latin typeface="+mj-lt"/>
              </a:rPr>
              <a:t>Space groups (point groups + translations) – 230 in all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8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                Reciprocal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990600"/>
            <a:ext cx="4314825" cy="38290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87339"/>
              </p:ext>
            </p:extLst>
          </p:nvPr>
        </p:nvGraphicFramePr>
        <p:xfrm>
          <a:off x="1344974" y="4806586"/>
          <a:ext cx="2084025" cy="168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4" imgW="1650960" imgH="1333440" progId="Equation.DSMT4">
                  <p:embed/>
                </p:oleObj>
              </mc:Choice>
              <mc:Fallback>
                <p:oleObj name="Equation" r:id="rId4" imgW="165096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4974" y="4806586"/>
                        <a:ext cx="2084025" cy="168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71767"/>
              </p:ext>
            </p:extLst>
          </p:nvPr>
        </p:nvGraphicFramePr>
        <p:xfrm>
          <a:off x="5800725" y="1368425"/>
          <a:ext cx="2470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6" imgW="1955520" imgH="1447560" progId="Equation.DSMT4">
                  <p:embed/>
                </p:oleObj>
              </mc:Choice>
              <mc:Fallback>
                <p:oleObj name="Equation" r:id="rId6" imgW="19555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0725" y="1368425"/>
                        <a:ext cx="2470150" cy="182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26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associated with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k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56610"/>
              </p:ext>
            </p:extLst>
          </p:nvPr>
        </p:nvGraphicFramePr>
        <p:xfrm>
          <a:off x="1752600" y="838200"/>
          <a:ext cx="3816691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2273040" imgH="647640" progId="Equation.DSMT4">
                  <p:embed/>
                </p:oleObj>
              </mc:Choice>
              <mc:Fallback>
                <p:oleObj name="Equation" r:id="rId3" imgW="22730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838200"/>
                        <a:ext cx="3816691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upload.wikimedia.org/wikipedia/en/c/cb/Face-Centered_Cubic_Lattice_%28Brillouin_zone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758576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271837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Wigner-Seitz cell of the reciprocal lattice exhibits the symmetry of the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k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7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4274" name="Picture 2" descr="http://upload.wikimedia.org/wikipedia/en/c/cb/Face-Centered_Cubic_Lattice_%28Brillouin_zone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upload.wikimedia.org/wikipedia/en/4/4d/Body-Centered_Cubic_Lattice_%28Brillouin_zone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5298" name="Picture 2" descr="http://upload.wikimedia.org/wikipedia/en/3/3a/Brillouin_zone_in_hexagonal_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19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upload.wikimedia.org/wikipedia/en/thumb/c/c4/Body-Centered_Tetragonal_Lattice_type_2_%28Brillouin_zone%29.png/754px-Body-Centered_Tetragonal_Lattice_type_2_%28Brillouin_zone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76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8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40" y="914400"/>
            <a:ext cx="834272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simple cubic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56197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9" y="0"/>
            <a:ext cx="6779673" cy="416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9" y="4165823"/>
            <a:ext cx="5515791" cy="23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304800"/>
            <a:ext cx="76866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" y="381000"/>
            <a:ext cx="8882063" cy="6160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68" y="381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Band structure diagram for </a:t>
            </a:r>
            <a:r>
              <a:rPr lang="en-US" sz="2000" dirty="0" err="1" smtClean="0">
                <a:latin typeface="+mj-lt"/>
              </a:rPr>
              <a:t>fcc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Cu (Burdick, PR </a:t>
            </a:r>
            <a:r>
              <a:rPr lang="en-US" sz="2000" b="1" dirty="0" smtClean="0">
                <a:latin typeface="+mj-lt"/>
              </a:rPr>
              <a:t>129</a:t>
            </a:r>
            <a:r>
              <a:rPr lang="en-US" sz="2000" dirty="0" smtClean="0">
                <a:latin typeface="+mj-lt"/>
              </a:rPr>
              <a:t> 138-159 (1963))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21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8863392" cy="48450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great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84455"/>
              </p:ext>
            </p:extLst>
          </p:nvPr>
        </p:nvGraphicFramePr>
        <p:xfrm>
          <a:off x="876300" y="1096963"/>
          <a:ext cx="703580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Equation" r:id="rId3" imgW="4330440" imgH="2044440" progId="Equation.DSMT4">
                  <p:embed/>
                </p:oleObj>
              </mc:Choice>
              <mc:Fallback>
                <p:oleObj name="Equation" r:id="rId3" imgW="43304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096963"/>
                        <a:ext cx="703580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06600"/>
              </p:ext>
            </p:extLst>
          </p:nvPr>
        </p:nvGraphicFramePr>
        <p:xfrm>
          <a:off x="1524000" y="4092575"/>
          <a:ext cx="650290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quation" r:id="rId5" imgW="3187440" imgH="634680" progId="Equation.DSMT4">
                  <p:embed/>
                </p:oleObj>
              </mc:Choice>
              <mc:Fallback>
                <p:oleObj name="Equation" r:id="rId5" imgW="31874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4092575"/>
                        <a:ext cx="6502908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</a:t>
            </a:r>
          </a:p>
        </p:txBody>
      </p:sp>
    </p:spTree>
    <p:extLst>
      <p:ext uri="{BB962C8B-B14F-4D97-AF65-F5344CB8AC3E}">
        <p14:creationId xmlns:p14="http://schemas.microsoft.com/office/powerpoint/2010/main" val="243509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79007"/>
              </p:ext>
            </p:extLst>
          </p:nvPr>
        </p:nvGraphicFramePr>
        <p:xfrm>
          <a:off x="1219200" y="990600"/>
          <a:ext cx="16827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Equation" r:id="rId3" imgW="825480" imgH="495000" progId="Equation.DSMT4">
                  <p:embed/>
                </p:oleObj>
              </mc:Choice>
              <mc:Fallback>
                <p:oleObj name="Equation" r:id="rId3" imgW="825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990600"/>
                        <a:ext cx="16827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30175"/>
              </p:ext>
            </p:extLst>
          </p:nvPr>
        </p:nvGraphicFramePr>
        <p:xfrm>
          <a:off x="504915" y="2572269"/>
          <a:ext cx="44831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5" name="Equation" r:id="rId5" imgW="2197080" imgH="558720" progId="Equation.DSMT4">
                  <p:embed/>
                </p:oleObj>
              </mc:Choice>
              <mc:Fallback>
                <p:oleObj name="Equation" r:id="rId5" imgW="2197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15" y="2572269"/>
                        <a:ext cx="4483100" cy="1139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3731" y="201006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17460"/>
              </p:ext>
            </p:extLst>
          </p:nvPr>
        </p:nvGraphicFramePr>
        <p:xfrm>
          <a:off x="5414964" y="1421606"/>
          <a:ext cx="304323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6" name="Equation" r:id="rId7" imgW="1803240" imgH="685800" progId="Equation.DSMT4">
                  <p:embed/>
                </p:oleObj>
              </mc:Choice>
              <mc:Fallback>
                <p:oleObj name="Equation" r:id="rId7" imgW="1803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4" y="1421606"/>
                        <a:ext cx="304323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92222"/>
              </p:ext>
            </p:extLst>
          </p:nvPr>
        </p:nvGraphicFramePr>
        <p:xfrm>
          <a:off x="609600" y="3817734"/>
          <a:ext cx="6802438" cy="24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7" name="Equation" r:id="rId9" imgW="5892480" imgH="2108160" progId="Equation.DSMT4">
                  <p:embed/>
                </p:oleObj>
              </mc:Choice>
              <mc:Fallback>
                <p:oleObj name="Equation" r:id="rId9" imgW="589248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3817734"/>
                        <a:ext cx="6802438" cy="24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2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228600" y="695506"/>
            <a:ext cx="37338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82644"/>
              </p:ext>
            </p:extLst>
          </p:nvPr>
        </p:nvGraphicFramePr>
        <p:xfrm>
          <a:off x="3920331" y="2573201"/>
          <a:ext cx="52657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4" imgW="4051080" imgH="2705040" progId="Equation.DSMT4">
                  <p:embed/>
                </p:oleObj>
              </mc:Choice>
              <mc:Fallback>
                <p:oleObj name="Equation" r:id="rId4" imgW="4051080" imgH="2705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0331" y="2573201"/>
                        <a:ext cx="5265738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67270"/>
              </p:ext>
            </p:extLst>
          </p:nvPr>
        </p:nvGraphicFramePr>
        <p:xfrm>
          <a:off x="4407693" y="341015"/>
          <a:ext cx="38338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6" imgW="2984400" imgH="698400" progId="Equation.DSMT4">
                  <p:embed/>
                </p:oleObj>
              </mc:Choice>
              <mc:Fallback>
                <p:oleObj name="Equation" r:id="rId6" imgW="29844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7693" y="341015"/>
                        <a:ext cx="3833813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747"/>
              </p:ext>
            </p:extLst>
          </p:nvPr>
        </p:nvGraphicFramePr>
        <p:xfrm>
          <a:off x="4407693" y="1394243"/>
          <a:ext cx="38179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8" imgW="2692080" imgH="698400" progId="Equation.DSMT4">
                  <p:embed/>
                </p:oleObj>
              </mc:Choice>
              <mc:Fallback>
                <p:oleObj name="Equation" r:id="rId8" imgW="26920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7693" y="1394243"/>
                        <a:ext cx="381793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6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66876"/>
              </p:ext>
            </p:extLst>
          </p:nvPr>
        </p:nvGraphicFramePr>
        <p:xfrm>
          <a:off x="2832100" y="17780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17780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98069"/>
              </p:ext>
            </p:extLst>
          </p:nvPr>
        </p:nvGraphicFramePr>
        <p:xfrm>
          <a:off x="1524000" y="13970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A,B,C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D,F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3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table for this group: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14136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character table for analyzing matrix elements: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02608"/>
              </p:ext>
            </p:extLst>
          </p:nvPr>
        </p:nvGraphicFramePr>
        <p:xfrm>
          <a:off x="457200" y="3729632"/>
          <a:ext cx="816133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Equation" r:id="rId5" imgW="5168880" imgH="1333440" progId="Equation.DSMT4">
                  <p:embed/>
                </p:oleObj>
              </mc:Choice>
              <mc:Fallback>
                <p:oleObj name="Equation" r:id="rId5" imgW="51688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29632"/>
                        <a:ext cx="8161337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352800" y="4724400"/>
            <a:ext cx="685800" cy="3810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648200"/>
            <a:ext cx="1143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4648200"/>
            <a:ext cx="13716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6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element 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0615"/>
              </p:ext>
            </p:extLst>
          </p:nvPr>
        </p:nvGraphicFramePr>
        <p:xfrm>
          <a:off x="2374900" y="12954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12954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53728"/>
              </p:ext>
            </p:extLst>
          </p:nvPr>
        </p:nvGraphicFramePr>
        <p:xfrm>
          <a:off x="762000" y="762111"/>
          <a:ext cx="6938962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5" imgW="4394160" imgH="1612800" progId="Equation.DSMT4">
                  <p:embed/>
                </p:oleObj>
              </mc:Choice>
              <mc:Fallback>
                <p:oleObj name="Equation" r:id="rId5" imgW="439416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762111"/>
                        <a:ext cx="6938962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962400" y="3308461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57800" y="3200400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00800" y="3200400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8081" y="412150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</a:t>
            </a:r>
          </a:p>
          <a:p>
            <a:r>
              <a:rPr lang="en-US" sz="2400" dirty="0" smtClean="0">
                <a:latin typeface="+mj-lt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4122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Final</a:t>
            </a:r>
          </a:p>
          <a:p>
            <a:r>
              <a:rPr lang="en-US" sz="2400" dirty="0" smtClean="0">
                <a:latin typeface="+mj-lt"/>
              </a:rPr>
              <a:t>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4881" y="4122003"/>
            <a:ext cx="140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291769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01426"/>
              </p:ext>
            </p:extLst>
          </p:nvPr>
        </p:nvGraphicFramePr>
        <p:xfrm>
          <a:off x="1295400" y="9144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A,B,C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D,F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3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element example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96044"/>
              </p:ext>
            </p:extLst>
          </p:nvPr>
        </p:nvGraphicFramePr>
        <p:xfrm>
          <a:off x="1752600" y="2895599"/>
          <a:ext cx="5486400" cy="294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3" imgW="3949560" imgH="2120760" progId="Equation.DSMT4">
                  <p:embed/>
                </p:oleObj>
              </mc:Choice>
              <mc:Fallback>
                <p:oleObj name="Equation" r:id="rId3" imgW="394956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95599"/>
                        <a:ext cx="5486400" cy="2946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87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7r2  Spring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851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crystal symmetries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428625"/>
            <a:ext cx="5229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12365</TotalTime>
  <Words>379</Words>
  <Application>Microsoft Office PowerPoint</Application>
  <PresentationFormat>On-screen Show (4:3)</PresentationFormat>
  <Paragraphs>122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755</cp:revision>
  <cp:lastPrinted>2015-01-21T04:35:18Z</cp:lastPrinted>
  <dcterms:created xsi:type="dcterms:W3CDTF">2012-01-10T18:32:24Z</dcterms:created>
  <dcterms:modified xsi:type="dcterms:W3CDTF">2015-01-23T15:21:02Z</dcterms:modified>
</cp:coreProperties>
</file>