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299" r:id="rId3"/>
    <p:sldId id="300" r:id="rId4"/>
    <p:sldId id="301" r:id="rId5"/>
    <p:sldId id="329" r:id="rId6"/>
    <p:sldId id="313" r:id="rId7"/>
    <p:sldId id="318" r:id="rId8"/>
    <p:sldId id="319" r:id="rId9"/>
    <p:sldId id="315" r:id="rId10"/>
    <p:sldId id="320" r:id="rId11"/>
    <p:sldId id="321" r:id="rId12"/>
    <p:sldId id="322" r:id="rId13"/>
    <p:sldId id="323" r:id="rId14"/>
    <p:sldId id="317" r:id="rId15"/>
    <p:sldId id="324" r:id="rId16"/>
    <p:sldId id="325" r:id="rId17"/>
    <p:sldId id="328" r:id="rId18"/>
    <p:sldId id="326" r:id="rId19"/>
    <p:sldId id="327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4" d="100"/>
          <a:sy n="54" d="100"/>
        </p:scale>
        <p:origin x="5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-42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1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://it.iucr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png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0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839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7.3 in </a:t>
            </a:r>
            <a:r>
              <a:rPr lang="en-US" sz="2800" b="1" dirty="0">
                <a:solidFill>
                  <a:schemeClr val="folHlink"/>
                </a:solidFill>
              </a:rPr>
              <a:t>MPM;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Brief introduction </a:t>
            </a:r>
            <a:r>
              <a:rPr lang="en-US" sz="2800" b="1" dirty="0">
                <a:solidFill>
                  <a:schemeClr val="folHlink"/>
                </a:solidFill>
              </a:rPr>
              <a:t>to group theory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Compatibility relations for representations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Crystal field splitting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International Tables for Crystallography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2804" b="37808"/>
          <a:stretch/>
        </p:blipFill>
        <p:spPr>
          <a:xfrm>
            <a:off x="619496" y="125107"/>
            <a:ext cx="6779673" cy="2057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19864"/>
          <a:stretch/>
        </p:blipFill>
        <p:spPr>
          <a:xfrm>
            <a:off x="671688" y="2823580"/>
            <a:ext cx="5515791" cy="1844451"/>
          </a:xfrm>
          <a:prstGeom prst="rect">
            <a:avLst/>
          </a:prstGeom>
        </p:spPr>
      </p:pic>
      <p:sp>
        <p:nvSpPr>
          <p:cNvPr id="7" name="Up-Down Arrow 6"/>
          <p:cNvSpPr/>
          <p:nvPr/>
        </p:nvSpPr>
        <p:spPr>
          <a:xfrm>
            <a:off x="1371600" y="2284516"/>
            <a:ext cx="3048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-Down Arrow 7"/>
          <p:cNvSpPr/>
          <p:nvPr/>
        </p:nvSpPr>
        <p:spPr>
          <a:xfrm rot="-1800000">
            <a:off x="2088691" y="2219722"/>
            <a:ext cx="3048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 rot="-2400000">
            <a:off x="2868636" y="2129193"/>
            <a:ext cx="328051" cy="8440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 rot="2400000">
            <a:off x="4901551" y="2163284"/>
            <a:ext cx="353839" cy="6234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 rot="3000000">
            <a:off x="5948436" y="2074366"/>
            <a:ext cx="408351" cy="90215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t="11972" b="55240"/>
          <a:stretch/>
        </p:blipFill>
        <p:spPr>
          <a:xfrm>
            <a:off x="619496" y="4709762"/>
            <a:ext cx="76866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2804" b="37808"/>
          <a:stretch/>
        </p:blipFill>
        <p:spPr>
          <a:xfrm>
            <a:off x="619496" y="125107"/>
            <a:ext cx="6779673" cy="205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1267" y="2362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366944"/>
              </p:ext>
            </p:extLst>
          </p:nvPr>
        </p:nvGraphicFramePr>
        <p:xfrm>
          <a:off x="1396761" y="3003558"/>
          <a:ext cx="522514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D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</a:t>
                      </a:r>
                      <a:r>
                        <a:rPr lang="en-US" b="0" baseline="-25000" dirty="0" smtClean="0"/>
                        <a:t>4</a:t>
                      </a:r>
                      <a:r>
                        <a:rPr lang="en-US" b="0" baseline="3000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2C</a:t>
                      </a:r>
                      <a:r>
                        <a:rPr lang="en-US" b="0" baseline="-2500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2JC</a:t>
                      </a:r>
                      <a:r>
                        <a:rPr lang="en-US" b="0" baseline="-25000" dirty="0" smtClean="0"/>
                        <a:t>4</a:t>
                      </a:r>
                      <a:r>
                        <a:rPr lang="en-US" b="0" baseline="3000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2JC</a:t>
                      </a:r>
                      <a:r>
                        <a:rPr lang="en-US" b="0" baseline="-25000" dirty="0" smtClean="0"/>
                        <a:t>2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en-US" baseline="-25000" dirty="0" smtClean="0">
                          <a:latin typeface="Symbol" panose="05050102010706020507" pitchFamily="18" charset="2"/>
                        </a:rPr>
                        <a:t>25</a:t>
                      </a:r>
                      <a:r>
                        <a:rPr lang="en-US" baseline="-25000" dirty="0" smtClean="0">
                          <a:latin typeface="+mn-lt"/>
                        </a:rPr>
                        <a:t>’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baseline="-25000" dirty="0" smtClean="0">
                          <a:latin typeface="Symbol" panose="05050102010706020507" pitchFamily="18" charset="2"/>
                        </a:rPr>
                        <a:t>2</a:t>
                      </a:r>
                      <a:r>
                        <a:rPr lang="en-US" baseline="-25000" dirty="0" smtClean="0">
                          <a:latin typeface="+mn-lt"/>
                        </a:rPr>
                        <a:t>’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baseline="-25000" dirty="0" smtClean="0">
                          <a:latin typeface="Symbol" panose="05050102010706020507" pitchFamily="18" charset="2"/>
                        </a:rPr>
                        <a:t>5</a:t>
                      </a:r>
                      <a:endParaRPr lang="en-US" dirty="0" smtClean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3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character table analysis in crystal field splitting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Question:    What happens to a spherical atom when placed in a crystal?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149686"/>
              </p:ext>
            </p:extLst>
          </p:nvPr>
        </p:nvGraphicFramePr>
        <p:xfrm>
          <a:off x="838200" y="1524000"/>
          <a:ext cx="7046912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4" name="Equation" r:id="rId4" imgW="4889160" imgH="1307880" progId="Equation.DSMT4">
                  <p:embed/>
                </p:oleObj>
              </mc:Choice>
              <mc:Fallback>
                <p:oleObj name="Equation" r:id="rId4" imgW="48891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524000"/>
                        <a:ext cx="7046912" cy="188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38200" y="3810000"/>
            <a:ext cx="7315200" cy="1938992"/>
            <a:chOff x="838200" y="3810000"/>
            <a:chExt cx="7315200" cy="1938992"/>
          </a:xfrm>
        </p:grpSpPr>
        <p:sp>
          <p:nvSpPr>
            <p:cNvPr id="7" name="TextBox 6"/>
            <p:cNvSpPr txBox="1"/>
            <p:nvPr/>
          </p:nvSpPr>
          <p:spPr>
            <a:xfrm>
              <a:off x="838200" y="3810000"/>
              <a:ext cx="73152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The group which describes the general rotations in 3-dimensions has an infinite number of members, but an important representation of this group is the matrix which rotates to coordinate system about the origin </a:t>
              </a:r>
              <a:r>
                <a:rPr lang="en-US" sz="2400" dirty="0" smtClean="0">
                  <a:latin typeface="Script MT Bold" panose="03040602040607080904" pitchFamily="66" charset="0"/>
                </a:rPr>
                <a:t>R,</a:t>
              </a:r>
              <a:r>
                <a:rPr lang="en-US" sz="2400" dirty="0" smtClean="0"/>
                <a:t> transforming </a:t>
              </a:r>
              <a:endParaRPr lang="en-US" sz="2400" dirty="0" smtClean="0">
                <a:latin typeface="+mj-lt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4209514"/>
                </p:ext>
              </p:extLst>
            </p:nvPr>
          </p:nvGraphicFramePr>
          <p:xfrm>
            <a:off x="3962399" y="5365266"/>
            <a:ext cx="1968681" cy="383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95" name="Equation" r:id="rId6" imgW="1498320" imgH="291960" progId="Equation.DSMT4">
                    <p:embed/>
                  </p:oleObj>
                </mc:Choice>
                <mc:Fallback>
                  <p:oleObj name="Equation" r:id="rId6" imgW="1498320" imgH="291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962399" y="5365266"/>
                          <a:ext cx="1968681" cy="3837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099350"/>
              </p:ext>
            </p:extLst>
          </p:nvPr>
        </p:nvGraphicFramePr>
        <p:xfrm>
          <a:off x="964693" y="5806082"/>
          <a:ext cx="6960107" cy="518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96" name="Equation" r:id="rId8" imgW="4431960" imgH="330120" progId="Equation.DSMT4">
                  <p:embed/>
                </p:oleObj>
              </mc:Choice>
              <mc:Fallback>
                <p:oleObj name="Equation" r:id="rId8" imgW="44319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64693" y="5806082"/>
                        <a:ext cx="6960107" cy="518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4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the 3-dimensional rotation group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583735"/>
              </p:ext>
            </p:extLst>
          </p:nvPr>
        </p:nvGraphicFramePr>
        <p:xfrm>
          <a:off x="457200" y="1113542"/>
          <a:ext cx="8129588" cy="523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0" name="Equation" r:id="rId3" imgW="6375240" imgH="4101840" progId="Equation.DSMT4">
                  <p:embed/>
                </p:oleObj>
              </mc:Choice>
              <mc:Fallback>
                <p:oleObj name="Equation" r:id="rId3" imgW="6375240" imgH="410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113542"/>
                        <a:ext cx="8129588" cy="5237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07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2804"/>
          <a:stretch/>
        </p:blipFill>
        <p:spPr>
          <a:xfrm>
            <a:off x="423455" y="939206"/>
            <a:ext cx="7992291" cy="42821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5909" y="228600"/>
            <a:ext cx="7001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Compatibility of continuous rotation group with the cubic group: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100935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l=0   1       1       1      1      1       1       1       1        1      1  </a:t>
            </a:r>
          </a:p>
          <a:p>
            <a:r>
              <a:rPr lang="en-US" sz="2400" i="1" dirty="0">
                <a:latin typeface="+mj-lt"/>
              </a:rPr>
              <a:t>l</a:t>
            </a:r>
            <a:r>
              <a:rPr lang="en-US" sz="2400" i="1" dirty="0" smtClean="0">
                <a:latin typeface="+mj-lt"/>
              </a:rPr>
              <a:t>=1   3      -1       1     -1      0      -3      1      -1        1      0</a:t>
            </a:r>
          </a:p>
          <a:p>
            <a:r>
              <a:rPr lang="en-US" sz="2400" i="1" dirty="0">
                <a:latin typeface="+mj-lt"/>
              </a:rPr>
              <a:t>l</a:t>
            </a:r>
            <a:r>
              <a:rPr lang="en-US" sz="2400" i="1" dirty="0" smtClean="0">
                <a:latin typeface="+mj-lt"/>
              </a:rPr>
              <a:t>=2   5       1      -1      1     -1       5      1      -1        1     -1  </a:t>
            </a:r>
          </a:p>
        </p:txBody>
      </p:sp>
    </p:spTree>
    <p:extLst>
      <p:ext uri="{BB962C8B-B14F-4D97-AF65-F5344CB8AC3E}">
        <p14:creationId xmlns:p14="http://schemas.microsoft.com/office/powerpoint/2010/main" val="16492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2804"/>
          <a:stretch/>
        </p:blipFill>
        <p:spPr>
          <a:xfrm>
            <a:off x="304800" y="24809"/>
            <a:ext cx="7992291" cy="42821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430693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l=0   1       1       1      1      1       1       1       1        1      1  </a:t>
            </a:r>
          </a:p>
          <a:p>
            <a:r>
              <a:rPr lang="en-US" sz="2400" i="1" dirty="0" smtClean="0">
                <a:latin typeface="+mj-lt"/>
              </a:rPr>
              <a:t>l=1   3      -1       1     -1      0      -3      1      -1        1      0</a:t>
            </a:r>
          </a:p>
          <a:p>
            <a:r>
              <a:rPr lang="en-US" sz="2400" i="1" dirty="0">
                <a:latin typeface="+mj-lt"/>
              </a:rPr>
              <a:t>l</a:t>
            </a:r>
            <a:r>
              <a:rPr lang="en-US" sz="2400" i="1" dirty="0" smtClean="0">
                <a:latin typeface="+mj-lt"/>
              </a:rPr>
              <a:t>=2   5       1      -1      1     -1       5      1      -1        1     -1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0891" y="4269810"/>
            <a:ext cx="609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G</a:t>
            </a:r>
            <a:r>
              <a:rPr lang="en-US" sz="2400" i="1" baseline="-25000" dirty="0">
                <a:latin typeface="Symbol" panose="05050102010706020507" pitchFamily="18" charset="2"/>
              </a:rPr>
              <a:t>1</a:t>
            </a:r>
            <a:r>
              <a:rPr lang="en-US" sz="2400" i="1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29600" y="4724400"/>
            <a:ext cx="609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G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15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7476309" y="5496220"/>
            <a:ext cx="136289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G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12</a:t>
            </a:r>
            <a:r>
              <a:rPr lang="en-US" sz="2400" i="1" dirty="0" smtClean="0">
                <a:latin typeface="Symbol" panose="05050102010706020507" pitchFamily="18" charset="2"/>
              </a:rPr>
              <a:t>+G</a:t>
            </a:r>
            <a:r>
              <a:rPr lang="en-US" sz="2400" i="1" baseline="-25000" dirty="0" smtClean="0"/>
              <a:t>25’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5743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3600"/>
            <a:ext cx="8848725" cy="20321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4478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Visualization of </a:t>
            </a:r>
            <a:r>
              <a:rPr lang="en-US" sz="2400" i="1" dirty="0" smtClean="0">
                <a:latin typeface="+mj-lt"/>
              </a:rPr>
              <a:t>l=2</a:t>
            </a:r>
            <a:r>
              <a:rPr lang="en-US" sz="2400" dirty="0" smtClean="0">
                <a:latin typeface="+mj-lt"/>
              </a:rPr>
              <a:t> orbitals from           </a:t>
            </a:r>
            <a:r>
              <a:rPr lang="en-US" sz="1600" dirty="0">
                <a:latin typeface="+mj-lt"/>
              </a:rPr>
              <a:t>http://chemwiki.ucdavis.edu/Inorganic_Chemistry/Crystal_Field_Theory/Crystal_Field_Theory</a:t>
            </a:r>
            <a:endParaRPr lang="en-US" sz="1600" dirty="0" smtClean="0">
              <a:latin typeface="+mj-lt"/>
            </a:endParaRPr>
          </a:p>
        </p:txBody>
      </p:sp>
      <p:sp>
        <p:nvSpPr>
          <p:cNvPr id="7" name="Left Brace 6"/>
          <p:cNvSpPr/>
          <p:nvPr/>
        </p:nvSpPr>
        <p:spPr>
          <a:xfrm rot="-5400000">
            <a:off x="1563534" y="3697135"/>
            <a:ext cx="378131" cy="16764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-5400000">
            <a:off x="6045284" y="2206584"/>
            <a:ext cx="558633" cy="44196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47800" y="4953000"/>
            <a:ext cx="609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G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12</a:t>
            </a:r>
            <a:r>
              <a:rPr lang="en-US" sz="2400" i="1" dirty="0" smtClean="0"/>
              <a:t> </a:t>
            </a:r>
            <a:endParaRPr lang="en-US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5029200"/>
            <a:ext cx="914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anose="05050102010706020507" pitchFamily="18" charset="2"/>
              </a:rPr>
              <a:t>G</a:t>
            </a:r>
            <a:r>
              <a:rPr lang="en-US" sz="2400" i="1" baseline="-25000" dirty="0" smtClean="0">
                <a:latin typeface="Symbol" panose="05050102010706020507" pitchFamily="18" charset="2"/>
              </a:rPr>
              <a:t>25</a:t>
            </a:r>
            <a:r>
              <a:rPr lang="en-US" sz="2400" i="1" baseline="-25000" dirty="0" smtClean="0"/>
              <a:t>’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6204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representation notations for cubic group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953145"/>
            <a:ext cx="2362200" cy="521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Symmetry information available in the </a:t>
            </a:r>
          </a:p>
          <a:p>
            <a:r>
              <a:rPr lang="en-US" sz="2400" dirty="0" smtClean="0">
                <a:latin typeface="+mj-lt"/>
              </a:rPr>
              <a:t>International Tables for Crystallography</a:t>
            </a:r>
          </a:p>
          <a:p>
            <a:r>
              <a:rPr lang="en-US" sz="2400" dirty="0">
                <a:latin typeface="+mj-lt"/>
                <a:hlinkClick r:id="rId2"/>
              </a:rPr>
              <a:t>http://it.iucr.org/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b="81002"/>
          <a:stretch/>
        </p:blipFill>
        <p:spPr>
          <a:xfrm>
            <a:off x="304800" y="1778223"/>
            <a:ext cx="7667625" cy="14350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t="81715" r="38468"/>
          <a:stretch/>
        </p:blipFill>
        <p:spPr>
          <a:xfrm>
            <a:off x="76200" y="3352800"/>
            <a:ext cx="7162800" cy="209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2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2014"/>
          <a:stretch/>
        </p:blipFill>
        <p:spPr>
          <a:xfrm>
            <a:off x="762000" y="28353"/>
            <a:ext cx="7219950" cy="606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7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71" y="1219200"/>
            <a:ext cx="8847201" cy="373856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40386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584455"/>
              </p:ext>
            </p:extLst>
          </p:nvPr>
        </p:nvGraphicFramePr>
        <p:xfrm>
          <a:off x="876300" y="10969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4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0969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506600"/>
              </p:ext>
            </p:extLst>
          </p:nvPr>
        </p:nvGraphicFramePr>
        <p:xfrm>
          <a:off x="1524000" y="4092575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5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4092575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52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Results from last time --</a:t>
            </a:r>
          </a:p>
        </p:txBody>
      </p:sp>
    </p:spTree>
    <p:extLst>
      <p:ext uri="{BB962C8B-B14F-4D97-AF65-F5344CB8AC3E}">
        <p14:creationId xmlns:p14="http://schemas.microsoft.com/office/powerpoint/2010/main" val="243509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879007"/>
              </p:ext>
            </p:extLst>
          </p:nvPr>
        </p:nvGraphicFramePr>
        <p:xfrm>
          <a:off x="1219200" y="990600"/>
          <a:ext cx="168275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74" name="Equation" r:id="rId3" imgW="825480" imgH="495000" progId="Equation.DSMT4">
                  <p:embed/>
                </p:oleObj>
              </mc:Choice>
              <mc:Fallback>
                <p:oleObj name="Equation" r:id="rId3" imgW="8254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990600"/>
                        <a:ext cx="1682750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81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Results from last time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059362"/>
              </p:ext>
            </p:extLst>
          </p:nvPr>
        </p:nvGraphicFramePr>
        <p:xfrm>
          <a:off x="504915" y="2572269"/>
          <a:ext cx="44831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75" name="Equation" r:id="rId5" imgW="2197080" imgH="558720" progId="Equation.DSMT4">
                  <p:embed/>
                </p:oleObj>
              </mc:Choice>
              <mc:Fallback>
                <p:oleObj name="Equation" r:id="rId5" imgW="21970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4915" y="2572269"/>
                        <a:ext cx="4483100" cy="113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3731" y="2010065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517460"/>
              </p:ext>
            </p:extLst>
          </p:nvPr>
        </p:nvGraphicFramePr>
        <p:xfrm>
          <a:off x="5414964" y="1421606"/>
          <a:ext cx="3043236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76" name="Equation" r:id="rId7" imgW="1803240" imgH="685800" progId="Equation.DSMT4">
                  <p:embed/>
                </p:oleObj>
              </mc:Choice>
              <mc:Fallback>
                <p:oleObj name="Equation" r:id="rId7" imgW="1803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4964" y="1421606"/>
                        <a:ext cx="3043236" cy="1157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756223"/>
              </p:ext>
            </p:extLst>
          </p:nvPr>
        </p:nvGraphicFramePr>
        <p:xfrm>
          <a:off x="690652" y="3953150"/>
          <a:ext cx="4111625" cy="138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77" name="Equation" r:id="rId9" imgW="2603160" imgH="876240" progId="Equation.DSMT4">
                  <p:embed/>
                </p:oleObj>
              </mc:Choice>
              <mc:Fallback>
                <p:oleObj name="Equation" r:id="rId9" imgW="260316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0652" y="3953150"/>
                        <a:ext cx="4111625" cy="13827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wn Arrow 11"/>
          <p:cNvSpPr/>
          <p:nvPr/>
        </p:nvSpPr>
        <p:spPr>
          <a:xfrm>
            <a:off x="1219200" y="5410200"/>
            <a:ext cx="457200" cy="474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19200" y="59436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Number of elements in class </a:t>
            </a:r>
            <a:r>
              <a:rPr lang="en-US" sz="2400" dirty="0" smtClean="0">
                <a:latin typeface="Script MT Bold" panose="03040602040607080904" pitchFamily="66" charset="0"/>
              </a:rPr>
              <a:t>C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22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33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relationships between the characters and classes of a group which follow from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3467"/>
              </p:ext>
            </p:extLst>
          </p:nvPr>
        </p:nvGraphicFramePr>
        <p:xfrm>
          <a:off x="838200" y="1905000"/>
          <a:ext cx="4192588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Equation" r:id="rId3" imgW="2654280" imgH="1257120" progId="Equation.DSMT4">
                  <p:embed/>
                </p:oleObj>
              </mc:Choice>
              <mc:Fallback>
                <p:oleObj name="Equation" r:id="rId3" imgW="265428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905000"/>
                        <a:ext cx="4192588" cy="1984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4419600"/>
            <a:ext cx="7239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These results also imply that the number of classes is the same as the number of characters in a group.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265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11997"/>
            <a:ext cx="6779673" cy="41658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character table for cubic group corresponding to point symmetry of </a:t>
            </a:r>
            <a:r>
              <a:rPr lang="en-US" sz="2400" dirty="0" err="1" smtClean="0">
                <a:latin typeface="+mj-lt"/>
              </a:rPr>
              <a:t>Brillouin</a:t>
            </a:r>
            <a:r>
              <a:rPr lang="en-US" sz="2400" dirty="0" smtClean="0">
                <a:latin typeface="+mj-lt"/>
              </a:rPr>
              <a:t> zone at </a:t>
            </a:r>
            <a:r>
              <a:rPr lang="en-US" sz="2400" b="1" dirty="0" smtClean="0">
                <a:latin typeface="+mj-lt"/>
              </a:rPr>
              <a:t>k</a:t>
            </a:r>
            <a:r>
              <a:rPr lang="en-US" sz="2400" dirty="0" smtClean="0">
                <a:latin typeface="+mj-lt"/>
              </a:rPr>
              <a:t>=0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403958"/>
              </p:ext>
            </p:extLst>
          </p:nvPr>
        </p:nvGraphicFramePr>
        <p:xfrm>
          <a:off x="990600" y="5426553"/>
          <a:ext cx="411162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8" name="Equation" r:id="rId4" imgW="2603160" imgH="558720" progId="Equation.DSMT4">
                  <p:embed/>
                </p:oleObj>
              </mc:Choice>
              <mc:Fallback>
                <p:oleObj name="Equation" r:id="rId4" imgW="26031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5426553"/>
                        <a:ext cx="4111625" cy="881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4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" y="857250"/>
            <a:ext cx="6686550" cy="51435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436366"/>
              </p:ext>
            </p:extLst>
          </p:nvPr>
        </p:nvGraphicFramePr>
        <p:xfrm>
          <a:off x="685800" y="323850"/>
          <a:ext cx="7734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9" name="Equation" r:id="rId4" imgW="5155920" imgH="355320" progId="Equation.DSMT4">
                  <p:embed/>
                </p:oleObj>
              </mc:Choice>
              <mc:Fallback>
                <p:oleObj name="Equation" r:id="rId4" imgW="51559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323850"/>
                        <a:ext cx="77343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>
            <a:off x="7848600" y="857250"/>
            <a:ext cx="304800" cy="51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67600" y="1311701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purely periodic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366387"/>
              </p:ext>
            </p:extLst>
          </p:nvPr>
        </p:nvGraphicFramePr>
        <p:xfrm>
          <a:off x="4953000" y="2819400"/>
          <a:ext cx="41148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0" name="Equation" r:id="rId6" imgW="2743200" imgH="1409400" progId="Equation.DSMT4">
                  <p:embed/>
                </p:oleObj>
              </mc:Choice>
              <mc:Fallback>
                <p:oleObj name="Equation" r:id="rId6" imgW="274320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3000" y="2819400"/>
                        <a:ext cx="411480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52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705043"/>
              </p:ext>
            </p:extLst>
          </p:nvPr>
        </p:nvGraphicFramePr>
        <p:xfrm>
          <a:off x="533400" y="457200"/>
          <a:ext cx="615315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1" name="Equation" r:id="rId3" imgW="4101840" imgH="1409400" progId="Equation.DSMT4">
                  <p:embed/>
                </p:oleObj>
              </mc:Choice>
              <mc:Fallback>
                <p:oleObj name="Equation" r:id="rId3" imgW="410184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457200"/>
                        <a:ext cx="615315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3124200"/>
            <a:ext cx="5515791" cy="2301651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33400" y="5638800"/>
            <a:ext cx="8458200" cy="461665"/>
            <a:chOff x="533400" y="5638800"/>
            <a:chExt cx="8458200" cy="461665"/>
          </a:xfrm>
        </p:grpSpPr>
        <p:sp>
          <p:nvSpPr>
            <p:cNvPr id="7" name="TextBox 6"/>
            <p:cNvSpPr txBox="1"/>
            <p:nvPr/>
          </p:nvSpPr>
          <p:spPr>
            <a:xfrm>
              <a:off x="533400" y="5638800"/>
              <a:ext cx="845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How do states at </a:t>
              </a:r>
              <a:r>
                <a:rPr lang="en-US" sz="2400" b="1" dirty="0" smtClean="0">
                  <a:latin typeface="+mj-lt"/>
                </a:rPr>
                <a:t>k</a:t>
              </a:r>
              <a:r>
                <a:rPr lang="en-US" sz="2400" dirty="0" smtClean="0">
                  <a:latin typeface="+mj-lt"/>
                </a:rPr>
                <a:t>=0 “connect” with states with </a:t>
              </a: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8153531"/>
                </p:ext>
              </p:extLst>
            </p:nvPr>
          </p:nvGraphicFramePr>
          <p:xfrm>
            <a:off x="7162800" y="5719117"/>
            <a:ext cx="1065104" cy="376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42" name="Equation" r:id="rId6" imgW="825480" imgH="291960" progId="Equation.DSMT4">
                    <p:embed/>
                  </p:oleObj>
                </mc:Choice>
                <mc:Fallback>
                  <p:oleObj name="Equation" r:id="rId6" imgW="825480" imgH="291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162800" y="5719117"/>
                          <a:ext cx="1065104" cy="3768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0716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8" y="381000"/>
            <a:ext cx="8882063" cy="616078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7r2  Spring 2015 --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768" y="381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Band structure diagram for </a:t>
            </a:r>
            <a:r>
              <a:rPr lang="en-US" sz="2000" dirty="0" err="1" smtClean="0">
                <a:latin typeface="+mj-lt"/>
              </a:rPr>
              <a:t>fcc</a:t>
            </a:r>
            <a:r>
              <a:rPr lang="en-US" sz="2000" dirty="0" smtClean="0">
                <a:latin typeface="+mj-lt"/>
              </a:rPr>
              <a:t> Cu (Burdick, PR </a:t>
            </a:r>
            <a:r>
              <a:rPr lang="en-US" sz="2000" b="1" dirty="0" smtClean="0">
                <a:latin typeface="+mj-lt"/>
              </a:rPr>
              <a:t>129</a:t>
            </a:r>
            <a:r>
              <a:rPr lang="en-US" sz="2000" dirty="0" smtClean="0">
                <a:latin typeface="+mj-lt"/>
              </a:rPr>
              <a:t> 138-159 (1963))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0862" y="2362200"/>
            <a:ext cx="2178534" cy="3505200"/>
            <a:chOff x="550862" y="2362200"/>
            <a:chExt cx="2178534" cy="35052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07397651"/>
                </p:ext>
              </p:extLst>
            </p:nvPr>
          </p:nvGraphicFramePr>
          <p:xfrm>
            <a:off x="1752600" y="5499100"/>
            <a:ext cx="976796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06" name="Equation" r:id="rId4" imgW="774360" imgH="291960" progId="Equation.DSMT4">
                    <p:embed/>
                  </p:oleObj>
                </mc:Choice>
                <mc:Fallback>
                  <p:oleObj name="Equation" r:id="rId4" imgW="774360" imgH="291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752600" y="5499100"/>
                          <a:ext cx="976796" cy="36830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1843939"/>
                </p:ext>
              </p:extLst>
            </p:nvPr>
          </p:nvGraphicFramePr>
          <p:xfrm>
            <a:off x="550862" y="4192588"/>
            <a:ext cx="1201738" cy="817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07" name="Equation" r:id="rId6" imgW="952200" imgH="647640" progId="Equation.DSMT4">
                    <p:embed/>
                  </p:oleObj>
                </mc:Choice>
                <mc:Fallback>
                  <p:oleObj name="Equation" r:id="rId6" imgW="952200" imgH="647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50862" y="4192588"/>
                          <a:ext cx="1201738" cy="817562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9532524"/>
                </p:ext>
              </p:extLst>
            </p:nvPr>
          </p:nvGraphicFramePr>
          <p:xfrm>
            <a:off x="803275" y="2362200"/>
            <a:ext cx="1154113" cy="817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08" name="Equation" r:id="rId8" imgW="914400" imgH="647640" progId="Equation.DSMT4">
                    <p:embed/>
                  </p:oleObj>
                </mc:Choice>
                <mc:Fallback>
                  <p:oleObj name="Equation" r:id="rId8" imgW="914400" imgH="647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03275" y="2362200"/>
                          <a:ext cx="1154113" cy="817563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5021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14116</TotalTime>
  <Words>548</Words>
  <Application>Microsoft Office PowerPoint</Application>
  <PresentationFormat>On-screen Show (4:3)</PresentationFormat>
  <Paragraphs>126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Script MT Bold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800</cp:revision>
  <cp:lastPrinted>2015-01-26T17:03:56Z</cp:lastPrinted>
  <dcterms:created xsi:type="dcterms:W3CDTF">2012-01-10T18:32:24Z</dcterms:created>
  <dcterms:modified xsi:type="dcterms:W3CDTF">2015-01-27T03:33:22Z</dcterms:modified>
</cp:coreProperties>
</file>