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30" r:id="rId3"/>
    <p:sldId id="299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0" d="100"/>
          <a:sy n="60" d="100"/>
        </p:scale>
        <p:origin x="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5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6 in </a:t>
            </a:r>
            <a:r>
              <a:rPr lang="en-US" sz="2800" b="1" dirty="0">
                <a:solidFill>
                  <a:schemeClr val="folHlink"/>
                </a:solidFill>
              </a:rPr>
              <a:t>MPM</a:t>
            </a:r>
            <a:r>
              <a:rPr lang="en-US" sz="2800" b="1" dirty="0" smtClean="0">
                <a:solidFill>
                  <a:schemeClr val="folHlink"/>
                </a:solidFill>
              </a:rPr>
              <a:t>; Electronic Structure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Independent electron models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Free electron gas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Densities of states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Statistical  mechanics of non-interacting electrons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Enumerating the independent electron states by summing over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continued: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533400"/>
            <a:ext cx="4881963" cy="5703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1066800"/>
            <a:ext cx="2824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Each spatial state has a spin degeneracy of 2.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24200" y="1295400"/>
            <a:ext cx="2514600" cy="76200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0050"/>
            <a:ext cx="1638300" cy="895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Enumerating the independent electron states by summing over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continued for                   :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1309687"/>
            <a:ext cx="63150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0050"/>
            <a:ext cx="1638300" cy="895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Enumerating the independent electron states by summing over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continued for                   : 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14450"/>
            <a:ext cx="5819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0050"/>
            <a:ext cx="1638300" cy="895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Enumerating the independent electron states by summing over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continued for                   :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304925"/>
            <a:ext cx="72580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933450"/>
            <a:ext cx="1638300" cy="895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 Previous results are special to a 3-dimensional </a:t>
            </a:r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system where the electronic states are related to the </a:t>
            </a:r>
            <a:r>
              <a:rPr lang="en-US" sz="2400" dirty="0" err="1" smtClean="0">
                <a:latin typeface="+mj-lt"/>
              </a:rPr>
              <a:t>wavevectors</a:t>
            </a:r>
            <a:r>
              <a:rPr lang="en-US" sz="2400" dirty="0" smtClean="0">
                <a:latin typeface="+mj-lt"/>
              </a:rPr>
              <a:t> according to 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95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your homework problem, you will consider a 2-dimensional </a:t>
            </a:r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system with two different dispersions:     </a:t>
            </a:r>
            <a:r>
              <a:rPr lang="en-US" sz="2400" i="1" dirty="0" smtClean="0">
                <a:latin typeface="+mj-lt"/>
              </a:rPr>
              <a:t>E(k)=Xk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    </a:t>
            </a:r>
            <a:r>
              <a:rPr lang="en-US" sz="2400" dirty="0" smtClean="0">
                <a:latin typeface="+mj-lt"/>
              </a:rPr>
              <a:t>and    </a:t>
            </a:r>
            <a:r>
              <a:rPr lang="en-US" sz="2400" i="1" dirty="0" smtClean="0"/>
              <a:t>E(k</a:t>
            </a:r>
            <a:r>
              <a:rPr lang="en-US" sz="2400" i="1" dirty="0"/>
              <a:t>)=</a:t>
            </a:r>
            <a:r>
              <a:rPr lang="en-US" sz="2400" i="1" dirty="0" err="1" smtClean="0"/>
              <a:t>Xk</a:t>
            </a:r>
            <a:r>
              <a:rPr lang="en-US" sz="2400" i="1" dirty="0" smtClean="0"/>
              <a:t>.</a:t>
            </a:r>
            <a:r>
              <a:rPr lang="en-US" sz="2400" dirty="0" smtClean="0">
                <a:latin typeface="+mj-lt"/>
              </a:rPr>
              <a:t> 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6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30" y="415498"/>
            <a:ext cx="6391275" cy="57435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Statistical mechanics of free Fermi gas in terms of</a:t>
            </a:r>
          </a:p>
          <a:p>
            <a:r>
              <a:rPr lang="en-US" sz="2400" dirty="0" smtClean="0">
                <a:latin typeface="+mj-lt"/>
              </a:rPr>
              <a:t>“grand”</a:t>
            </a:r>
            <a:r>
              <a:rPr lang="en-US" sz="2400" dirty="0" smtClean="0">
                <a:latin typeface="+mj-lt"/>
              </a:rPr>
              <a:t> partition function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3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“Grand” potential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72303"/>
            <a:ext cx="58483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219200"/>
            <a:ext cx="8867775" cy="467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2884"/>
            <a:ext cx="26098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009754" cy="5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990600"/>
            <a:ext cx="8848725" cy="4666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analysis of some metals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5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2" y="838200"/>
            <a:ext cx="7735416" cy="5095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29165" y="2362200"/>
            <a:ext cx="2743200" cy="2438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2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524000"/>
            <a:ext cx="8848725" cy="50577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How well does the </a:t>
            </a:r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model work – analysis of electronic contribution to specific heat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First consider the following trick: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25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28600"/>
            <a:ext cx="8496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478763" cy="59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-152400"/>
            <a:ext cx="8277225" cy="6772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75041"/>
              </p:ext>
            </p:extLst>
          </p:nvPr>
        </p:nvGraphicFramePr>
        <p:xfrm>
          <a:off x="6172200" y="4343400"/>
          <a:ext cx="20010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Equation" r:id="rId4" imgW="1282680" imgH="634680" progId="Equation.DSMT4">
                  <p:embed/>
                </p:oleObj>
              </mc:Choice>
              <mc:Fallback>
                <p:oleObj name="Equation" r:id="rId4" imgW="12826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4343400"/>
                        <a:ext cx="200101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2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6" y="685800"/>
            <a:ext cx="8933584" cy="5248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Specific heat table from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text: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3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1" y="1219200"/>
            <a:ext cx="8847201" cy="37385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5071" y="4267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693962" y="3978534"/>
            <a:ext cx="1066800" cy="1295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23652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Born-Oppenheimer approximation</a:t>
            </a:r>
          </a:p>
          <a:p>
            <a:pPr lvl="1"/>
            <a:r>
              <a:rPr lang="en-US" dirty="0" smtClean="0"/>
              <a:t>Born &amp; Huang, </a:t>
            </a:r>
            <a:r>
              <a:rPr lang="en-US" b="1" dirty="0" smtClean="0"/>
              <a:t>Dynamical Theory of Crystal Lattices</a:t>
            </a:r>
            <a:r>
              <a:rPr lang="en-US" dirty="0" smtClean="0"/>
              <a:t>, Oxford (1954)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80923"/>
              </p:ext>
            </p:extLst>
          </p:nvPr>
        </p:nvGraphicFramePr>
        <p:xfrm>
          <a:off x="1084263" y="5273675"/>
          <a:ext cx="632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Equation" r:id="rId3" imgW="3162240" imgH="457200" progId="Equation.DSMT4">
                  <p:embed/>
                </p:oleObj>
              </mc:Choice>
              <mc:Fallback>
                <p:oleObj name="Equation" r:id="rId3" imgW="3162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63" y="5273675"/>
                        <a:ext cx="6324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0046"/>
              </p:ext>
            </p:extLst>
          </p:nvPr>
        </p:nvGraphicFramePr>
        <p:xfrm>
          <a:off x="762000" y="2209800"/>
          <a:ext cx="647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0" name="Equation" r:id="rId5" imgW="3238200" imgH="457200" progId="Equation.DSMT4">
                  <p:embed/>
                </p:oleObj>
              </mc:Choice>
              <mc:Fallback>
                <p:oleObj name="Equation" r:id="rId5" imgW="323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209800"/>
                        <a:ext cx="6477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95300" y="838200"/>
            <a:ext cx="8496300" cy="1287463"/>
            <a:chOff x="495300" y="1074003"/>
            <a:chExt cx="8496300" cy="1287463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10825"/>
                </p:ext>
              </p:extLst>
            </p:nvPr>
          </p:nvGraphicFramePr>
          <p:xfrm>
            <a:off x="495300" y="1447066"/>
            <a:ext cx="6426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1" name="Equation" r:id="rId7" imgW="3213000" imgH="457200" progId="Equation.DSMT4">
                    <p:embed/>
                  </p:oleObj>
                </mc:Choice>
                <mc:Fallback>
                  <p:oleObj name="Equation" r:id="rId7" imgW="32130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5300" y="1447066"/>
                          <a:ext cx="64262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019800" y="1074003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Electronic coordinates</a:t>
              </a:r>
            </a:p>
            <a:p>
              <a:r>
                <a:rPr lang="en-US" sz="2400" dirty="0" smtClean="0"/>
                <a:t>    Atomic coordinates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5486400" y="1371600"/>
              <a:ext cx="533400" cy="5334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191250" y="1638300"/>
              <a:ext cx="209550" cy="4191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9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Quantum Theory of materials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4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16790"/>
              </p:ext>
            </p:extLst>
          </p:nvPr>
        </p:nvGraphicFramePr>
        <p:xfrm>
          <a:off x="371214" y="1092200"/>
          <a:ext cx="8585201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Equation" r:id="rId3" imgW="4292280" imgH="939600" progId="Equation.DSMT4">
                  <p:embed/>
                </p:oleObj>
              </mc:Choice>
              <mc:Fallback>
                <p:oleObj name="Equation" r:id="rId3" imgW="4292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214" y="1092200"/>
                        <a:ext cx="8585201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18002"/>
              </p:ext>
            </p:extLst>
          </p:nvPr>
        </p:nvGraphicFramePr>
        <p:xfrm>
          <a:off x="371214" y="3398544"/>
          <a:ext cx="5654675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Equation" r:id="rId5" imgW="2933640" imgH="965160" progId="Equation.DSMT4">
                  <p:embed/>
                </p:oleObj>
              </mc:Choice>
              <mc:Fallback>
                <p:oleObj name="Equation" r:id="rId5" imgW="29336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14" y="3398544"/>
                        <a:ext cx="5654675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Quantum Theory of materials -- continued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28584" y="5073544"/>
            <a:ext cx="4766970" cy="1416304"/>
            <a:chOff x="4528584" y="5073544"/>
            <a:chExt cx="4766970" cy="1416304"/>
          </a:xfrm>
        </p:grpSpPr>
        <p:sp>
          <p:nvSpPr>
            <p:cNvPr id="10" name="Up Arrow 9"/>
            <p:cNvSpPr/>
            <p:nvPr/>
          </p:nvSpPr>
          <p:spPr>
            <a:xfrm rot="-1800000">
              <a:off x="4528584" y="5073544"/>
              <a:ext cx="609600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5658851"/>
              <a:ext cx="4571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Effective nuclear interaction provided by electrons</a:t>
              </a:r>
              <a:endParaRPr lang="en-US" sz="2400" dirty="0" smtClean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98551" y="3398544"/>
            <a:ext cx="525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(Often treated classically)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85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01474"/>
              </p:ext>
            </p:extLst>
          </p:nvPr>
        </p:nvGraphicFramePr>
        <p:xfrm>
          <a:off x="609600" y="914400"/>
          <a:ext cx="75946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Equation" r:id="rId3" imgW="3797280" imgH="1346040" progId="Equation.DSMT4">
                  <p:embed/>
                </p:oleObj>
              </mc:Choice>
              <mc:Fallback>
                <p:oleObj name="Equation" r:id="rId3" imgW="3797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75946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Terms neglected in Born-Oppenheimer approximation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1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First consider electronic Hamiltonian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97178"/>
              </p:ext>
            </p:extLst>
          </p:nvPr>
        </p:nvGraphicFramePr>
        <p:xfrm>
          <a:off x="371214" y="1092200"/>
          <a:ext cx="8585201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3" imgW="4292280" imgH="939600" progId="Equation.DSMT4">
                  <p:embed/>
                </p:oleObj>
              </mc:Choice>
              <mc:Fallback>
                <p:oleObj name="Equation" r:id="rId3" imgW="4292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214" y="1092200"/>
                        <a:ext cx="8585201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29200" y="3002478"/>
            <a:ext cx="3181845" cy="995065"/>
            <a:chOff x="5029200" y="3002478"/>
            <a:chExt cx="3181845" cy="995065"/>
          </a:xfrm>
        </p:grpSpPr>
        <p:sp>
          <p:nvSpPr>
            <p:cNvPr id="7" name="Left Brace 6"/>
            <p:cNvSpPr/>
            <p:nvPr/>
          </p:nvSpPr>
          <p:spPr>
            <a:xfrm rot="16200000">
              <a:off x="6343650" y="1688028"/>
              <a:ext cx="533400" cy="31623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5445" y="3535878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Replace by “</a:t>
              </a:r>
              <a:r>
                <a:rPr lang="en-US" sz="2400" dirty="0" err="1" smtClean="0">
                  <a:latin typeface="+mj-lt"/>
                </a:rPr>
                <a:t>jellium</a:t>
              </a:r>
              <a:r>
                <a:rPr lang="en-US" sz="2400" dirty="0" smtClean="0">
                  <a:latin typeface="+mj-lt"/>
                </a:rPr>
                <a:t>”</a:t>
              </a:r>
              <a:endParaRPr lang="en-US" sz="2400" dirty="0" smtClean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000" y="2895600"/>
            <a:ext cx="3124200" cy="2766674"/>
            <a:chOff x="4191000" y="2895600"/>
            <a:chExt cx="3124200" cy="2766674"/>
          </a:xfrm>
        </p:grpSpPr>
        <p:sp>
          <p:nvSpPr>
            <p:cNvPr id="10" name="Down Arrow 9"/>
            <p:cNvSpPr/>
            <p:nvPr/>
          </p:nvSpPr>
          <p:spPr>
            <a:xfrm>
              <a:off x="4343400" y="2895600"/>
              <a:ext cx="381000" cy="1905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4831277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Independent electron contributions</a:t>
              </a:r>
              <a:endParaRPr lang="en-US" sz="2400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1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228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Treatment of each electron (Fermi particle) in the </a:t>
            </a:r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model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" y="1066800"/>
            <a:ext cx="5611784" cy="4776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0"/>
            <a:ext cx="3162300" cy="3209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84358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This and following slides taken from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text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1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Enumerating the independent electron states by summing over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057275"/>
            <a:ext cx="49434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14410</TotalTime>
  <Words>508</Words>
  <Application>Microsoft Office PowerPoint</Application>
  <PresentationFormat>On-screen Show (4:3)</PresentationFormat>
  <Paragraphs>113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827</cp:revision>
  <cp:lastPrinted>2015-01-28T05:49:58Z</cp:lastPrinted>
  <dcterms:created xsi:type="dcterms:W3CDTF">2012-01-10T18:32:24Z</dcterms:created>
  <dcterms:modified xsi:type="dcterms:W3CDTF">2015-01-28T05:50:24Z</dcterms:modified>
</cp:coreProperties>
</file>