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299" r:id="rId3"/>
    <p:sldId id="300" r:id="rId4"/>
    <p:sldId id="302" r:id="rId5"/>
    <p:sldId id="303" r:id="rId6"/>
    <p:sldId id="304" r:id="rId7"/>
    <p:sldId id="305" r:id="rId8"/>
    <p:sldId id="301" r:id="rId9"/>
    <p:sldId id="306" r:id="rId10"/>
    <p:sldId id="307" r:id="rId11"/>
    <p:sldId id="308" r:id="rId12"/>
    <p:sldId id="309" r:id="rId13"/>
    <p:sldId id="310" r:id="rId14"/>
    <p:sldId id="311" r:id="rId15"/>
    <p:sldId id="31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3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7 in </a:t>
            </a:r>
            <a:r>
              <a:rPr lang="en-US" sz="2800" b="1" dirty="0">
                <a:solidFill>
                  <a:schemeClr val="folHlink"/>
                </a:solidFill>
              </a:rPr>
              <a:t>MPM</a:t>
            </a:r>
            <a:r>
              <a:rPr lang="en-US" sz="2800" b="1" dirty="0" smtClean="0">
                <a:solidFill>
                  <a:schemeClr val="folHlink"/>
                </a:solidFill>
              </a:rPr>
              <a:t>; Electronic Structure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Bloch’s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folHlink"/>
                </a:solidFill>
              </a:rPr>
              <a:t>Eigenstates</a:t>
            </a:r>
            <a:r>
              <a:rPr lang="en-US" sz="2800" b="1" dirty="0" smtClean="0">
                <a:solidFill>
                  <a:schemeClr val="folHlink"/>
                </a:solidFill>
              </a:rPr>
              <a:t> of a simple model potential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-5400000">
            <a:off x="2816789" y="1145608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39452"/>
              </p:ext>
            </p:extLst>
          </p:nvPr>
        </p:nvGraphicFramePr>
        <p:xfrm>
          <a:off x="411163" y="2454275"/>
          <a:ext cx="57229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4" imgW="3670200" imgH="647640" progId="Equation.DSMT4">
                  <p:embed/>
                </p:oleObj>
              </mc:Choice>
              <mc:Fallback>
                <p:oleObj name="Equation" r:id="rId4" imgW="36702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163" y="2454275"/>
                        <a:ext cx="5722937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02685"/>
              </p:ext>
            </p:extLst>
          </p:nvPr>
        </p:nvGraphicFramePr>
        <p:xfrm>
          <a:off x="903288" y="3325813"/>
          <a:ext cx="7339012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6" imgW="5448240" imgH="2374560" progId="Equation.DSMT4">
                  <p:embed/>
                </p:oleObj>
              </mc:Choice>
              <mc:Fallback>
                <p:oleObj name="Equation" r:id="rId6" imgW="5448240" imgH="237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3288" y="3325813"/>
                        <a:ext cx="7339012" cy="319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8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643247"/>
              </p:ext>
            </p:extLst>
          </p:nvPr>
        </p:nvGraphicFramePr>
        <p:xfrm>
          <a:off x="645319" y="52388"/>
          <a:ext cx="7339012" cy="23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3" imgW="5448240" imgH="1714320" progId="Equation.DSMT4">
                  <p:embed/>
                </p:oleObj>
              </mc:Choice>
              <mc:Fallback>
                <p:oleObj name="Equation" r:id="rId3" imgW="54482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5319" y="52388"/>
                        <a:ext cx="7339012" cy="230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28600" y="2552178"/>
            <a:ext cx="8686800" cy="2629422"/>
            <a:chOff x="457200" y="2247378"/>
            <a:chExt cx="8686800" cy="262942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4892" y="2362200"/>
              <a:ext cx="8172450" cy="25146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7200" y="2247378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4267200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33800" y="2667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Forbidden states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6482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Forbidden states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18742" y="3756025"/>
            <a:ext cx="39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31292"/>
              </p:ext>
            </p:extLst>
          </p:nvPr>
        </p:nvGraphicFramePr>
        <p:xfrm>
          <a:off x="290513" y="5212306"/>
          <a:ext cx="6262687" cy="112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6" imgW="5295600" imgH="952200" progId="Equation.DSMT4">
                  <p:embed/>
                </p:oleObj>
              </mc:Choice>
              <mc:Fallback>
                <p:oleObj name="Equation" r:id="rId6" imgW="52956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513" y="5212306"/>
                        <a:ext cx="6262687" cy="1127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2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6743700" cy="5848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895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6019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7620000" y="4648200"/>
            <a:ext cx="381000" cy="685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1600200" y="2743200"/>
            <a:ext cx="381000" cy="685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0" y="2971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gap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47961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gap</a:t>
            </a:r>
          </a:p>
        </p:txBody>
      </p:sp>
    </p:spTree>
    <p:extLst>
      <p:ext uri="{BB962C8B-B14F-4D97-AF65-F5344CB8AC3E}">
        <p14:creationId xmlns:p14="http://schemas.microsoft.com/office/powerpoint/2010/main" val="21313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Electrons in the presence of a weak periodic potential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32" y="685800"/>
            <a:ext cx="8324850" cy="27294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00" y="3352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1270" y="2104519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baseline="300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13184"/>
              </p:ext>
            </p:extLst>
          </p:nvPr>
        </p:nvGraphicFramePr>
        <p:xfrm>
          <a:off x="1600200" y="3400644"/>
          <a:ext cx="5131063" cy="2955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4101840" imgH="2730240" progId="Equation.DSMT4">
                  <p:embed/>
                </p:oleObj>
              </mc:Choice>
              <mc:Fallback>
                <p:oleObj name="Equation" r:id="rId4" imgW="410184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3400644"/>
                        <a:ext cx="5131063" cy="2955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5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442904"/>
              </p:ext>
            </p:extLst>
          </p:nvPr>
        </p:nvGraphicFramePr>
        <p:xfrm>
          <a:off x="762000" y="146050"/>
          <a:ext cx="5130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4101840" imgH="3060360" progId="Equation.DSMT4">
                  <p:embed/>
                </p:oleObj>
              </mc:Choice>
              <mc:Fallback>
                <p:oleObj name="Equation" r:id="rId3" imgW="4101840" imgH="306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46050"/>
                        <a:ext cx="51308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8889"/>
              </p:ext>
            </p:extLst>
          </p:nvPr>
        </p:nvGraphicFramePr>
        <p:xfrm>
          <a:off x="787052" y="3581400"/>
          <a:ext cx="376389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2984400" imgH="1993680" progId="Equation.DSMT4">
                  <p:embed/>
                </p:oleObj>
              </mc:Choice>
              <mc:Fallback>
                <p:oleObj name="Equation" r:id="rId5" imgW="298440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7052" y="3581400"/>
                        <a:ext cx="3763892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9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0"/>
            <a:ext cx="90678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08945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ka</a:t>
            </a:r>
            <a:endParaRPr lang="en-US" sz="2400" i="1" baseline="-25000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3200400"/>
            <a:ext cx="685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2590800"/>
            <a:ext cx="685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71" y="1219200"/>
            <a:ext cx="8847201" cy="373856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5720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electron moving in a one-dimensional model potential (</a:t>
            </a:r>
            <a:r>
              <a:rPr lang="en-US" sz="2400" dirty="0" err="1" smtClean="0">
                <a:latin typeface="+mj-lt"/>
              </a:rPr>
              <a:t>Kronig</a:t>
            </a:r>
            <a:r>
              <a:rPr lang="en-US" sz="2400" dirty="0" smtClean="0">
                <a:latin typeface="+mj-lt"/>
              </a:rPr>
              <a:t> and Penney, </a:t>
            </a:r>
            <a:r>
              <a:rPr lang="en-US" sz="2400" i="1" dirty="0" smtClean="0">
                <a:latin typeface="+mj-lt"/>
              </a:rPr>
              <a:t>Proc. Roy. Soc. (London)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130,</a:t>
            </a:r>
            <a:r>
              <a:rPr lang="en-US" sz="2400" dirty="0" smtClean="0">
                <a:latin typeface="+mj-lt"/>
              </a:rPr>
              <a:t> 499 (1931)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2419" y="19812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41140"/>
              </p:ext>
            </p:extLst>
          </p:nvPr>
        </p:nvGraphicFramePr>
        <p:xfrm>
          <a:off x="2050092" y="4626477"/>
          <a:ext cx="4655507" cy="143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4" imgW="3251160" imgH="1002960" progId="Equation.DSMT4">
                  <p:embed/>
                </p:oleObj>
              </mc:Choice>
              <mc:Fallback>
                <p:oleObj name="Equation" r:id="rId4" imgW="3251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0092" y="4626477"/>
                        <a:ext cx="4655507" cy="1436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59085"/>
              </p:ext>
            </p:extLst>
          </p:nvPr>
        </p:nvGraphicFramePr>
        <p:xfrm>
          <a:off x="1486487" y="2635923"/>
          <a:ext cx="6129338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4" imgW="4279680" imgH="2501640" progId="Equation.DSMT4">
                  <p:embed/>
                </p:oleObj>
              </mc:Choice>
              <mc:Fallback>
                <p:oleObj name="Equation" r:id="rId4" imgW="427968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487" y="2635923"/>
                        <a:ext cx="6129338" cy="358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9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32004"/>
              </p:ext>
            </p:extLst>
          </p:nvPr>
        </p:nvGraphicFramePr>
        <p:xfrm>
          <a:off x="781050" y="2703149"/>
          <a:ext cx="6838950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4" imgW="4775040" imgH="939600" progId="Equation.DSMT4">
                  <p:embed/>
                </p:oleObj>
              </mc:Choice>
              <mc:Fallback>
                <p:oleObj name="Equation" r:id="rId4" imgW="47750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1050" y="2703149"/>
                        <a:ext cx="6838950" cy="134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37128"/>
              </p:ext>
            </p:extLst>
          </p:nvPr>
        </p:nvGraphicFramePr>
        <p:xfrm>
          <a:off x="890588" y="4403725"/>
          <a:ext cx="53498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6" imgW="4012920" imgH="1054080" progId="Equation.DSMT4">
                  <p:embed/>
                </p:oleObj>
              </mc:Choice>
              <mc:Fallback>
                <p:oleObj name="Equation" r:id="rId6" imgW="401292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0588" y="4403725"/>
                        <a:ext cx="5349875" cy="1404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5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348" y="3719070"/>
            <a:ext cx="3624328" cy="2738029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175719"/>
              </p:ext>
            </p:extLst>
          </p:nvPr>
        </p:nvGraphicFramePr>
        <p:xfrm>
          <a:off x="827088" y="2382838"/>
          <a:ext cx="489108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3416040" imgH="1002960" progId="Equation.DSMT4">
                  <p:embed/>
                </p:oleObj>
              </mc:Choice>
              <mc:Fallback>
                <p:oleObj name="Equation" r:id="rId5" imgW="34160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088" y="2382838"/>
                        <a:ext cx="4891087" cy="143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1753499" y="4571102"/>
            <a:ext cx="914400" cy="45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E(k)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5943600" y="4114800"/>
            <a:ext cx="304800" cy="4572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968652" y="4724400"/>
            <a:ext cx="279748" cy="404754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0800000">
            <a:off x="6400801" y="4419600"/>
            <a:ext cx="152400" cy="39573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05600" y="4343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gap</a:t>
            </a:r>
          </a:p>
        </p:txBody>
      </p:sp>
    </p:spTree>
    <p:extLst>
      <p:ext uri="{BB962C8B-B14F-4D97-AF65-F5344CB8AC3E}">
        <p14:creationId xmlns:p14="http://schemas.microsoft.com/office/powerpoint/2010/main" val="8252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391400" y="1418565"/>
            <a:ext cx="1143000" cy="170563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causes band gaps in the electronic structure?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360" r="21533"/>
          <a:stretch/>
        </p:blipFill>
        <p:spPr>
          <a:xfrm>
            <a:off x="457200" y="1418565"/>
            <a:ext cx="6477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1597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single potential well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391400" y="1327148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81597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Spectrum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1628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593533" y="23980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391400" y="41910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91400" y="3733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91400" y="3352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-5400000">
            <a:off x="2816789" y="1145608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870268"/>
              </p:ext>
            </p:extLst>
          </p:nvPr>
        </p:nvGraphicFramePr>
        <p:xfrm>
          <a:off x="388611" y="2662532"/>
          <a:ext cx="87407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4" imgW="5918040" imgH="1942920" progId="Equation.DSMT4">
                  <p:embed/>
                </p:oleObj>
              </mc:Choice>
              <mc:Fallback>
                <p:oleObj name="Equation" r:id="rId4" imgW="591804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611" y="2662532"/>
                        <a:ext cx="87407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60377"/>
              </p:ext>
            </p:extLst>
          </p:nvPr>
        </p:nvGraphicFramePr>
        <p:xfrm>
          <a:off x="966216" y="5717528"/>
          <a:ext cx="431596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6" imgW="2997000" imgH="317160" progId="Equation.DSMT4">
                  <p:embed/>
                </p:oleObj>
              </mc:Choice>
              <mc:Fallback>
                <p:oleObj name="Equation" r:id="rId6" imgW="29970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6216" y="5717528"/>
                        <a:ext cx="431596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95891"/>
              </p:ext>
            </p:extLst>
          </p:nvPr>
        </p:nvGraphicFramePr>
        <p:xfrm>
          <a:off x="3810000" y="76200"/>
          <a:ext cx="5218264" cy="943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8" imgW="3720960" imgH="672840" progId="Equation.DSMT4">
                  <p:embed/>
                </p:oleObj>
              </mc:Choice>
              <mc:Fallback>
                <p:oleObj name="Equation" r:id="rId8" imgW="3720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0" y="76200"/>
                        <a:ext cx="5218264" cy="9439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51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-5400000">
            <a:off x="2816789" y="1145608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57562"/>
              </p:ext>
            </p:extLst>
          </p:nvPr>
        </p:nvGraphicFramePr>
        <p:xfrm>
          <a:off x="601771" y="2513795"/>
          <a:ext cx="5339219" cy="302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4" imgW="3962160" imgH="2247840" progId="Equation.DSMT4">
                  <p:embed/>
                </p:oleObj>
              </mc:Choice>
              <mc:Fallback>
                <p:oleObj name="Equation" r:id="rId4" imgW="396216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771" y="2513795"/>
                        <a:ext cx="5339219" cy="302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6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14876</TotalTime>
  <Words>260</Words>
  <Application>Microsoft Office PowerPoint</Application>
  <PresentationFormat>On-screen Show (4:3)</PresentationFormat>
  <Paragraphs>91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860</cp:revision>
  <cp:lastPrinted>2015-01-30T15:48:40Z</cp:lastPrinted>
  <dcterms:created xsi:type="dcterms:W3CDTF">2012-01-10T18:32:24Z</dcterms:created>
  <dcterms:modified xsi:type="dcterms:W3CDTF">2015-01-30T18:34:40Z</dcterms:modified>
</cp:coreProperties>
</file>