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11" r:id="rId13"/>
    <p:sldId id="309" r:id="rId14"/>
    <p:sldId id="310" r:id="rId15"/>
    <p:sldId id="312" r:id="rId16"/>
    <p:sldId id="313" r:id="rId17"/>
    <p:sldId id="314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2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4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20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8.wmf"/><Relationship Id="rId9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8 in </a:t>
            </a:r>
            <a:r>
              <a:rPr lang="en-US" sz="2800" b="1" dirty="0">
                <a:solidFill>
                  <a:schemeClr val="folHlink"/>
                </a:solidFill>
              </a:rPr>
              <a:t>MPM</a:t>
            </a:r>
            <a:r>
              <a:rPr lang="en-US" sz="2800" b="1" dirty="0" smtClean="0">
                <a:solidFill>
                  <a:schemeClr val="folHlink"/>
                </a:solidFill>
              </a:rPr>
              <a:t>; Electronic Structure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Atom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Molecule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Solid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Linear combination of atomic orbital (LCAO) method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approximate “linear combination of atomic orbital” idea to larger systems – more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608023"/>
              </p:ext>
            </p:extLst>
          </p:nvPr>
        </p:nvGraphicFramePr>
        <p:xfrm>
          <a:off x="474663" y="1524000"/>
          <a:ext cx="8329612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3" imgW="5359320" imgH="2793960" progId="Equation.DSMT4">
                  <p:embed/>
                </p:oleObj>
              </mc:Choice>
              <mc:Fallback>
                <p:oleObj name="Equation" r:id="rId3" imgW="5359320" imgH="2793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4663" y="1524000"/>
                        <a:ext cx="8329612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366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003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approximate “linear combination of atomic orbital” idea to larger systems – simple cubic lattice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5" y="1132554"/>
            <a:ext cx="3743325" cy="3505200"/>
          </a:xfrm>
          <a:prstGeom prst="rect">
            <a:avLst/>
          </a:prstGeom>
        </p:spPr>
      </p:pic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641311"/>
              </p:ext>
            </p:extLst>
          </p:nvPr>
        </p:nvGraphicFramePr>
        <p:xfrm>
          <a:off x="658466" y="4089401"/>
          <a:ext cx="8028334" cy="128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4" imgW="6413400" imgH="1028520" progId="Equation.DSMT4">
                  <p:embed/>
                </p:oleObj>
              </mc:Choice>
              <mc:Fallback>
                <p:oleObj name="Equation" r:id="rId4" imgW="641340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8466" y="4089401"/>
                        <a:ext cx="8028334" cy="1287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541300"/>
              </p:ext>
            </p:extLst>
          </p:nvPr>
        </p:nvGraphicFramePr>
        <p:xfrm>
          <a:off x="4824451" y="1578643"/>
          <a:ext cx="3200306" cy="1120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Equation" r:id="rId6" imgW="1777680" imgH="622080" progId="Equation.DSMT4">
                  <p:embed/>
                </p:oleObj>
              </mc:Choice>
              <mc:Fallback>
                <p:oleObj name="Equation" r:id="rId6" imgW="17776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24451" y="1578643"/>
                        <a:ext cx="3200306" cy="1120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489603"/>
              </p:ext>
            </p:extLst>
          </p:nvPr>
        </p:nvGraphicFramePr>
        <p:xfrm>
          <a:off x="1829429" y="5616990"/>
          <a:ext cx="5686408" cy="556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Equation" r:id="rId8" imgW="4025880" imgH="393480" progId="Equation.DSMT4">
                  <p:embed/>
                </p:oleObj>
              </mc:Choice>
              <mc:Fallback>
                <p:oleObj name="Equation" r:id="rId8" imgW="4025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29429" y="5616990"/>
                        <a:ext cx="5686408" cy="5560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372639"/>
              </p:ext>
            </p:extLst>
          </p:nvPr>
        </p:nvGraphicFramePr>
        <p:xfrm>
          <a:off x="4825588" y="3134393"/>
          <a:ext cx="2841143" cy="631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Equation" r:id="rId10" imgW="1485720" imgH="330120" progId="Equation.DSMT4">
                  <p:embed/>
                </p:oleObj>
              </mc:Choice>
              <mc:Fallback>
                <p:oleObj name="Equation" r:id="rId10" imgW="14857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825588" y="3134393"/>
                        <a:ext cx="2841143" cy="631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06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47378"/>
            <a:ext cx="2022143" cy="22291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4268" y="280774"/>
            <a:ext cx="3599142" cy="39773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504" y="2590160"/>
            <a:ext cx="4572000" cy="3962400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562970"/>
              </p:ext>
            </p:extLst>
          </p:nvPr>
        </p:nvGraphicFramePr>
        <p:xfrm>
          <a:off x="3124200" y="905861"/>
          <a:ext cx="5686408" cy="556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6" imgW="4025880" imgH="393480" progId="Equation.DSMT4">
                  <p:embed/>
                </p:oleObj>
              </mc:Choice>
              <mc:Fallback>
                <p:oleObj name="Equation" r:id="rId6" imgW="4025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24200" y="905861"/>
                        <a:ext cx="5686408" cy="5560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97126" y="2187548"/>
            <a:ext cx="428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4268" y="2576512"/>
            <a:ext cx="47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5006" y="2367244"/>
            <a:ext cx="428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X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810060"/>
              </p:ext>
            </p:extLst>
          </p:nvPr>
        </p:nvGraphicFramePr>
        <p:xfrm>
          <a:off x="5649137" y="4222685"/>
          <a:ext cx="2959100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8" imgW="2958840" imgH="1968480" progId="Equation.DSMT4">
                  <p:embed/>
                </p:oleObj>
              </mc:Choice>
              <mc:Fallback>
                <p:oleObj name="Equation" r:id="rId8" imgW="295884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49137" y="4222685"/>
                        <a:ext cx="2959100" cy="196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567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003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approximate “linear combination of atomic orbital” idea to larger systems – body centered cubic lattice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961996"/>
              </p:ext>
            </p:extLst>
          </p:nvPr>
        </p:nvGraphicFramePr>
        <p:xfrm>
          <a:off x="685800" y="3898009"/>
          <a:ext cx="8028334" cy="128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Equation" r:id="rId3" imgW="6413400" imgH="1028520" progId="Equation.DSMT4">
                  <p:embed/>
                </p:oleObj>
              </mc:Choice>
              <mc:Fallback>
                <p:oleObj name="Equation" r:id="rId3" imgW="641340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3898009"/>
                        <a:ext cx="8028334" cy="1287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956620"/>
              </p:ext>
            </p:extLst>
          </p:nvPr>
        </p:nvGraphicFramePr>
        <p:xfrm>
          <a:off x="5153025" y="1828800"/>
          <a:ext cx="3154363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5" imgW="1752480" imgH="901440" progId="Equation.DSMT4">
                  <p:embed/>
                </p:oleObj>
              </mc:Choice>
              <mc:Fallback>
                <p:oleObj name="Equation" r:id="rId5" imgW="175248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53025" y="1828800"/>
                        <a:ext cx="3154363" cy="162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5800" y="1438985"/>
            <a:ext cx="3448050" cy="2819400"/>
          </a:xfrm>
          <a:prstGeom prst="rect">
            <a:avLst/>
          </a:prstGeom>
        </p:spPr>
      </p:pic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714911"/>
              </p:ext>
            </p:extLst>
          </p:nvPr>
        </p:nvGraphicFramePr>
        <p:xfrm>
          <a:off x="2735263" y="5185722"/>
          <a:ext cx="5722937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Equation" r:id="rId8" imgW="4051080" imgH="723600" progId="Equation.DSMT4">
                  <p:embed/>
                </p:oleObj>
              </mc:Choice>
              <mc:Fallback>
                <p:oleObj name="Equation" r:id="rId8" imgW="40510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35263" y="5185722"/>
                        <a:ext cx="5722937" cy="1020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585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995"/>
            <a:ext cx="4240189" cy="43956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1346579"/>
            <a:ext cx="38100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22376" y="4979806"/>
            <a:ext cx="614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56895" y="4979806"/>
            <a:ext cx="286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430535"/>
              </p:ext>
            </p:extLst>
          </p:nvPr>
        </p:nvGraphicFramePr>
        <p:xfrm>
          <a:off x="922457" y="4324044"/>
          <a:ext cx="2959100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5" imgW="2958840" imgH="1968480" progId="Equation.DSMT4">
                  <p:embed/>
                </p:oleObj>
              </mc:Choice>
              <mc:Fallback>
                <p:oleObj name="Equation" r:id="rId5" imgW="295884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2457" y="4324044"/>
                        <a:ext cx="2959100" cy="196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19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46109" t="26758" r="26827" b="31767"/>
          <a:stretch/>
        </p:blipFill>
        <p:spPr>
          <a:xfrm>
            <a:off x="1295400" y="1307925"/>
            <a:ext cx="2057400" cy="236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25627"/>
            <a:ext cx="6858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Honeycomb lattice (</a:t>
            </a:r>
            <a:r>
              <a:rPr lang="en-US" sz="2400" dirty="0" err="1" smtClean="0">
                <a:latin typeface="+mj-lt"/>
              </a:rPr>
              <a:t>graphene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sheet)</a:t>
            </a:r>
          </a:p>
        </p:txBody>
      </p:sp>
      <p:sp>
        <p:nvSpPr>
          <p:cNvPr id="7" name="Oval 6"/>
          <p:cNvSpPr/>
          <p:nvPr/>
        </p:nvSpPr>
        <p:spPr>
          <a:xfrm>
            <a:off x="1630575" y="3103499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60744" y="3382428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78480" y="3307080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69612" y="3369052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90800" y="2489025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630680" y="2520028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063031" y="1680782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087880" y="1710011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58240" y="1722119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078480" y="2248212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03120" y="2265812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158240" y="2248212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82971" y="1486995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630680" y="1502497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590800" y="3078480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789134" y="1066800"/>
            <a:ext cx="0" cy="220980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726504" y="3276600"/>
            <a:ext cx="2057400" cy="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503284"/>
              </p:ext>
            </p:extLst>
          </p:nvPr>
        </p:nvGraphicFramePr>
        <p:xfrm>
          <a:off x="4226816" y="1182551"/>
          <a:ext cx="3800475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4" imgW="2031840" imgH="1333440" progId="Equation.DSMT4">
                  <p:embed/>
                </p:oleObj>
              </mc:Choice>
              <mc:Fallback>
                <p:oleObj name="Equation" r:id="rId4" imgW="20318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26816" y="1182551"/>
                        <a:ext cx="3800475" cy="249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Left Brace 24"/>
          <p:cNvSpPr/>
          <p:nvPr/>
        </p:nvSpPr>
        <p:spPr>
          <a:xfrm>
            <a:off x="670560" y="1859279"/>
            <a:ext cx="274110" cy="62974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69263" y="1905000"/>
            <a:ext cx="416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640680"/>
              </p:ext>
            </p:extLst>
          </p:nvPr>
        </p:nvGraphicFramePr>
        <p:xfrm>
          <a:off x="1524000" y="3930650"/>
          <a:ext cx="6134100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6" imgW="3555720" imgH="1079280" progId="Equation.DSMT4">
                  <p:embed/>
                </p:oleObj>
              </mc:Choice>
              <mc:Fallback>
                <p:oleObj name="Equation" r:id="rId6" imgW="355572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4000" y="3930650"/>
                        <a:ext cx="6134100" cy="186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360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7797" y="504967"/>
            <a:ext cx="8188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Tight binding electronic structure of graphite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108557"/>
              </p:ext>
            </p:extLst>
          </p:nvPr>
        </p:nvGraphicFramePr>
        <p:xfrm>
          <a:off x="929089" y="1201405"/>
          <a:ext cx="6856147" cy="2701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3" imgW="5574960" imgH="2197080" progId="Equation.DSMT4">
                  <p:embed/>
                </p:oleObj>
              </mc:Choice>
              <mc:Fallback>
                <p:oleObj name="Equation" r:id="rId3" imgW="5574960" imgH="2197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9089" y="1201405"/>
                        <a:ext cx="6856147" cy="2701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15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881" y="890161"/>
            <a:ext cx="3048000" cy="38766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0848" y="1507153"/>
            <a:ext cx="2543175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0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19200"/>
            <a:ext cx="8448675" cy="379809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60832" y="46482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14113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Electronic structure of an atom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42926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simplicity we will first consider a single electron system; a H-like ion with atomic charge </a:t>
            </a:r>
            <a:r>
              <a:rPr lang="en-US" sz="2400" i="1" dirty="0" err="1" smtClean="0">
                <a:latin typeface="+mj-lt"/>
              </a:rPr>
              <a:t>Ze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518805"/>
              </p:ext>
            </p:extLst>
          </p:nvPr>
        </p:nvGraphicFramePr>
        <p:xfrm>
          <a:off x="1143000" y="1192213"/>
          <a:ext cx="5064125" cy="217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Equation" r:id="rId3" imgW="3987720" imgH="1714320" progId="Equation.DSMT4">
                  <p:embed/>
                </p:oleObj>
              </mc:Choice>
              <mc:Fallback>
                <p:oleObj name="Equation" r:id="rId3" imgW="398772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1192213"/>
                        <a:ext cx="5064125" cy="2176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520517"/>
              </p:ext>
            </p:extLst>
          </p:nvPr>
        </p:nvGraphicFramePr>
        <p:xfrm>
          <a:off x="1177925" y="3315230"/>
          <a:ext cx="5562600" cy="303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quation" r:id="rId5" imgW="5562360" imgH="3035160" progId="Equation.DSMT4">
                  <p:embed/>
                </p:oleObj>
              </mc:Choice>
              <mc:Fallback>
                <p:oleObj name="Equation" r:id="rId5" imgW="5562360" imgH="303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77925" y="3315230"/>
                        <a:ext cx="5562600" cy="303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64125" y="1373923"/>
            <a:ext cx="39097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  <a:r>
              <a:rPr lang="en-US" sz="2400" i="1" baseline="-25000" dirty="0" smtClean="0">
                <a:latin typeface="+mj-lt"/>
              </a:rPr>
              <a:t>100</a:t>
            </a:r>
            <a:r>
              <a:rPr lang="en-US" sz="2400" i="1" dirty="0" smtClean="0">
                <a:latin typeface="+mj-lt"/>
              </a:rPr>
              <a:t>=-</a:t>
            </a:r>
            <a:r>
              <a:rPr lang="en-US" sz="2400" dirty="0"/>
              <a:t>13. </a:t>
            </a:r>
            <a:r>
              <a:rPr lang="en-US" sz="2400" smtClean="0"/>
              <a:t>60569253 Z</a:t>
            </a:r>
            <a:r>
              <a:rPr lang="en-US" sz="2400" baseline="30000" smtClean="0"/>
              <a:t>2</a:t>
            </a:r>
            <a:r>
              <a:rPr lang="en-US" sz="2400" smtClean="0"/>
              <a:t> </a:t>
            </a:r>
            <a:r>
              <a:rPr lang="en-US" sz="2400" dirty="0" smtClean="0"/>
              <a:t>eV</a:t>
            </a:r>
          </a:p>
          <a:p>
            <a:r>
              <a:rPr lang="en-US" sz="2400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</a:t>
            </a:r>
            <a:r>
              <a:rPr lang="en-US" sz="2400" dirty="0"/>
              <a:t>0. 52917721092 Å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535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133600"/>
            <a:ext cx="8144256" cy="24384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178121"/>
              </p:ext>
            </p:extLst>
          </p:nvPr>
        </p:nvGraphicFramePr>
        <p:xfrm>
          <a:off x="2590800" y="879475"/>
          <a:ext cx="4202419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4" imgW="2425680" imgH="723600" progId="Equation.DSMT4">
                  <p:embed/>
                </p:oleObj>
              </mc:Choice>
              <mc:Fallback>
                <p:oleObj name="Equation" r:id="rId4" imgW="24256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90800" y="879475"/>
                        <a:ext cx="4202419" cy="125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83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Electronic structure of H-like molecular ion</a:t>
            </a:r>
          </a:p>
          <a:p>
            <a:pPr algn="ctr"/>
            <a:r>
              <a:rPr lang="en-US" sz="2400" dirty="0" smtClean="0">
                <a:latin typeface="+mj-lt"/>
              </a:rPr>
              <a:t>(within Born-Oppenheimer approximation)</a:t>
            </a:r>
          </a:p>
        </p:txBody>
      </p:sp>
      <p:sp>
        <p:nvSpPr>
          <p:cNvPr id="6" name="Oval 5"/>
          <p:cNvSpPr/>
          <p:nvPr/>
        </p:nvSpPr>
        <p:spPr>
          <a:xfrm>
            <a:off x="990600" y="2286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19400" y="2286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95400" y="1152852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0100" y="258002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Z</a:t>
            </a:r>
            <a:r>
              <a:rPr lang="en-US" sz="2400" i="1" baseline="-25000" dirty="0" err="1" smtClean="0">
                <a:latin typeface="+mj-lt"/>
              </a:rPr>
              <a:t>A</a:t>
            </a:r>
            <a:r>
              <a:rPr lang="en-US" sz="2400" i="1" dirty="0" err="1" smtClean="0">
                <a:latin typeface="+mj-lt"/>
              </a:rPr>
              <a:t>e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2590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Z</a:t>
            </a:r>
            <a:r>
              <a:rPr lang="en-US" sz="2400" i="1" baseline="-25000" dirty="0" err="1" smtClean="0">
                <a:latin typeface="+mj-lt"/>
              </a:rPr>
              <a:t>B</a:t>
            </a:r>
            <a:r>
              <a:rPr lang="en-US" sz="2400" i="1" dirty="0" err="1" smtClean="0">
                <a:latin typeface="+mj-lt"/>
              </a:rPr>
              <a:t>e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8300" y="990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-e</a:t>
            </a:r>
          </a:p>
        </p:txBody>
      </p:sp>
      <p:cxnSp>
        <p:nvCxnSpPr>
          <p:cNvPr id="13" name="Straight Arrow Connector 12"/>
          <p:cNvCxnSpPr>
            <a:stCxn id="6" idx="6"/>
          </p:cNvCxnSpPr>
          <p:nvPr/>
        </p:nvCxnSpPr>
        <p:spPr>
          <a:xfrm flipV="1">
            <a:off x="1219200" y="2367713"/>
            <a:ext cx="1716819" cy="325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0"/>
          </p:cNvCxnSpPr>
          <p:nvPr/>
        </p:nvCxnSpPr>
        <p:spPr>
          <a:xfrm flipV="1">
            <a:off x="1104900" y="1224866"/>
            <a:ext cx="332219" cy="10611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638300" y="2357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AB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0" y="1600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r</a:t>
            </a:r>
            <a:r>
              <a:rPr lang="en-US" sz="2400" i="1" baseline="-25000" dirty="0" err="1" smtClean="0">
                <a:latin typeface="+mj-lt"/>
              </a:rPr>
              <a:t>A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57400" y="1447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r</a:t>
            </a:r>
            <a:r>
              <a:rPr lang="en-US" sz="2400" i="1" baseline="-25000" dirty="0" err="1" smtClean="0">
                <a:latin typeface="+mj-lt"/>
              </a:rPr>
              <a:t>B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929778"/>
              </p:ext>
            </p:extLst>
          </p:nvPr>
        </p:nvGraphicFramePr>
        <p:xfrm>
          <a:off x="1271009" y="3300095"/>
          <a:ext cx="49672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3" imgW="3911400" imgH="660240" progId="Equation.DSMT4">
                  <p:embed/>
                </p:oleObj>
              </mc:Choice>
              <mc:Fallback>
                <p:oleObj name="Equation" r:id="rId3" imgW="391140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1009" y="3300095"/>
                        <a:ext cx="4967287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035888"/>
              </p:ext>
            </p:extLst>
          </p:nvPr>
        </p:nvGraphicFramePr>
        <p:xfrm>
          <a:off x="4038600" y="1439863"/>
          <a:ext cx="3454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5" imgW="3454200" imgH="647640" progId="Equation.DSMT4">
                  <p:embed/>
                </p:oleObj>
              </mc:Choice>
              <mc:Fallback>
                <p:oleObj name="Equation" r:id="rId5" imgW="34542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38600" y="1439863"/>
                        <a:ext cx="345440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547339"/>
              </p:ext>
            </p:extLst>
          </p:nvPr>
        </p:nvGraphicFramePr>
        <p:xfrm>
          <a:off x="1023857" y="4264997"/>
          <a:ext cx="6716713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7" imgW="5371920" imgH="1714320" progId="Equation.DSMT4">
                  <p:embed/>
                </p:oleObj>
              </mc:Choice>
              <mc:Fallback>
                <p:oleObj name="Equation" r:id="rId7" imgW="537192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23857" y="4264997"/>
                        <a:ext cx="6716713" cy="214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>
            <a:stCxn id="7" idx="1"/>
          </p:cNvCxnSpPr>
          <p:nvPr/>
        </p:nvCxnSpPr>
        <p:spPr>
          <a:xfrm flipH="1" flipV="1">
            <a:off x="1420381" y="1253389"/>
            <a:ext cx="1432497" cy="10660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51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Electronic structure of H-like molecular ion – continued</a:t>
            </a:r>
          </a:p>
          <a:p>
            <a:r>
              <a:rPr lang="en-US" sz="2400" dirty="0" smtClean="0">
                <a:latin typeface="+mj-lt"/>
              </a:rPr>
              <a:t>Ref.  Pauling and Wilson, </a:t>
            </a:r>
            <a:r>
              <a:rPr lang="en-US" sz="2400" i="1" dirty="0" smtClean="0">
                <a:latin typeface="+mj-lt"/>
              </a:rPr>
              <a:t>Introduction to Quantum Mechanics</a:t>
            </a:r>
            <a:r>
              <a:rPr lang="en-US" sz="2400" dirty="0" smtClean="0">
                <a:latin typeface="+mj-lt"/>
              </a:rPr>
              <a:t> (1935)   (now published by Dover)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63078"/>
              </p:ext>
            </p:extLst>
          </p:nvPr>
        </p:nvGraphicFramePr>
        <p:xfrm>
          <a:off x="624307" y="1276529"/>
          <a:ext cx="5395493" cy="206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3" imgW="4279680" imgH="1638000" progId="Equation.DSMT4">
                  <p:embed/>
                </p:oleObj>
              </mc:Choice>
              <mc:Fallback>
                <p:oleObj name="Equation" r:id="rId3" imgW="427968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4307" y="1276529"/>
                        <a:ext cx="5395493" cy="206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052461"/>
              </p:ext>
            </p:extLst>
          </p:nvPr>
        </p:nvGraphicFramePr>
        <p:xfrm>
          <a:off x="1220381" y="3338322"/>
          <a:ext cx="4826000" cy="318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5" imgW="4825800" imgH="3187440" progId="Equation.DSMT4">
                  <p:embed/>
                </p:oleObj>
              </mc:Choice>
              <mc:Fallback>
                <p:oleObj name="Equation" r:id="rId5" imgW="4825800" imgH="318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20381" y="3338322"/>
                        <a:ext cx="4826000" cy="318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120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Electronic structure of H-like molecular ion – continued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04800" y="22098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57400" y="22098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2819400"/>
            <a:ext cx="762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43000" y="1219200"/>
            <a:ext cx="762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066800" y="1219200"/>
            <a:ext cx="76200" cy="990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1905000" y="1219200"/>
            <a:ext cx="152400" cy="990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905000" y="2209800"/>
            <a:ext cx="15240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1066800" y="2209800"/>
            <a:ext cx="7620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62200" y="1752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H</a:t>
            </a:r>
            <a:r>
              <a:rPr lang="en-US" sz="2400" i="1" baseline="-25000" dirty="0" smtClean="0">
                <a:latin typeface="+mj-lt"/>
              </a:rPr>
              <a:t>BB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526" y="1759688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H</a:t>
            </a:r>
            <a:r>
              <a:rPr lang="en-US" sz="2400" i="1" baseline="-25000" dirty="0" smtClean="0">
                <a:latin typeface="+mj-lt"/>
              </a:rPr>
              <a:t>AA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1600" y="81084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  <a:r>
              <a:rPr lang="en-US" sz="2400" i="1" baseline="-25000" dirty="0" smtClean="0">
                <a:latin typeface="+mj-lt"/>
              </a:rPr>
              <a:t>-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95400" y="2357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  <a:r>
              <a:rPr lang="en-US" sz="2400" i="1" baseline="-25000" dirty="0" smtClean="0">
                <a:latin typeface="+mj-lt"/>
              </a:rPr>
              <a:t>+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5" y="4267200"/>
            <a:ext cx="4924425" cy="184781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375" y="1378690"/>
            <a:ext cx="4772025" cy="19050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705600" y="1066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Y</a:t>
            </a:r>
            <a:r>
              <a:rPr lang="en-US" sz="2400" baseline="-25000" dirty="0" smtClean="0"/>
              <a:t>-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00" y="38055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Y</a:t>
            </a:r>
            <a:r>
              <a:rPr lang="en-US" sz="2400" baseline="-25000" dirty="0"/>
              <a:t>+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931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approximate “linear combination of atomic orbital” idea to larger systems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842660"/>
              </p:ext>
            </p:extLst>
          </p:nvPr>
        </p:nvGraphicFramePr>
        <p:xfrm>
          <a:off x="561473" y="1524000"/>
          <a:ext cx="8005011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3" imgW="6337080" imgH="1688760" progId="Equation.DSMT4">
                  <p:embed/>
                </p:oleObj>
              </mc:Choice>
              <mc:Fallback>
                <p:oleObj name="Equation" r:id="rId3" imgW="633708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473" y="1524000"/>
                        <a:ext cx="8005011" cy="21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914400" y="48768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51816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52600" y="46482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52600" y="53340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52600" y="50292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90800" y="51816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90800" y="54864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90800" y="44958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90800" y="48006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10000" y="46482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…………….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705600" y="3998267"/>
            <a:ext cx="914400" cy="169227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e 18"/>
          <p:cNvSpPr/>
          <p:nvPr/>
        </p:nvSpPr>
        <p:spPr>
          <a:xfrm>
            <a:off x="7924800" y="3817203"/>
            <a:ext cx="381000" cy="1897797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458200" y="4495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4</a:t>
            </a:r>
            <a:r>
              <a:rPr lang="en-US" sz="2400" dirty="0" smtClean="0">
                <a:latin typeface="Symbol" panose="05050102010706020507" pitchFamily="18" charset="2"/>
              </a:rPr>
              <a:t>b</a:t>
            </a:r>
            <a:endParaRPr lang="en-US" sz="2400" dirty="0" smtClean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3998267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14500" y="396240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52700" y="3957935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N=4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853016"/>
              </p:ext>
            </p:extLst>
          </p:nvPr>
        </p:nvGraphicFramePr>
        <p:xfrm>
          <a:off x="6553200" y="3408660"/>
          <a:ext cx="1114833" cy="40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5" imgW="634680" imgH="228600" progId="Equation.DSMT4">
                  <p:embed/>
                </p:oleObj>
              </mc:Choice>
              <mc:Fallback>
                <p:oleObj name="Equation" r:id="rId5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3200" y="3408660"/>
                        <a:ext cx="1114833" cy="401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10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approximate “linear combination of atomic orbital” idea to larger systems – some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788686"/>
              </p:ext>
            </p:extLst>
          </p:nvPr>
        </p:nvGraphicFramePr>
        <p:xfrm>
          <a:off x="990599" y="1600200"/>
          <a:ext cx="709352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3" imgW="6095880" imgH="2095200" progId="Equation.DSMT4">
                  <p:embed/>
                </p:oleObj>
              </mc:Choice>
              <mc:Fallback>
                <p:oleObj name="Equation" r:id="rId3" imgW="6095880" imgH="2095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599" y="1600200"/>
                        <a:ext cx="7093527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285675"/>
              </p:ext>
            </p:extLst>
          </p:nvPr>
        </p:nvGraphicFramePr>
        <p:xfrm>
          <a:off x="971550" y="4221163"/>
          <a:ext cx="6805613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5" imgW="4254480" imgH="1295280" progId="Equation.DSMT4">
                  <p:embed/>
                </p:oleObj>
              </mc:Choice>
              <mc:Fallback>
                <p:oleObj name="Equation" r:id="rId5" imgW="425448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4221163"/>
                        <a:ext cx="6805613" cy="207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41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16636</TotalTime>
  <Words>398</Words>
  <Application>Microsoft Office PowerPoint</Application>
  <PresentationFormat>On-screen Show (4:3)</PresentationFormat>
  <Paragraphs>101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909</cp:revision>
  <cp:lastPrinted>2015-02-02T18:38:56Z</cp:lastPrinted>
  <dcterms:created xsi:type="dcterms:W3CDTF">2012-01-10T18:32:24Z</dcterms:created>
  <dcterms:modified xsi:type="dcterms:W3CDTF">2015-02-05T05:11:24Z</dcterms:modified>
</cp:coreProperties>
</file>