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96" r:id="rId2"/>
    <p:sldId id="299" r:id="rId3"/>
    <p:sldId id="300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11" r:id="rId13"/>
    <p:sldId id="309" r:id="rId14"/>
    <p:sldId id="310" r:id="rId15"/>
    <p:sldId id="312" r:id="rId16"/>
    <p:sldId id="313" r:id="rId17"/>
    <p:sldId id="314" r:id="rId1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 snapToGrid="0">
      <p:cViewPr varScale="1">
        <p:scale>
          <a:sx n="60" d="100"/>
          <a:sy n="60" d="100"/>
        </p:scale>
        <p:origin x="94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6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6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2/5/2015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842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849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2/02/2015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2/02/2015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2/02/2015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2/02/2015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2/02/2015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2/02/2015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2/02/2015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2/02/2015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2/02/2015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2/02/2015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2/02/2015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2/02/2015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752  Spring 2015 --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7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image" Target="../media/image22.png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21.wmf"/><Relationship Id="rId5" Type="http://schemas.openxmlformats.org/officeDocument/2006/relationships/image" Target="../media/image18.wmf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20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image" Target="../media/image24.png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26.png"/><Relationship Id="rId4" Type="http://schemas.openxmlformats.org/officeDocument/2006/relationships/image" Target="../media/image25.png"/><Relationship Id="rId9" Type="http://schemas.openxmlformats.org/officeDocument/2006/relationships/image" Target="../media/image23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oleObject" Target="../embeddings/oleObject20.bin"/><Relationship Id="rId7" Type="http://schemas.openxmlformats.org/officeDocument/2006/relationships/image" Target="../media/image2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18.wmf"/><Relationship Id="rId9" Type="http://schemas.openxmlformats.org/officeDocument/2006/relationships/image" Target="../media/image28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3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7" Type="http://schemas.openxmlformats.org/officeDocument/2006/relationships/image" Target="../media/image3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33.wmf"/><Relationship Id="rId4" Type="http://schemas.openxmlformats.org/officeDocument/2006/relationships/oleObject" Target="../embeddings/oleObject24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36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2/02/2015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457200"/>
            <a:ext cx="914400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752 Solid State Physics</a:t>
            </a:r>
          </a:p>
          <a:p>
            <a:pPr algn="ctr"/>
            <a:r>
              <a:rPr lang="en-US" sz="3200" b="1" dirty="0" smtClean="0"/>
              <a:t>11-11:50 AM  MWF  Olin 107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8: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2800" b="1" dirty="0">
                <a:solidFill>
                  <a:schemeClr val="folHlink"/>
                </a:solidFill>
              </a:rPr>
              <a:t>Reading: Chapter </a:t>
            </a:r>
            <a:r>
              <a:rPr lang="en-US" sz="2800" b="1" dirty="0" smtClean="0">
                <a:solidFill>
                  <a:schemeClr val="folHlink"/>
                </a:solidFill>
              </a:rPr>
              <a:t>8 in </a:t>
            </a:r>
            <a:r>
              <a:rPr lang="en-US" sz="2800" b="1" dirty="0">
                <a:solidFill>
                  <a:schemeClr val="folHlink"/>
                </a:solidFill>
              </a:rPr>
              <a:t>MPM</a:t>
            </a:r>
            <a:r>
              <a:rPr lang="en-US" sz="2800" b="1" dirty="0" smtClean="0">
                <a:solidFill>
                  <a:schemeClr val="folHlink"/>
                </a:solidFill>
              </a:rPr>
              <a:t>; Electronic Structure</a:t>
            </a:r>
            <a:endParaRPr lang="en-US" sz="2800" b="1" dirty="0">
              <a:solidFill>
                <a:schemeClr val="folHlink"/>
              </a:solidFill>
            </a:endParaRP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Atom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Molecule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Solid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Linear combination of atomic orbital (LCAO) method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2/02/2015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533400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Extension of approximate “linear combination of atomic orbital” idea to larger systems – more details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1608023"/>
              </p:ext>
            </p:extLst>
          </p:nvPr>
        </p:nvGraphicFramePr>
        <p:xfrm>
          <a:off x="474663" y="1524000"/>
          <a:ext cx="8329612" cy="434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name="Equation" r:id="rId3" imgW="5359320" imgH="2793960" progId="Equation.DSMT4">
                  <p:embed/>
                </p:oleObj>
              </mc:Choice>
              <mc:Fallback>
                <p:oleObj name="Equation" r:id="rId3" imgW="5359320" imgH="2793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4663" y="1524000"/>
                        <a:ext cx="8329612" cy="434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366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2/02/2015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003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Extension of approximate “linear combination of atomic orbital” idea to larger systems – simple cubic lattice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75" y="1132554"/>
            <a:ext cx="3743325" cy="3505200"/>
          </a:xfrm>
          <a:prstGeom prst="rect">
            <a:avLst/>
          </a:prstGeom>
        </p:spPr>
      </p:pic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3641311"/>
              </p:ext>
            </p:extLst>
          </p:nvPr>
        </p:nvGraphicFramePr>
        <p:xfrm>
          <a:off x="658466" y="4089401"/>
          <a:ext cx="8028334" cy="128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1" name="Equation" r:id="rId4" imgW="6413400" imgH="1028520" progId="Equation.DSMT4">
                  <p:embed/>
                </p:oleObj>
              </mc:Choice>
              <mc:Fallback>
                <p:oleObj name="Equation" r:id="rId4" imgW="6413400" imgH="1028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58466" y="4089401"/>
                        <a:ext cx="8028334" cy="1287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8541300"/>
              </p:ext>
            </p:extLst>
          </p:nvPr>
        </p:nvGraphicFramePr>
        <p:xfrm>
          <a:off x="4824451" y="1578643"/>
          <a:ext cx="3200306" cy="11201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2" name="Equation" r:id="rId6" imgW="1777680" imgH="622080" progId="Equation.DSMT4">
                  <p:embed/>
                </p:oleObj>
              </mc:Choice>
              <mc:Fallback>
                <p:oleObj name="Equation" r:id="rId6" imgW="177768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824451" y="1578643"/>
                        <a:ext cx="3200306" cy="11201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7489603"/>
              </p:ext>
            </p:extLst>
          </p:nvPr>
        </p:nvGraphicFramePr>
        <p:xfrm>
          <a:off x="1829429" y="5616990"/>
          <a:ext cx="5686408" cy="5560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3" name="Equation" r:id="rId8" imgW="4025880" imgH="393480" progId="Equation.DSMT4">
                  <p:embed/>
                </p:oleObj>
              </mc:Choice>
              <mc:Fallback>
                <p:oleObj name="Equation" r:id="rId8" imgW="40258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829429" y="5616990"/>
                        <a:ext cx="5686408" cy="5560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7372639"/>
              </p:ext>
            </p:extLst>
          </p:nvPr>
        </p:nvGraphicFramePr>
        <p:xfrm>
          <a:off x="4825588" y="3134393"/>
          <a:ext cx="2841143" cy="6313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4" name="Equation" r:id="rId10" imgW="1485720" imgH="330120" progId="Equation.DSMT4">
                  <p:embed/>
                </p:oleObj>
              </mc:Choice>
              <mc:Fallback>
                <p:oleObj name="Equation" r:id="rId10" imgW="148572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825588" y="3134393"/>
                        <a:ext cx="2841143" cy="6313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506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347378"/>
            <a:ext cx="2022143" cy="222913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44268" y="280774"/>
            <a:ext cx="3599142" cy="39773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7504" y="2590160"/>
            <a:ext cx="4572000" cy="3962400"/>
          </a:xfrm>
          <a:prstGeom prst="rect">
            <a:avLst/>
          </a:prstGeom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6562970"/>
              </p:ext>
            </p:extLst>
          </p:nvPr>
        </p:nvGraphicFramePr>
        <p:xfrm>
          <a:off x="3124200" y="905861"/>
          <a:ext cx="5686408" cy="5560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3" name="Equation" r:id="rId6" imgW="4025880" imgH="393480" progId="Equation.DSMT4">
                  <p:embed/>
                </p:oleObj>
              </mc:Choice>
              <mc:Fallback>
                <p:oleObj name="Equation" r:id="rId6" imgW="40258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124200" y="905861"/>
                        <a:ext cx="5686408" cy="5560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997126" y="2187548"/>
            <a:ext cx="4286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2/02/2015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8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744268" y="2576512"/>
            <a:ext cx="4766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anose="05050102010706020507" pitchFamily="18" charset="2"/>
              </a:rPr>
              <a:t>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45006" y="2367244"/>
            <a:ext cx="4286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X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4810060"/>
              </p:ext>
            </p:extLst>
          </p:nvPr>
        </p:nvGraphicFramePr>
        <p:xfrm>
          <a:off x="5649137" y="4222685"/>
          <a:ext cx="2959100" cy="196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4" name="Equation" r:id="rId8" imgW="2958840" imgH="1968480" progId="Equation.DSMT4">
                  <p:embed/>
                </p:oleObj>
              </mc:Choice>
              <mc:Fallback>
                <p:oleObj name="Equation" r:id="rId8" imgW="2958840" imgH="1968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649137" y="4222685"/>
                        <a:ext cx="2959100" cy="1968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567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2/02/2015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003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Extension of approximate “linear combination of atomic orbital” idea to larger systems – body centered cubic lattice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0961996"/>
              </p:ext>
            </p:extLst>
          </p:nvPr>
        </p:nvGraphicFramePr>
        <p:xfrm>
          <a:off x="685800" y="3898009"/>
          <a:ext cx="8028334" cy="128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2" name="Equation" r:id="rId3" imgW="6413400" imgH="1028520" progId="Equation.DSMT4">
                  <p:embed/>
                </p:oleObj>
              </mc:Choice>
              <mc:Fallback>
                <p:oleObj name="Equation" r:id="rId3" imgW="6413400" imgH="1028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5800" y="3898009"/>
                        <a:ext cx="8028334" cy="1287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6956620"/>
              </p:ext>
            </p:extLst>
          </p:nvPr>
        </p:nvGraphicFramePr>
        <p:xfrm>
          <a:off x="5153025" y="1828800"/>
          <a:ext cx="3154363" cy="162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3" name="Equation" r:id="rId5" imgW="1752480" imgH="901440" progId="Equation.DSMT4">
                  <p:embed/>
                </p:oleObj>
              </mc:Choice>
              <mc:Fallback>
                <p:oleObj name="Equation" r:id="rId5" imgW="1752480" imgH="901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153025" y="1828800"/>
                        <a:ext cx="3154363" cy="1624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5800" y="1438985"/>
            <a:ext cx="3448050" cy="2819400"/>
          </a:xfrm>
          <a:prstGeom prst="rect">
            <a:avLst/>
          </a:prstGeom>
        </p:spPr>
      </p:pic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5714911"/>
              </p:ext>
            </p:extLst>
          </p:nvPr>
        </p:nvGraphicFramePr>
        <p:xfrm>
          <a:off x="2735263" y="5185722"/>
          <a:ext cx="5722937" cy="1020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4" name="Equation" r:id="rId8" imgW="4051080" imgH="723600" progId="Equation.DSMT4">
                  <p:embed/>
                </p:oleObj>
              </mc:Choice>
              <mc:Fallback>
                <p:oleObj name="Equation" r:id="rId8" imgW="4051080" imgH="723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735263" y="5185722"/>
                        <a:ext cx="5722937" cy="1020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585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2/02/2015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52995"/>
            <a:ext cx="4240189" cy="439566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6800" y="1346579"/>
            <a:ext cx="3810000" cy="3810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022376" y="4979806"/>
            <a:ext cx="614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anose="05050102010706020507" pitchFamily="18" charset="2"/>
              </a:rPr>
              <a:t>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56895" y="4979806"/>
            <a:ext cx="2866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1430535"/>
              </p:ext>
            </p:extLst>
          </p:nvPr>
        </p:nvGraphicFramePr>
        <p:xfrm>
          <a:off x="922457" y="4324044"/>
          <a:ext cx="2959100" cy="196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1" name="Equation" r:id="rId5" imgW="2958840" imgH="1968480" progId="Equation.DSMT4">
                  <p:embed/>
                </p:oleObj>
              </mc:Choice>
              <mc:Fallback>
                <p:oleObj name="Equation" r:id="rId5" imgW="2958840" imgH="1968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22457" y="4324044"/>
                        <a:ext cx="2959100" cy="1968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2194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2/02/2015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46109" t="26758" r="26827" b="31767"/>
          <a:stretch/>
        </p:blipFill>
        <p:spPr>
          <a:xfrm>
            <a:off x="1295400" y="1307925"/>
            <a:ext cx="2057400" cy="2362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225627"/>
            <a:ext cx="6858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Honeycomb lattice (</a:t>
            </a:r>
            <a:r>
              <a:rPr lang="en-US" sz="2400" dirty="0" err="1" smtClean="0">
                <a:latin typeface="+mj-lt"/>
              </a:rPr>
              <a:t>graphene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sheet)</a:t>
            </a:r>
          </a:p>
        </p:txBody>
      </p:sp>
      <p:sp>
        <p:nvSpPr>
          <p:cNvPr id="7" name="Oval 6"/>
          <p:cNvSpPr/>
          <p:nvPr/>
        </p:nvSpPr>
        <p:spPr>
          <a:xfrm>
            <a:off x="1630575" y="3103499"/>
            <a:ext cx="274320" cy="2743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260744" y="3382428"/>
            <a:ext cx="274320" cy="27432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078480" y="3307080"/>
            <a:ext cx="274320" cy="27432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169612" y="3369052"/>
            <a:ext cx="274320" cy="27432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590800" y="2489025"/>
            <a:ext cx="274320" cy="27432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630680" y="2520028"/>
            <a:ext cx="274320" cy="27432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063031" y="1680782"/>
            <a:ext cx="274320" cy="27432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087880" y="1710011"/>
            <a:ext cx="274320" cy="27432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158240" y="1722119"/>
            <a:ext cx="274320" cy="27432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078480" y="2248212"/>
            <a:ext cx="274320" cy="2743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103120" y="2265812"/>
            <a:ext cx="274320" cy="2743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158240" y="2248212"/>
            <a:ext cx="274320" cy="2743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582971" y="1486995"/>
            <a:ext cx="274320" cy="2743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630680" y="1502497"/>
            <a:ext cx="274320" cy="2743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590800" y="3078480"/>
            <a:ext cx="274320" cy="2743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1789134" y="1066800"/>
            <a:ext cx="0" cy="2209800"/>
          </a:xfrm>
          <a:prstGeom prst="straightConnector1">
            <a:avLst/>
          </a:prstGeom>
          <a:ln w="101600">
            <a:solidFill>
              <a:srgbClr val="FF0000">
                <a:alpha val="4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726504" y="3276600"/>
            <a:ext cx="2057400" cy="0"/>
          </a:xfrm>
          <a:prstGeom prst="straightConnector1">
            <a:avLst/>
          </a:prstGeom>
          <a:ln w="101600">
            <a:solidFill>
              <a:srgbClr val="FF0000">
                <a:alpha val="4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0503284"/>
              </p:ext>
            </p:extLst>
          </p:nvPr>
        </p:nvGraphicFramePr>
        <p:xfrm>
          <a:off x="4226816" y="1182551"/>
          <a:ext cx="3800475" cy="249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6" name="Equation" r:id="rId4" imgW="2031840" imgH="1333440" progId="Equation.DSMT4">
                  <p:embed/>
                </p:oleObj>
              </mc:Choice>
              <mc:Fallback>
                <p:oleObj name="Equation" r:id="rId4" imgW="2031840" imgH="1333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226816" y="1182551"/>
                        <a:ext cx="3800475" cy="2492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Left Brace 24"/>
          <p:cNvSpPr/>
          <p:nvPr/>
        </p:nvSpPr>
        <p:spPr>
          <a:xfrm>
            <a:off x="670560" y="1859279"/>
            <a:ext cx="274110" cy="629746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269263" y="1905000"/>
            <a:ext cx="416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a</a:t>
            </a:r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7640680"/>
              </p:ext>
            </p:extLst>
          </p:nvPr>
        </p:nvGraphicFramePr>
        <p:xfrm>
          <a:off x="1524000" y="3930650"/>
          <a:ext cx="6134100" cy="186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7" name="Equation" r:id="rId6" imgW="3555720" imgH="1079280" progId="Equation.DSMT4">
                  <p:embed/>
                </p:oleObj>
              </mc:Choice>
              <mc:Fallback>
                <p:oleObj name="Equation" r:id="rId6" imgW="3555720" imgH="1079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24000" y="3930650"/>
                        <a:ext cx="6134100" cy="1860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4360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2/02/2015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7797" y="504967"/>
            <a:ext cx="81886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Tight binding electronic structure of graphite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2108557"/>
              </p:ext>
            </p:extLst>
          </p:nvPr>
        </p:nvGraphicFramePr>
        <p:xfrm>
          <a:off x="929089" y="1201405"/>
          <a:ext cx="6856147" cy="27018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0" name="Equation" r:id="rId3" imgW="5574960" imgH="2197080" progId="Equation.DSMT4">
                  <p:embed/>
                </p:oleObj>
              </mc:Choice>
              <mc:Fallback>
                <p:oleObj name="Equation" r:id="rId3" imgW="5574960" imgH="2197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29089" y="1201405"/>
                        <a:ext cx="6856147" cy="27018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215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2/02/2015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881" y="890161"/>
            <a:ext cx="3048000" cy="38766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0848" y="1507153"/>
            <a:ext cx="2543175" cy="212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06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219200"/>
            <a:ext cx="8448675" cy="3798092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2/02/2015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60832" y="4648200"/>
            <a:ext cx="8610600" cy="228600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82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2/02/2015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14113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Electronic structure of an atom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542926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 simplicity we will first consider a single electron system; a H-like ion with atomic charge </a:t>
            </a:r>
            <a:r>
              <a:rPr lang="en-US" sz="2400" i="1" dirty="0" err="1" smtClean="0">
                <a:latin typeface="+mj-lt"/>
              </a:rPr>
              <a:t>Ze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7518805"/>
              </p:ext>
            </p:extLst>
          </p:nvPr>
        </p:nvGraphicFramePr>
        <p:xfrm>
          <a:off x="1143000" y="1192213"/>
          <a:ext cx="5064125" cy="2176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" name="Equation" r:id="rId3" imgW="3987720" imgH="1714320" progId="Equation.DSMT4">
                  <p:embed/>
                </p:oleObj>
              </mc:Choice>
              <mc:Fallback>
                <p:oleObj name="Equation" r:id="rId3" imgW="3987720" imgH="1714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3000" y="1192213"/>
                        <a:ext cx="5064125" cy="2176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9520517"/>
              </p:ext>
            </p:extLst>
          </p:nvPr>
        </p:nvGraphicFramePr>
        <p:xfrm>
          <a:off x="1177925" y="3315230"/>
          <a:ext cx="5562600" cy="303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" name="Equation" r:id="rId5" imgW="5562360" imgH="3035160" progId="Equation.DSMT4">
                  <p:embed/>
                </p:oleObj>
              </mc:Choice>
              <mc:Fallback>
                <p:oleObj name="Equation" r:id="rId5" imgW="5562360" imgH="3035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77925" y="3315230"/>
                        <a:ext cx="5562600" cy="303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064125" y="1373923"/>
            <a:ext cx="390975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E</a:t>
            </a:r>
            <a:r>
              <a:rPr lang="en-US" sz="2400" i="1" baseline="-25000" dirty="0" smtClean="0">
                <a:latin typeface="+mj-lt"/>
              </a:rPr>
              <a:t>100</a:t>
            </a:r>
            <a:r>
              <a:rPr lang="en-US" sz="2400" i="1" dirty="0" smtClean="0">
                <a:latin typeface="+mj-lt"/>
              </a:rPr>
              <a:t>=-</a:t>
            </a:r>
            <a:r>
              <a:rPr lang="en-US" sz="2400" dirty="0"/>
              <a:t>13. </a:t>
            </a:r>
            <a:r>
              <a:rPr lang="en-US" sz="2400" smtClean="0"/>
              <a:t>60569253 Z</a:t>
            </a:r>
            <a:r>
              <a:rPr lang="en-US" sz="2400" baseline="30000" smtClean="0"/>
              <a:t>2</a:t>
            </a:r>
            <a:r>
              <a:rPr lang="en-US" sz="2400" smtClean="0"/>
              <a:t> </a:t>
            </a:r>
            <a:r>
              <a:rPr lang="en-US" sz="2400" dirty="0" smtClean="0"/>
              <a:t>eV</a:t>
            </a:r>
          </a:p>
          <a:p>
            <a:r>
              <a:rPr lang="en-US" sz="2400" dirty="0" smtClean="0"/>
              <a:t>a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= </a:t>
            </a:r>
            <a:r>
              <a:rPr lang="en-US" sz="2400" dirty="0"/>
              <a:t>0. 52917721092 Å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i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1535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2/02/2015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133600"/>
            <a:ext cx="8144256" cy="2438400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9178121"/>
              </p:ext>
            </p:extLst>
          </p:nvPr>
        </p:nvGraphicFramePr>
        <p:xfrm>
          <a:off x="2590800" y="879475"/>
          <a:ext cx="4202419" cy="125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Equation" r:id="rId4" imgW="2425680" imgH="723600" progId="Equation.DSMT4">
                  <p:embed/>
                </p:oleObj>
              </mc:Choice>
              <mc:Fallback>
                <p:oleObj name="Equation" r:id="rId4" imgW="2425680" imgH="723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90800" y="879475"/>
                        <a:ext cx="4202419" cy="1254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83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2/02/2015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04800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Electronic structure of H-like molecular ion</a:t>
            </a:r>
          </a:p>
          <a:p>
            <a:pPr algn="ctr"/>
            <a:r>
              <a:rPr lang="en-US" sz="2400" dirty="0" smtClean="0">
                <a:latin typeface="+mj-lt"/>
              </a:rPr>
              <a:t>(within Born-Oppenheimer approximation)</a:t>
            </a:r>
          </a:p>
        </p:txBody>
      </p:sp>
      <p:sp>
        <p:nvSpPr>
          <p:cNvPr id="6" name="Oval 5"/>
          <p:cNvSpPr/>
          <p:nvPr/>
        </p:nvSpPr>
        <p:spPr>
          <a:xfrm>
            <a:off x="990600" y="2286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19400" y="2286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295400" y="1152852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00100" y="258002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>
                <a:latin typeface="+mj-lt"/>
              </a:rPr>
              <a:t>Z</a:t>
            </a:r>
            <a:r>
              <a:rPr lang="en-US" sz="2400" i="1" baseline="-25000" dirty="0" err="1" smtClean="0">
                <a:latin typeface="+mj-lt"/>
              </a:rPr>
              <a:t>A</a:t>
            </a:r>
            <a:r>
              <a:rPr lang="en-US" sz="2400" i="1" dirty="0" err="1" smtClean="0">
                <a:latin typeface="+mj-lt"/>
              </a:rPr>
              <a:t>e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43200" y="2590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>
                <a:latin typeface="+mj-lt"/>
              </a:rPr>
              <a:t>Z</a:t>
            </a:r>
            <a:r>
              <a:rPr lang="en-US" sz="2400" i="1" baseline="-25000" dirty="0" err="1" smtClean="0">
                <a:latin typeface="+mj-lt"/>
              </a:rPr>
              <a:t>B</a:t>
            </a:r>
            <a:r>
              <a:rPr lang="en-US" sz="2400" i="1" dirty="0" err="1" smtClean="0">
                <a:latin typeface="+mj-lt"/>
              </a:rPr>
              <a:t>e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38300" y="990600"/>
            <a:ext cx="571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-e</a:t>
            </a:r>
          </a:p>
        </p:txBody>
      </p:sp>
      <p:cxnSp>
        <p:nvCxnSpPr>
          <p:cNvPr id="13" name="Straight Arrow Connector 12"/>
          <p:cNvCxnSpPr>
            <a:stCxn id="6" idx="6"/>
          </p:cNvCxnSpPr>
          <p:nvPr/>
        </p:nvCxnSpPr>
        <p:spPr>
          <a:xfrm flipV="1">
            <a:off x="1219200" y="2367713"/>
            <a:ext cx="1716819" cy="3258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6" idx="0"/>
          </p:cNvCxnSpPr>
          <p:nvPr/>
        </p:nvCxnSpPr>
        <p:spPr>
          <a:xfrm flipV="1">
            <a:off x="1104900" y="1224866"/>
            <a:ext cx="332219" cy="106113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638300" y="2357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R</a:t>
            </a:r>
            <a:r>
              <a:rPr lang="en-US" sz="2400" i="1" baseline="-25000" dirty="0" smtClean="0">
                <a:latin typeface="+mj-lt"/>
              </a:rPr>
              <a:t>AB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62000" y="16002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>
                <a:latin typeface="+mj-lt"/>
              </a:rPr>
              <a:t>r</a:t>
            </a:r>
            <a:r>
              <a:rPr lang="en-US" sz="2400" i="1" baseline="-25000" dirty="0" err="1" smtClean="0">
                <a:latin typeface="+mj-lt"/>
              </a:rPr>
              <a:t>A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057400" y="14478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>
                <a:latin typeface="+mj-lt"/>
              </a:rPr>
              <a:t>r</a:t>
            </a:r>
            <a:r>
              <a:rPr lang="en-US" sz="2400" i="1" baseline="-25000" dirty="0" err="1" smtClean="0">
                <a:latin typeface="+mj-lt"/>
              </a:rPr>
              <a:t>B</a:t>
            </a:r>
            <a:endParaRPr lang="en-US" sz="2400" i="1" dirty="0" smtClean="0">
              <a:latin typeface="+mj-lt"/>
            </a:endParaRPr>
          </a:p>
        </p:txBody>
      </p:sp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8929778"/>
              </p:ext>
            </p:extLst>
          </p:nvPr>
        </p:nvGraphicFramePr>
        <p:xfrm>
          <a:off x="1271009" y="3300095"/>
          <a:ext cx="4967287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1" name="Equation" r:id="rId3" imgW="3911400" imgH="660240" progId="Equation.DSMT4">
                  <p:embed/>
                </p:oleObj>
              </mc:Choice>
              <mc:Fallback>
                <p:oleObj name="Equation" r:id="rId3" imgW="3911400" imgH="660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71009" y="3300095"/>
                        <a:ext cx="4967287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0035888"/>
              </p:ext>
            </p:extLst>
          </p:nvPr>
        </p:nvGraphicFramePr>
        <p:xfrm>
          <a:off x="4038600" y="1439863"/>
          <a:ext cx="34544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2" name="Equation" r:id="rId5" imgW="3454200" imgH="647640" progId="Equation.DSMT4">
                  <p:embed/>
                </p:oleObj>
              </mc:Choice>
              <mc:Fallback>
                <p:oleObj name="Equation" r:id="rId5" imgW="3454200" imgH="647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038600" y="1439863"/>
                        <a:ext cx="3454400" cy="647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1547339"/>
              </p:ext>
            </p:extLst>
          </p:nvPr>
        </p:nvGraphicFramePr>
        <p:xfrm>
          <a:off x="1023857" y="4264997"/>
          <a:ext cx="6716713" cy="214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3" name="Equation" r:id="rId7" imgW="5371920" imgH="1714320" progId="Equation.DSMT4">
                  <p:embed/>
                </p:oleObj>
              </mc:Choice>
              <mc:Fallback>
                <p:oleObj name="Equation" r:id="rId7" imgW="5371920" imgH="1714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23857" y="4264997"/>
                        <a:ext cx="6716713" cy="2143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8" name="Straight Arrow Connector 27"/>
          <p:cNvCxnSpPr>
            <a:stCxn id="7" idx="1"/>
          </p:cNvCxnSpPr>
          <p:nvPr/>
        </p:nvCxnSpPr>
        <p:spPr>
          <a:xfrm flipH="1" flipV="1">
            <a:off x="1420381" y="1253389"/>
            <a:ext cx="1432497" cy="106608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051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2/02/2015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76200"/>
            <a:ext cx="792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Electronic structure of H-like molecular ion – continued</a:t>
            </a:r>
          </a:p>
          <a:p>
            <a:r>
              <a:rPr lang="en-US" sz="2400" dirty="0" smtClean="0">
                <a:latin typeface="+mj-lt"/>
              </a:rPr>
              <a:t>Ref.  Pauling and Wilson, </a:t>
            </a:r>
            <a:r>
              <a:rPr lang="en-US" sz="2400" i="1" dirty="0" smtClean="0">
                <a:latin typeface="+mj-lt"/>
              </a:rPr>
              <a:t>Introduction to Quantum Mechanics</a:t>
            </a:r>
            <a:r>
              <a:rPr lang="en-US" sz="2400" dirty="0" smtClean="0">
                <a:latin typeface="+mj-lt"/>
              </a:rPr>
              <a:t> (1935)   (now published by Dover)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6263078"/>
              </p:ext>
            </p:extLst>
          </p:nvPr>
        </p:nvGraphicFramePr>
        <p:xfrm>
          <a:off x="624307" y="1276529"/>
          <a:ext cx="5395493" cy="2065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4" name="Equation" r:id="rId3" imgW="4279680" imgH="1638000" progId="Equation.DSMT4">
                  <p:embed/>
                </p:oleObj>
              </mc:Choice>
              <mc:Fallback>
                <p:oleObj name="Equation" r:id="rId3" imgW="4279680" imgH="1638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24307" y="1276529"/>
                        <a:ext cx="5395493" cy="2065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2052461"/>
              </p:ext>
            </p:extLst>
          </p:nvPr>
        </p:nvGraphicFramePr>
        <p:xfrm>
          <a:off x="1220381" y="3338322"/>
          <a:ext cx="4826000" cy="318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5" name="Equation" r:id="rId5" imgW="4825800" imgH="3187440" progId="Equation.DSMT4">
                  <p:embed/>
                </p:oleObj>
              </mc:Choice>
              <mc:Fallback>
                <p:oleObj name="Equation" r:id="rId5" imgW="4825800" imgH="3187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20381" y="3338322"/>
                        <a:ext cx="4826000" cy="3187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4120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2/02/2015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762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Electronic structure of H-like molecular ion – continued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04800" y="2209800"/>
            <a:ext cx="7620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057400" y="2209800"/>
            <a:ext cx="7620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143000" y="2819400"/>
            <a:ext cx="762000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143000" y="1219200"/>
            <a:ext cx="762000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1066800" y="1219200"/>
            <a:ext cx="76200" cy="9906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 flipV="1">
            <a:off x="1905000" y="1219200"/>
            <a:ext cx="152400" cy="9906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1905000" y="2209800"/>
            <a:ext cx="152400" cy="6096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 flipV="1">
            <a:off x="1066800" y="2209800"/>
            <a:ext cx="76200" cy="6096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362200" y="1752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H</a:t>
            </a:r>
            <a:r>
              <a:rPr lang="en-US" sz="2400" i="1" baseline="-25000" dirty="0" smtClean="0">
                <a:latin typeface="+mj-lt"/>
              </a:rPr>
              <a:t>BB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82526" y="1759688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H</a:t>
            </a:r>
            <a:r>
              <a:rPr lang="en-US" sz="2400" i="1" baseline="-25000" dirty="0" smtClean="0">
                <a:latin typeface="+mj-lt"/>
              </a:rPr>
              <a:t>AA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371600" y="810846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E</a:t>
            </a:r>
            <a:r>
              <a:rPr lang="en-US" sz="2400" i="1" baseline="-25000" dirty="0" smtClean="0">
                <a:latin typeface="+mj-lt"/>
              </a:rPr>
              <a:t>-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295400" y="2357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E</a:t>
            </a:r>
            <a:r>
              <a:rPr lang="en-US" sz="2400" i="1" baseline="-25000" dirty="0" smtClean="0">
                <a:latin typeface="+mj-lt"/>
              </a:rPr>
              <a:t>+</a:t>
            </a:r>
            <a:endParaRPr lang="en-US" sz="2400" i="1" dirty="0" smtClean="0">
              <a:latin typeface="+mj-lt"/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2375" y="4267200"/>
            <a:ext cx="4924425" cy="1847814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62375" y="1378690"/>
            <a:ext cx="4772025" cy="1905000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6705600" y="10668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anose="05050102010706020507" pitchFamily="18" charset="2"/>
              </a:rPr>
              <a:t>Y</a:t>
            </a:r>
            <a:r>
              <a:rPr lang="en-US" sz="2400" baseline="-25000" dirty="0" smtClean="0"/>
              <a:t>-</a:t>
            </a:r>
            <a:endParaRPr lang="en-US" sz="2400" dirty="0" smtClean="0">
              <a:latin typeface="Symbol" panose="05050102010706020507" pitchFamily="18" charset="2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858000" y="38055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anose="05050102010706020507" pitchFamily="18" charset="2"/>
              </a:rPr>
              <a:t>Y</a:t>
            </a:r>
            <a:r>
              <a:rPr lang="en-US" sz="2400" baseline="-25000" dirty="0"/>
              <a:t>+</a:t>
            </a:r>
            <a:endParaRPr lang="en-US" sz="2400" dirty="0" smtClean="0">
              <a:latin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09318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2/02/2015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533400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Extension of approximate “linear combination of atomic orbital” idea to larger systems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4842660"/>
              </p:ext>
            </p:extLst>
          </p:nvPr>
        </p:nvGraphicFramePr>
        <p:xfrm>
          <a:off x="561473" y="1524000"/>
          <a:ext cx="8005011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8" name="Equation" r:id="rId3" imgW="6337080" imgH="1688760" progId="Equation.DSMT4">
                  <p:embed/>
                </p:oleObj>
              </mc:Choice>
              <mc:Fallback>
                <p:oleObj name="Equation" r:id="rId3" imgW="6337080" imgH="1688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1473" y="1524000"/>
                        <a:ext cx="8005011" cy="213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914400" y="4876800"/>
            <a:ext cx="6096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14400" y="5181600"/>
            <a:ext cx="6096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752600" y="4648200"/>
            <a:ext cx="6096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752600" y="5334000"/>
            <a:ext cx="6096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752600" y="5029200"/>
            <a:ext cx="6096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590800" y="5181600"/>
            <a:ext cx="6096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590800" y="5486400"/>
            <a:ext cx="6096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590800" y="4495800"/>
            <a:ext cx="6096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590800" y="4800600"/>
            <a:ext cx="6096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810000" y="46482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…………….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705600" y="3998267"/>
            <a:ext cx="914400" cy="1692276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Brace 18"/>
          <p:cNvSpPr/>
          <p:nvPr/>
        </p:nvSpPr>
        <p:spPr>
          <a:xfrm>
            <a:off x="7924800" y="3817203"/>
            <a:ext cx="381000" cy="1897797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8458200" y="44958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4</a:t>
            </a:r>
            <a:r>
              <a:rPr lang="en-US" sz="2400" dirty="0" smtClean="0">
                <a:latin typeface="Symbol" panose="05050102010706020507" pitchFamily="18" charset="2"/>
              </a:rPr>
              <a:t>b</a:t>
            </a:r>
            <a:endParaRPr lang="en-US" sz="2400" dirty="0" smtClean="0"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62000" y="3998267"/>
            <a:ext cx="800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N=2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14500" y="3962400"/>
            <a:ext cx="800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N=3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552700" y="3957935"/>
            <a:ext cx="800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N=4</a:t>
            </a:r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3853016"/>
              </p:ext>
            </p:extLst>
          </p:nvPr>
        </p:nvGraphicFramePr>
        <p:xfrm>
          <a:off x="6553200" y="3408660"/>
          <a:ext cx="1114833" cy="4013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9" name="Equation" r:id="rId5" imgW="634680" imgH="228600" progId="Equation.DSMT4">
                  <p:embed/>
                </p:oleObj>
              </mc:Choice>
              <mc:Fallback>
                <p:oleObj name="Equation" r:id="rId5" imgW="6346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553200" y="3408660"/>
                        <a:ext cx="1114833" cy="4013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8108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2/02/2015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533400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Extension of approximate “linear combination of atomic orbital” idea to larger systems – some details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5788686"/>
              </p:ext>
            </p:extLst>
          </p:nvPr>
        </p:nvGraphicFramePr>
        <p:xfrm>
          <a:off x="990599" y="1600200"/>
          <a:ext cx="7093527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9" name="Equation" r:id="rId3" imgW="6095880" imgH="2095200" progId="Equation.DSMT4">
                  <p:embed/>
                </p:oleObj>
              </mc:Choice>
              <mc:Fallback>
                <p:oleObj name="Equation" r:id="rId3" imgW="6095880" imgH="2095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0599" y="1600200"/>
                        <a:ext cx="7093527" cy="2438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3285675"/>
              </p:ext>
            </p:extLst>
          </p:nvPr>
        </p:nvGraphicFramePr>
        <p:xfrm>
          <a:off x="971550" y="4221163"/>
          <a:ext cx="6805613" cy="207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0" name="Equation" r:id="rId5" imgW="4254480" imgH="1295280" progId="Equation.DSMT4">
                  <p:embed/>
                </p:oleObj>
              </mc:Choice>
              <mc:Fallback>
                <p:oleObj name="Equation" r:id="rId5" imgW="4254480" imgH="1295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71550" y="4221163"/>
                        <a:ext cx="6805613" cy="2073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4415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16636</TotalTime>
  <Words>398</Words>
  <Application>Microsoft Office PowerPoint</Application>
  <PresentationFormat>On-screen Show (4:3)</PresentationFormat>
  <Paragraphs>101</Paragraphs>
  <Slides>17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Symbol</vt:lpstr>
      <vt:lpstr>Office Theme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909</cp:revision>
  <cp:lastPrinted>2015-02-02T18:38:56Z</cp:lastPrinted>
  <dcterms:created xsi:type="dcterms:W3CDTF">2012-01-10T18:32:24Z</dcterms:created>
  <dcterms:modified xsi:type="dcterms:W3CDTF">2015-02-05T05:11:24Z</dcterms:modified>
</cp:coreProperties>
</file>