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inter.group.shef.ac.uk/orbitr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8 in </a:t>
            </a:r>
            <a:r>
              <a:rPr lang="en-US" sz="2800" b="1" dirty="0">
                <a:solidFill>
                  <a:schemeClr val="folHlink"/>
                </a:solidFill>
              </a:rPr>
              <a:t>MPM</a:t>
            </a:r>
            <a:r>
              <a:rPr lang="en-US" sz="2800" b="1" dirty="0" smtClean="0">
                <a:solidFill>
                  <a:schemeClr val="folHlink"/>
                </a:solidFill>
              </a:rPr>
              <a:t>; Electronic Structure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Linear combination of atomic orbital (LCAO) method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Slater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Koster</a:t>
            </a:r>
            <a:r>
              <a:rPr lang="en-US" sz="2800" b="1" dirty="0" smtClean="0">
                <a:solidFill>
                  <a:schemeClr val="folHlink"/>
                </a:solidFill>
              </a:rPr>
              <a:t>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folHlink"/>
                </a:solidFill>
              </a:rPr>
              <a:t>Wannier</a:t>
            </a:r>
            <a:r>
              <a:rPr lang="en-US" sz="2800" b="1" dirty="0" smtClean="0">
                <a:solidFill>
                  <a:schemeClr val="folHlink"/>
                </a:solidFill>
              </a:rPr>
              <a:t>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85148"/>
              </p:ext>
            </p:extLst>
          </p:nvPr>
        </p:nvGraphicFramePr>
        <p:xfrm>
          <a:off x="457200" y="974725"/>
          <a:ext cx="4876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3" imgW="4140000" imgH="1790640" progId="Equation.DSMT4">
                  <p:embed/>
                </p:oleObj>
              </mc:Choice>
              <mc:Fallback>
                <p:oleObj name="Equation" r:id="rId3" imgW="4140000" imgH="179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974725"/>
                        <a:ext cx="4876800" cy="210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Slater-</a:t>
            </a:r>
            <a:r>
              <a:rPr lang="en-US" sz="2400" dirty="0" err="1" smtClean="0">
                <a:latin typeface="+mj-lt"/>
              </a:rPr>
              <a:t>Koster</a:t>
            </a:r>
            <a:r>
              <a:rPr lang="en-US" sz="2400" dirty="0" smtClean="0">
                <a:latin typeface="+mj-lt"/>
              </a:rPr>
              <a:t> analysis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59438"/>
              </p:ext>
            </p:extLst>
          </p:nvPr>
        </p:nvGraphicFramePr>
        <p:xfrm>
          <a:off x="457200" y="3225433"/>
          <a:ext cx="6096000" cy="143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5" imgW="5968800" imgH="1409400" progId="Equation.DSMT4">
                  <p:embed/>
                </p:oleObj>
              </mc:Choice>
              <mc:Fallback>
                <p:oleObj name="Equation" r:id="rId5" imgW="596880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225433"/>
                        <a:ext cx="6096000" cy="143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04662"/>
              </p:ext>
            </p:extLst>
          </p:nvPr>
        </p:nvGraphicFramePr>
        <p:xfrm>
          <a:off x="457200" y="4945122"/>
          <a:ext cx="52514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7" imgW="4457520" imgH="901440" progId="Equation.DSMT4">
                  <p:embed/>
                </p:oleObj>
              </mc:Choice>
              <mc:Fallback>
                <p:oleObj name="Equation" r:id="rId7" imgW="4457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945122"/>
                        <a:ext cx="525145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– Slater-</a:t>
            </a:r>
            <a:r>
              <a:rPr lang="en-US" sz="2400" dirty="0" err="1" smtClean="0">
                <a:latin typeface="+mj-lt"/>
              </a:rPr>
              <a:t>Koster</a:t>
            </a:r>
            <a:r>
              <a:rPr lang="en-US" sz="2400" dirty="0" smtClean="0">
                <a:latin typeface="+mj-lt"/>
              </a:rPr>
              <a:t> analysis --</a:t>
            </a:r>
            <a:r>
              <a:rPr lang="en-US" sz="2400" dirty="0"/>
              <a:t> continued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223239"/>
              </p:ext>
            </p:extLst>
          </p:nvPr>
        </p:nvGraphicFramePr>
        <p:xfrm>
          <a:off x="318866" y="1162789"/>
          <a:ext cx="52514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3" imgW="4457520" imgH="571320" progId="Equation.DSMT4">
                  <p:embed/>
                </p:oleObj>
              </mc:Choice>
              <mc:Fallback>
                <p:oleObj name="Equation" r:id="rId3" imgW="4457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866" y="1162789"/>
                        <a:ext cx="52514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130" y="2022612"/>
            <a:ext cx="494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Notation in Slater-</a:t>
            </a:r>
            <a:r>
              <a:rPr lang="en-US" sz="2400" dirty="0" err="1" smtClean="0">
                <a:latin typeface="+mj-lt"/>
              </a:rPr>
              <a:t>Koster</a:t>
            </a:r>
            <a:r>
              <a:rPr lang="en-US" sz="2400" dirty="0" smtClean="0">
                <a:latin typeface="+mj-lt"/>
              </a:rPr>
              <a:t> paper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25234"/>
              </p:ext>
            </p:extLst>
          </p:nvPr>
        </p:nvGraphicFramePr>
        <p:xfrm>
          <a:off x="1524000" y="2591135"/>
          <a:ext cx="3752904" cy="50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5" imgW="2908080" imgH="393480" progId="Equation.DSMT4">
                  <p:embed/>
                </p:oleObj>
              </mc:Choice>
              <mc:Fallback>
                <p:oleObj name="Equation" r:id="rId5" imgW="290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591135"/>
                        <a:ext cx="3752904" cy="50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82755"/>
              </p:ext>
            </p:extLst>
          </p:nvPr>
        </p:nvGraphicFramePr>
        <p:xfrm>
          <a:off x="1453227" y="3120634"/>
          <a:ext cx="387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7" imgW="3288960" imgH="469800" progId="Equation.DSMT4">
                  <p:embed/>
                </p:oleObj>
              </mc:Choice>
              <mc:Fallback>
                <p:oleObj name="Equation" r:id="rId7" imgW="3288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3227" y="3120634"/>
                        <a:ext cx="387508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078" y="3775075"/>
            <a:ext cx="6115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– Slater-</a:t>
            </a:r>
            <a:r>
              <a:rPr lang="en-US" sz="2400" dirty="0" err="1" smtClean="0">
                <a:latin typeface="+mj-lt"/>
              </a:rPr>
              <a:t>Koster</a:t>
            </a:r>
            <a:r>
              <a:rPr lang="en-US" sz="2400" dirty="0" smtClean="0">
                <a:latin typeface="+mj-lt"/>
              </a:rPr>
              <a:t> analysis --</a:t>
            </a:r>
            <a:r>
              <a:rPr lang="en-US" sz="2400" dirty="0"/>
              <a:t>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132554"/>
            <a:ext cx="3743325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507" y="833805"/>
            <a:ext cx="404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cubic lattice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05253"/>
              </p:ext>
            </p:extLst>
          </p:nvPr>
        </p:nvGraphicFramePr>
        <p:xfrm>
          <a:off x="457200" y="4936503"/>
          <a:ext cx="5674221" cy="117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4" imgW="5968800" imgH="1130040" progId="Equation.DSMT4">
                  <p:embed/>
                </p:oleObj>
              </mc:Choice>
              <mc:Fallback>
                <p:oleObj name="Equation" r:id="rId4" imgW="596880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936503"/>
                        <a:ext cx="5674221" cy="1175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26273"/>
              </p:ext>
            </p:extLst>
          </p:nvPr>
        </p:nvGraphicFramePr>
        <p:xfrm>
          <a:off x="3911600" y="1817688"/>
          <a:ext cx="528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6" imgW="5283000" imgH="1066680" progId="Equation.DSMT4">
                  <p:embed/>
                </p:oleObj>
              </mc:Choice>
              <mc:Fallback>
                <p:oleObj name="Equation" r:id="rId6" imgW="5283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1600" y="1817688"/>
                        <a:ext cx="5283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72000" y="1398147"/>
            <a:ext cx="2183217" cy="1287449"/>
            <a:chOff x="4572000" y="1398147"/>
            <a:chExt cx="2183217" cy="1287449"/>
          </a:xfrm>
        </p:grpSpPr>
        <p:sp>
          <p:nvSpPr>
            <p:cNvPr id="10" name="TextBox 9"/>
            <p:cNvSpPr txBox="1"/>
            <p:nvPr/>
          </p:nvSpPr>
          <p:spPr>
            <a:xfrm>
              <a:off x="4572000" y="1398147"/>
              <a:ext cx="1084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C000"/>
                  </a:solidFill>
                  <a:latin typeface="+mj-lt"/>
                </a:rPr>
                <a:t>on site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0695" y="1422951"/>
              <a:ext cx="1084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C000"/>
                  </a:solidFill>
                  <a:latin typeface="+mj-lt"/>
                </a:rPr>
                <a:t>NN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9214" y="2223931"/>
              <a:ext cx="1084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C000"/>
                  </a:solidFill>
                  <a:latin typeface="+mj-lt"/>
                </a:rPr>
                <a:t>NNN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2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116" y="163869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– summary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65614"/>
              </p:ext>
            </p:extLst>
          </p:nvPr>
        </p:nvGraphicFramePr>
        <p:xfrm>
          <a:off x="457200" y="511215"/>
          <a:ext cx="4876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4140000" imgH="1790640" progId="Equation.DSMT4">
                  <p:embed/>
                </p:oleObj>
              </mc:Choice>
              <mc:Fallback>
                <p:oleObj name="Equation" r:id="rId3" imgW="4140000" imgH="179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11215"/>
                        <a:ext cx="4876800" cy="210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92739"/>
              </p:ext>
            </p:extLst>
          </p:nvPr>
        </p:nvGraphicFramePr>
        <p:xfrm>
          <a:off x="457200" y="2636952"/>
          <a:ext cx="6096000" cy="143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5968800" imgH="1409400" progId="Equation.DSMT4">
                  <p:embed/>
                </p:oleObj>
              </mc:Choice>
              <mc:Fallback>
                <p:oleObj name="Equation" r:id="rId5" imgW="596880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636952"/>
                        <a:ext cx="6096000" cy="1439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51813"/>
              </p:ext>
            </p:extLst>
          </p:nvPr>
        </p:nvGraphicFramePr>
        <p:xfrm>
          <a:off x="563192" y="4217249"/>
          <a:ext cx="6253163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7" imgW="5308560" imgH="1523880" progId="Equation.DSMT4">
                  <p:embed/>
                </p:oleObj>
              </mc:Choice>
              <mc:Fallback>
                <p:oleObj name="Equation" r:id="rId7" imgW="530856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192" y="4217249"/>
                        <a:ext cx="6253163" cy="179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116" y="163869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– summary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67811"/>
              </p:ext>
            </p:extLst>
          </p:nvPr>
        </p:nvGraphicFramePr>
        <p:xfrm>
          <a:off x="457200" y="759157"/>
          <a:ext cx="48768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4140000" imgH="901440" progId="Equation.DSMT4">
                  <p:embed/>
                </p:oleObj>
              </mc:Choice>
              <mc:Fallback>
                <p:oleObj name="Equation" r:id="rId3" imgW="41400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59157"/>
                        <a:ext cx="487680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954817"/>
            <a:ext cx="783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Is there a “best choice” for atom-centered functions?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242" y="2550105"/>
            <a:ext cx="764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Introduction to the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representation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44" y="3177292"/>
            <a:ext cx="8476032" cy="31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093" y="361507"/>
            <a:ext cx="676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representation of electronic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865" y="956930"/>
            <a:ext cx="864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This formulation is based on the relationship between the Bloch and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representations and does not necessarily imply an independent computational method.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15122"/>
              </p:ext>
            </p:extLst>
          </p:nvPr>
        </p:nvGraphicFramePr>
        <p:xfrm>
          <a:off x="457200" y="2289175"/>
          <a:ext cx="31591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3" imgW="1866600" imgH="672840" progId="Equation.DSMT4">
                  <p:embed/>
                </p:oleObj>
              </mc:Choice>
              <mc:Fallback>
                <p:oleObj name="Equation" r:id="rId3" imgW="18666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89175"/>
                        <a:ext cx="31591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33857"/>
              </p:ext>
            </p:extLst>
          </p:nvPr>
        </p:nvGraphicFramePr>
        <p:xfrm>
          <a:off x="4391246" y="2352441"/>
          <a:ext cx="3561907" cy="101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5" imgW="2349360" imgH="672840" progId="Equation.DSMT4">
                  <p:embed/>
                </p:oleObj>
              </mc:Choice>
              <mc:Fallback>
                <p:oleObj name="Equation" r:id="rId5" imgW="2349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1246" y="2352441"/>
                        <a:ext cx="3561907" cy="101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2577"/>
              </p:ext>
            </p:extLst>
          </p:nvPr>
        </p:nvGraphicFramePr>
        <p:xfrm>
          <a:off x="457200" y="3454140"/>
          <a:ext cx="4614530" cy="107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7" imgW="3225600" imgH="749160" progId="Equation.DSMT4">
                  <p:embed/>
                </p:oleObj>
              </mc:Choice>
              <mc:Fallback>
                <p:oleObj name="Equation" r:id="rId7" imgW="3225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454140"/>
                        <a:ext cx="4614530" cy="107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63701"/>
              </p:ext>
            </p:extLst>
          </p:nvPr>
        </p:nvGraphicFramePr>
        <p:xfrm>
          <a:off x="689639" y="4820149"/>
          <a:ext cx="8692861" cy="13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9" imgW="6375240" imgH="1002960" progId="Equation.DSMT4">
                  <p:embed/>
                </p:oleObj>
              </mc:Choice>
              <mc:Fallback>
                <p:oleObj name="Equation" r:id="rId9" imgW="6375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9639" y="4820149"/>
                        <a:ext cx="8692861" cy="13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893" y="212652"/>
            <a:ext cx="81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representation of electronic states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00104"/>
              </p:ext>
            </p:extLst>
          </p:nvPr>
        </p:nvGraphicFramePr>
        <p:xfrm>
          <a:off x="451139" y="918000"/>
          <a:ext cx="8692861" cy="13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3" imgW="6375240" imgH="1002960" progId="Equation.DSMT4">
                  <p:embed/>
                </p:oleObj>
              </mc:Choice>
              <mc:Fallback>
                <p:oleObj name="Equation" r:id="rId3" imgW="6375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139" y="918000"/>
                        <a:ext cx="8692861" cy="13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47183"/>
              </p:ext>
            </p:extLst>
          </p:nvPr>
        </p:nvGraphicFramePr>
        <p:xfrm>
          <a:off x="460375" y="2568575"/>
          <a:ext cx="44640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5" imgW="2997000" imgH="698400" progId="Equation.DSMT4">
                  <p:embed/>
                </p:oleObj>
              </mc:Choice>
              <mc:Fallback>
                <p:oleObj name="Equation" r:id="rId5" imgW="29970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75" y="2568575"/>
                        <a:ext cx="44640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2893" y="3782039"/>
            <a:ext cx="775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Comment:    </a:t>
            </a:r>
            <a:r>
              <a:rPr lang="en-US" sz="2400" dirty="0" err="1" smtClean="0">
                <a:latin typeface="+mj-lt"/>
              </a:rPr>
              <a:t>Wannier</a:t>
            </a:r>
            <a:r>
              <a:rPr lang="en-US" sz="2400" dirty="0" smtClean="0">
                <a:latin typeface="+mj-lt"/>
              </a:rPr>
              <a:t> functions are not unique since the </a:t>
            </a:r>
            <a:r>
              <a:rPr lang="en-US" sz="2400" dirty="0" err="1" smtClean="0">
                <a:latin typeface="+mj-lt"/>
              </a:rPr>
              <a:t>the</a:t>
            </a:r>
            <a:r>
              <a:rPr lang="en-US" sz="2400" dirty="0" smtClean="0">
                <a:latin typeface="+mj-lt"/>
              </a:rPr>
              <a:t> Bloch function may be multiplied by a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-dependent phase, which may generate a different function </a:t>
            </a:r>
            <a:r>
              <a:rPr lang="en-US" sz="2400" i="1" dirty="0" err="1" smtClean="0">
                <a:latin typeface="+mj-lt"/>
              </a:rPr>
              <a:t>W</a:t>
            </a:r>
            <a:r>
              <a:rPr lang="en-US" sz="2400" i="1" baseline="-25000" dirty="0" err="1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2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695325"/>
            <a:ext cx="6915150" cy="546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814" y="170121"/>
            <a:ext cx="842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from RMP </a:t>
            </a:r>
            <a:r>
              <a:rPr lang="en-US" sz="2400" b="1" dirty="0" smtClean="0">
                <a:latin typeface="+mj-lt"/>
              </a:rPr>
              <a:t>84</a:t>
            </a:r>
            <a:r>
              <a:rPr lang="en-US" sz="2400" dirty="0" smtClean="0">
                <a:latin typeface="+mj-lt"/>
              </a:rPr>
              <a:t>, 1419 (2012) by </a:t>
            </a:r>
            <a:r>
              <a:rPr lang="en-US" sz="2400" dirty="0" err="1" smtClean="0">
                <a:latin typeface="+mj-lt"/>
              </a:rPr>
              <a:t>Mazari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Mostofi</a:t>
            </a:r>
            <a:r>
              <a:rPr lang="en-US" sz="2400" dirty="0" smtClean="0">
                <a:latin typeface="+mj-lt"/>
              </a:rPr>
              <a:t>, Yates, Souza, and Vanderbilt</a:t>
            </a:r>
          </a:p>
        </p:txBody>
      </p:sp>
    </p:spTree>
    <p:extLst>
      <p:ext uri="{BB962C8B-B14F-4D97-AF65-F5344CB8AC3E}">
        <p14:creationId xmlns:p14="http://schemas.microsoft.com/office/powerpoint/2010/main" val="2886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459"/>
            <a:ext cx="8695961" cy="45507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4965405"/>
            <a:ext cx="8312888" cy="4552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91491"/>
            <a:ext cx="84677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Linear combinations of atomic orbitals (LCAO) methods for analyzing electronic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132554"/>
            <a:ext cx="3743325" cy="3505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2875" y="1499191"/>
            <a:ext cx="1717823" cy="2052083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2875" y="871870"/>
            <a:ext cx="0" cy="343431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2874" y="3551274"/>
            <a:ext cx="1133033" cy="101541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2873" y="3195838"/>
            <a:ext cx="2447927" cy="35543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7033" y="1015577"/>
            <a:ext cx="9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R</a:t>
            </a:r>
            <a:r>
              <a:rPr lang="en-US" sz="2400" b="1" baseline="30000" dirty="0" smtClean="0">
                <a:solidFill>
                  <a:srgbClr val="00B0F0"/>
                </a:solidFill>
                <a:latin typeface="+mj-lt"/>
              </a:rPr>
              <a:t>a</a:t>
            </a:r>
            <a:endParaRPr lang="en-US" sz="2400" b="1" dirty="0" smtClean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735195"/>
              </p:ext>
            </p:extLst>
          </p:nvPr>
        </p:nvGraphicFramePr>
        <p:xfrm>
          <a:off x="4152900" y="1866900"/>
          <a:ext cx="31591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" name="Equation" r:id="rId4" imgW="1866600" imgH="672840" progId="Equation.DSMT4">
                  <p:embed/>
                </p:oleObj>
              </mc:Choice>
              <mc:Fallback>
                <p:oleObj name="Equation" r:id="rId4" imgW="18666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2900" y="1866900"/>
                        <a:ext cx="31591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375990" y="3071220"/>
            <a:ext cx="248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periodic function</a:t>
            </a:r>
          </a:p>
        </p:txBody>
      </p:sp>
      <p:sp>
        <p:nvSpPr>
          <p:cNvPr id="24" name="Up Arrow 23"/>
          <p:cNvSpPr/>
          <p:nvPr/>
        </p:nvSpPr>
        <p:spPr>
          <a:xfrm>
            <a:off x="6305107" y="2885154"/>
            <a:ext cx="159488" cy="464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755359" y="3692894"/>
            <a:ext cx="4780541" cy="1304872"/>
            <a:chOff x="4584700" y="4756150"/>
            <a:chExt cx="4780541" cy="1304872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885425"/>
                </p:ext>
              </p:extLst>
            </p:nvPr>
          </p:nvGraphicFramePr>
          <p:xfrm>
            <a:off x="4584700" y="4756150"/>
            <a:ext cx="253523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2" name="Equation" r:id="rId6" imgW="1498320" imgH="279360" progId="Equation.DSMT4">
                    <p:embed/>
                  </p:oleObj>
                </mc:Choice>
                <mc:Fallback>
                  <p:oleObj name="Equation" r:id="rId6" imgW="14983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84700" y="4756150"/>
                          <a:ext cx="2535238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Up Arrow 24"/>
            <p:cNvSpPr/>
            <p:nvPr/>
          </p:nvSpPr>
          <p:spPr>
            <a:xfrm>
              <a:off x="6127892" y="5227875"/>
              <a:ext cx="159488" cy="46427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5368" y="5599357"/>
              <a:ext cx="2636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basis vector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8367" y="5400877"/>
              <a:ext cx="2636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lattice translation</a:t>
              </a:r>
            </a:p>
          </p:txBody>
        </p:sp>
        <p:sp>
          <p:nvSpPr>
            <p:cNvPr id="28" name="Up Arrow 27"/>
            <p:cNvSpPr/>
            <p:nvPr/>
          </p:nvSpPr>
          <p:spPr>
            <a:xfrm>
              <a:off x="6875709" y="5220794"/>
              <a:ext cx="131147" cy="29312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88307"/>
              </p:ext>
            </p:extLst>
          </p:nvPr>
        </p:nvGraphicFramePr>
        <p:xfrm>
          <a:off x="147970" y="5066600"/>
          <a:ext cx="3738230" cy="101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3" name="Equation" r:id="rId8" imgW="2349360" imgH="672840" progId="Equation.DSMT4">
                  <p:embed/>
                </p:oleObj>
              </mc:Choice>
              <mc:Fallback>
                <p:oleObj name="Equation" r:id="rId8" imgW="2349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970" y="5066600"/>
                        <a:ext cx="3738230" cy="101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10059"/>
              </p:ext>
            </p:extLst>
          </p:nvPr>
        </p:nvGraphicFramePr>
        <p:xfrm>
          <a:off x="4025900" y="5199063"/>
          <a:ext cx="48768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4" name="Equation" r:id="rId10" imgW="4140000" imgH="901440" progId="Equation.DSMT4">
                  <p:embed/>
                </p:oleObj>
              </mc:Choice>
              <mc:Fallback>
                <p:oleObj name="Equation" r:id="rId10" imgW="41400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5900" y="5199063"/>
                        <a:ext cx="487680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6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0086"/>
              </p:ext>
            </p:extLst>
          </p:nvPr>
        </p:nvGraphicFramePr>
        <p:xfrm>
          <a:off x="964019" y="991092"/>
          <a:ext cx="48768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3" imgW="4140000" imgH="825480" progId="Equation.DSMT4">
                  <p:embed/>
                </p:oleObj>
              </mc:Choice>
              <mc:Fallback>
                <p:oleObj name="Equation" r:id="rId3" imgW="41400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4019" y="991092"/>
                        <a:ext cx="4876800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410" y="2034613"/>
            <a:ext cx="5981700" cy="99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085" y="3041598"/>
            <a:ext cx="5915025" cy="1651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085" y="4766716"/>
            <a:ext cx="5924550" cy="1589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5786" y="2222205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k</a:t>
            </a:r>
            <a:r>
              <a:rPr lang="en-US" sz="2400" i="1" dirty="0" smtClean="0">
                <a:latin typeface="+mj-lt"/>
              </a:rPr>
              <a:t>=0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856" y="3650505"/>
            <a:ext cx="129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k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/2a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697" y="5280821"/>
            <a:ext cx="129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k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/a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92481"/>
              </p:ext>
            </p:extLst>
          </p:nvPr>
        </p:nvGraphicFramePr>
        <p:xfrm>
          <a:off x="4795283" y="1384163"/>
          <a:ext cx="4082907" cy="4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8" imgW="3352680" imgH="330120" progId="Equation.DSMT4">
                  <p:embed/>
                </p:oleObj>
              </mc:Choice>
              <mc:Fallback>
                <p:oleObj name="Equation" r:id="rId8" imgW="33526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5283" y="1384163"/>
                        <a:ext cx="4082907" cy="40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2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angular 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33805"/>
            <a:ext cx="794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http://winter.group.shef.ac.uk/orbitron/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07386"/>
            <a:ext cx="1956680" cy="192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08" y="1507386"/>
            <a:ext cx="4621516" cy="1921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47" y="3940995"/>
            <a:ext cx="3838353" cy="1696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655" y="3940995"/>
            <a:ext cx="5363345" cy="1696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958" y="3326573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10" y="3340744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4812" y="5672818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l=2</a:t>
            </a:r>
          </a:p>
        </p:txBody>
      </p:sp>
    </p:spTree>
    <p:extLst>
      <p:ext uri="{BB962C8B-B14F-4D97-AF65-F5344CB8AC3E}">
        <p14:creationId xmlns:p14="http://schemas.microsoft.com/office/powerpoint/2010/main" val="27690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angular variation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47592"/>
              </p:ext>
            </p:extLst>
          </p:nvPr>
        </p:nvGraphicFramePr>
        <p:xfrm>
          <a:off x="3505200" y="21082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1082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0093" y="1031974"/>
            <a:ext cx="754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While, for atoms the “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” axis is an arbitrary direction, for diatomic molecules and for describing bonds, it is convenient to take the </a:t>
            </a:r>
            <a:r>
              <a:rPr lang="en-US" sz="2400" dirty="0"/>
              <a:t>“</a:t>
            </a:r>
            <a:r>
              <a:rPr lang="en-US" sz="2400" i="1" dirty="0"/>
              <a:t>z</a:t>
            </a:r>
            <a:r>
              <a:rPr lang="en-US" sz="2400" dirty="0"/>
              <a:t>” axis </a:t>
            </a:r>
            <a:r>
              <a:rPr lang="en-US" sz="2400" dirty="0" smtClean="0"/>
              <a:t>as the bond direction.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767" y="279636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Atom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m=0           s      </a:t>
            </a:r>
          </a:p>
          <a:p>
            <a:r>
              <a:rPr lang="en-US" sz="2400" i="1" dirty="0" smtClean="0">
                <a:latin typeface="+mj-lt"/>
              </a:rPr>
              <a:t>l=1      m=0           p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</a:t>
            </a:r>
            <a:r>
              <a:rPr lang="en-US" sz="2400" dirty="0" smtClean="0"/>
              <a:t>±</a:t>
            </a:r>
            <a:r>
              <a:rPr lang="en-US" sz="2400" i="1" dirty="0" smtClean="0"/>
              <a:t>1        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m=0    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1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2       d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5683" y="284243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Bond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>
                <a:latin typeface="+mj-lt"/>
              </a:rPr>
              <a:t>      </a:t>
            </a:r>
          </a:p>
          <a:p>
            <a:r>
              <a:rPr lang="en-US" sz="2400" i="1" dirty="0" smtClean="0">
                <a:latin typeface="+mj-lt"/>
              </a:rPr>
              <a:t>l=1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/>
              <a:t> </a:t>
            </a:r>
            <a:endParaRPr lang="en-US" sz="2400" i="1" dirty="0" smtClean="0">
              <a:latin typeface="+mj-lt"/>
            </a:endParaRP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/>
              <a:t>1           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=1           </a:t>
            </a:r>
            <a:r>
              <a:rPr lang="en-US" sz="2400" i="1" dirty="0" smtClean="0">
                <a:latin typeface="Symbol" panose="05050102010706020507" pitchFamily="18" charset="2"/>
              </a:rPr>
              <a:t>p  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+mj-lt"/>
              </a:rPr>
              <a:t>2          </a:t>
            </a:r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433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bond types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7442" y="1488557"/>
            <a:ext cx="2704505" cy="1472610"/>
            <a:chOff x="914399" y="1956389"/>
            <a:chExt cx="2704505" cy="1472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1956390"/>
              <a:ext cx="1499481" cy="14726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422" y="1956389"/>
              <a:ext cx="1499482" cy="1472609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1871330" y="2307265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5782" y="1421679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ss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2703" y="872311"/>
            <a:ext cx="1562100" cy="270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2394"/>
          <a:stretch/>
        </p:blipFill>
        <p:spPr>
          <a:xfrm rot="5400000">
            <a:off x="4857750" y="1434097"/>
            <a:ext cx="1562100" cy="18288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446882" y="2310803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6274" y="1159402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2" y="3028044"/>
            <a:ext cx="1562100" cy="2705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83" y="3031123"/>
            <a:ext cx="1562100" cy="27051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906767" y="4777580"/>
            <a:ext cx="845439" cy="70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0460" y="343831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50" y="4047219"/>
            <a:ext cx="1123950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73" y="4047219"/>
            <a:ext cx="1123950" cy="16859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44594" y="343831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dd</a:t>
            </a:r>
            <a:r>
              <a:rPr lang="en-US" sz="2400" i="1" dirty="0" err="1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4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07"/>
            <a:ext cx="9271075" cy="40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17342</TotalTime>
  <Words>484</Words>
  <Application>Microsoft Office PowerPoint</Application>
  <PresentationFormat>On-screen Show (4:3)</PresentationFormat>
  <Paragraphs>115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960</cp:revision>
  <cp:lastPrinted>2015-02-02T18:38:56Z</cp:lastPrinted>
  <dcterms:created xsi:type="dcterms:W3CDTF">2012-01-10T18:32:24Z</dcterms:created>
  <dcterms:modified xsi:type="dcterms:W3CDTF">2015-02-04T17:10:06Z</dcterms:modified>
</cp:coreProperties>
</file>