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68" r:id="rId4"/>
    <p:sldId id="369" r:id="rId5"/>
    <p:sldId id="370" r:id="rId6"/>
    <p:sldId id="371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45.wmf"/><Relationship Id="rId1" Type="http://schemas.openxmlformats.org/officeDocument/2006/relationships/image" Target="../media/image29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Recap of </a:t>
            </a:r>
            <a:r>
              <a:rPr lang="en-US" sz="2400" b="1" dirty="0">
                <a:solidFill>
                  <a:schemeClr val="folHlink"/>
                </a:solidFill>
              </a:rPr>
              <a:t>h</a:t>
            </a:r>
            <a:r>
              <a:rPr lang="en-US" sz="2400" b="1" dirty="0" smtClean="0">
                <a:solidFill>
                  <a:schemeClr val="folHlink"/>
                </a:solidFill>
              </a:rPr>
              <a:t>yperfine </a:t>
            </a:r>
            <a:r>
              <a:rPr lang="en-US" sz="2400" b="1" dirty="0" smtClean="0">
                <a:solidFill>
                  <a:schemeClr val="folHlink"/>
                </a:solidFill>
              </a:rPr>
              <a:t>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00725"/>
              </p:ext>
            </p:extLst>
          </p:nvPr>
        </p:nvGraphicFramePr>
        <p:xfrm>
          <a:off x="1098550" y="1082675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082675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64028"/>
              </p:ext>
            </p:extLst>
          </p:nvPr>
        </p:nvGraphicFramePr>
        <p:xfrm>
          <a:off x="1143000" y="1219200"/>
          <a:ext cx="4951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数式" r:id="rId3" imgW="2070000" imgH="939600" progId="Equation.3">
                  <p:embed/>
                </p:oleObj>
              </mc:Choice>
              <mc:Fallback>
                <p:oleObj name="数式" r:id="rId3" imgW="2070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951412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919549"/>
              </p:ext>
            </p:extLst>
          </p:nvPr>
        </p:nvGraphicFramePr>
        <p:xfrm>
          <a:off x="538163" y="3613150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613150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04844"/>
              </p:ext>
            </p:extLst>
          </p:nvPr>
        </p:nvGraphicFramePr>
        <p:xfrm>
          <a:off x="762000" y="304800"/>
          <a:ext cx="5024002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3" imgW="2743200" imgH="1104840" progId="Equation.DSMT4">
                  <p:embed/>
                </p:oleObj>
              </mc:Choice>
              <mc:Fallback>
                <p:oleObj name="Equation" r:id="rId3" imgW="27432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5024002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6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Variation; magnetic sphere plus external field </a:t>
            </a:r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13801"/>
              </p:ext>
            </p:extLst>
          </p:nvPr>
        </p:nvGraphicFramePr>
        <p:xfrm>
          <a:off x="228600" y="1757065"/>
          <a:ext cx="7810978" cy="50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数式" r:id="rId5" imgW="3492360" imgH="2247840" progId="Equation.3">
                  <p:embed/>
                </p:oleObj>
              </mc:Choice>
              <mc:Fallback>
                <p:oleObj name="数式" r:id="rId5" imgW="3492360" imgH="2247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7065"/>
                        <a:ext cx="7810978" cy="5024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10" y="228600"/>
            <a:ext cx="8663290" cy="51054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8600" y="4419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2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36712"/>
              </p:ext>
            </p:extLst>
          </p:nvPr>
        </p:nvGraphicFramePr>
        <p:xfrm>
          <a:off x="152400" y="762000"/>
          <a:ext cx="859472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数式" r:id="rId3" imgW="3593880" imgH="2400120" progId="Equation.3">
                  <p:embed/>
                </p:oleObj>
              </mc:Choice>
              <mc:Fallback>
                <p:oleObj name="数式" r:id="rId3" imgW="359388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59472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 smtClean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Magnetic field due to electron current </a:t>
            </a:r>
          </a:p>
          <a:p>
            <a:pPr lvl="1"/>
            <a:r>
              <a:rPr lang="en-US" sz="2400" dirty="0" smtClean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and a magnetic field </a:t>
            </a:r>
            <a:r>
              <a:rPr lang="en-US" sz="2400" b="1" dirty="0" smtClean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84325"/>
              </p:ext>
            </p:extLst>
          </p:nvPr>
        </p:nvGraphicFramePr>
        <p:xfrm>
          <a:off x="646111" y="4343400"/>
          <a:ext cx="68013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4" name="Equation" r:id="rId9" imgW="2692080" imgH="241200" progId="Equation.DSMT4">
                  <p:embed/>
                </p:oleObj>
              </mc:Choice>
              <mc:Fallback>
                <p:oleObj name="Equation" r:id="rId9" imgW="269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6111" y="4343400"/>
                        <a:ext cx="680133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392832"/>
              </p:ext>
            </p:extLst>
          </p:nvPr>
        </p:nvGraphicFramePr>
        <p:xfrm>
          <a:off x="6705600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5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05600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6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7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2943"/>
              </p:ext>
            </p:extLst>
          </p:nvPr>
        </p:nvGraphicFramePr>
        <p:xfrm>
          <a:off x="685800" y="4876800"/>
          <a:ext cx="68660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8" name="Equation" r:id="rId17" imgW="2717640" imgH="482400" progId="Equation.DSMT4">
                  <p:embed/>
                </p:oleObj>
              </mc:Choice>
              <mc:Fallback>
                <p:oleObj name="Equation" r:id="rId17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800" y="4876800"/>
                        <a:ext cx="686602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</a:t>
            </a:r>
            <a:r>
              <a:rPr lang="en-US" sz="2400" dirty="0" err="1" smtClean="0">
                <a:latin typeface="+mj-lt"/>
              </a:rPr>
              <a:t>yyperfine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interaction energy:</a:t>
            </a: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08106"/>
              </p:ext>
            </p:extLst>
          </p:nvPr>
        </p:nvGraphicFramePr>
        <p:xfrm>
          <a:off x="914400" y="762000"/>
          <a:ext cx="452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4524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vector potential associated </a:t>
            </a:r>
            <a:r>
              <a:rPr lang="en-US" sz="2400" dirty="0"/>
              <a:t>with </a:t>
            </a:r>
            <a:r>
              <a:rPr lang="en-US" sz="2400" dirty="0" smtClean="0"/>
              <a:t>an electron </a:t>
            </a:r>
            <a:r>
              <a:rPr lang="en-US" sz="2400" dirty="0"/>
              <a:t>in a bound state of an atom as described by a quantum </a:t>
            </a:r>
            <a:r>
              <a:rPr lang="en-US" sz="2400" dirty="0" smtClean="0"/>
              <a:t>mechanical </a:t>
            </a:r>
            <a:r>
              <a:rPr lang="en-US" sz="2400" dirty="0" err="1" smtClean="0"/>
              <a:t>wavefunction</a:t>
            </a:r>
            <a:r>
              <a:rPr lang="en-US" sz="2400" dirty="0" smtClean="0"/>
              <a:t>               </a:t>
            </a:r>
            <a:r>
              <a:rPr lang="en-US" sz="2400" dirty="0"/>
              <a:t>can be written: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9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0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</a:t>
            </a:r>
            <a:r>
              <a:rPr lang="en-US" sz="2400" dirty="0" smtClean="0"/>
              <a:t>field</a:t>
            </a:r>
          </a:p>
          <a:p>
            <a:r>
              <a:rPr lang="en-US" sz="2400" dirty="0"/>
              <a:t>in the </a:t>
            </a:r>
            <a:r>
              <a:rPr lang="en-US" sz="2400" dirty="0" smtClean="0"/>
              <a:t>vicinity </a:t>
            </a:r>
            <a:r>
              <a:rPr lang="en-US" sz="2400" dirty="0"/>
              <a:t>of the </a:t>
            </a:r>
            <a:r>
              <a:rPr lang="en-US" sz="2400" dirty="0" smtClean="0"/>
              <a:t>nucleus 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2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68672"/>
              </p:ext>
            </p:extLst>
          </p:nvPr>
        </p:nvGraphicFramePr>
        <p:xfrm>
          <a:off x="385763" y="762000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62000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dipolar effects --</a:t>
            </a:r>
          </a:p>
          <a:p>
            <a:r>
              <a:rPr lang="en-US" sz="2400" dirty="0" smtClean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intrinsic spin of elementary particles is associated with a magnetic dipole moment, but we often do not have a detailed knowledge of </a:t>
            </a:r>
            <a:r>
              <a:rPr lang="en-US" sz="2400" b="1" dirty="0" smtClean="0">
                <a:latin typeface="+mj-lt"/>
              </a:rPr>
              <a:t>J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for magnetic dipole moment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due to “free” current </a:t>
            </a:r>
            <a:r>
              <a:rPr lang="en-US" sz="2400" b="1" dirty="0" err="1" smtClean="0">
                <a:latin typeface="+mj-lt"/>
              </a:rPr>
              <a:t>J</a:t>
            </a:r>
            <a:r>
              <a:rPr lang="en-US" sz="2400" b="1" baseline="-25000" dirty="0" err="1" smtClean="0">
                <a:latin typeface="+mj-lt"/>
              </a:rPr>
              <a:t>free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and macroscopic magnetization </a:t>
            </a:r>
            <a:r>
              <a:rPr lang="en-US" sz="2400" b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 smtClean="0"/>
              <a:t>) implies that this current does not also contribute to the magnetization density.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14257</TotalTime>
  <Words>670</Words>
  <Application>Microsoft Office PowerPoint</Application>
  <PresentationFormat>On-screen Show (4:3)</PresentationFormat>
  <Paragraphs>176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798</cp:revision>
  <cp:lastPrinted>2017-02-09T04:00:59Z</cp:lastPrinted>
  <dcterms:created xsi:type="dcterms:W3CDTF">2012-01-10T18:32:24Z</dcterms:created>
  <dcterms:modified xsi:type="dcterms:W3CDTF">2017-02-09T04:01:22Z</dcterms:modified>
</cp:coreProperties>
</file>