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421" r:id="rId4"/>
    <p:sldId id="441" r:id="rId5"/>
    <p:sldId id="442" r:id="rId6"/>
    <p:sldId id="443" r:id="rId7"/>
    <p:sldId id="444" r:id="rId8"/>
    <p:sldId id="445" r:id="rId9"/>
    <p:sldId id="407" r:id="rId10"/>
    <p:sldId id="408" r:id="rId11"/>
    <p:sldId id="409" r:id="rId12"/>
    <p:sldId id="418" r:id="rId13"/>
    <p:sldId id="419" r:id="rId14"/>
    <p:sldId id="420" r:id="rId15"/>
    <p:sldId id="423" r:id="rId16"/>
    <p:sldId id="424" r:id="rId17"/>
    <p:sldId id="425" r:id="rId18"/>
    <p:sldId id="426" r:id="rId19"/>
    <p:sldId id="427" r:id="rId20"/>
    <p:sldId id="428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6" autoAdjust="0"/>
    <p:restoredTop sz="94660"/>
  </p:normalViewPr>
  <p:slideViewPr>
    <p:cSldViewPr>
      <p:cViewPr>
        <p:scale>
          <a:sx n="58" d="100"/>
          <a:sy n="58" d="100"/>
        </p:scale>
        <p:origin x="112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18: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of 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Comments on reflectivity of plane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Summary of complex response functions for electromagnetic fields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2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3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6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6040" y="2784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25917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91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037877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92" name="Equation" r:id="rId5" imgW="596880" imgH="317160" progId="Equation.DSMT4">
                  <p:embed/>
                </p:oleObj>
              </mc:Choice>
              <mc:Fallback>
                <p:oleObj name="Equation" r:id="rId5" imgW="596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48576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93" name="Equation" r:id="rId7" imgW="571320" imgH="317160" progId="Equation.DSMT4">
                  <p:embed/>
                </p:oleObj>
              </mc:Choice>
              <mc:Fallback>
                <p:oleObj name="Equation" r:id="rId7" imgW="5713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0435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94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1978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5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Because of these analytic properties, Cauchy’s integral theorem results in:</a:t>
            </a:r>
          </a:p>
        </p:txBody>
      </p:sp>
    </p:spTree>
    <p:extLst>
      <p:ext uri="{BB962C8B-B14F-4D97-AF65-F5344CB8AC3E}">
        <p14:creationId xmlns:p14="http://schemas.microsoft.com/office/powerpoint/2010/main" val="41952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043469"/>
              </p:ext>
            </p:extLst>
          </p:nvPr>
        </p:nvGraphicFramePr>
        <p:xfrm>
          <a:off x="542131" y="1176528"/>
          <a:ext cx="7907338" cy="235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2" name="Equation" r:id="rId3" imgW="6083280" imgH="1790640" progId="Equation.DSMT4">
                  <p:embed/>
                </p:oleObj>
              </mc:Choice>
              <mc:Fallback>
                <p:oleObj name="Equation" r:id="rId3" imgW="608328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31" y="1176528"/>
                        <a:ext cx="7907338" cy="235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545155"/>
              </p:ext>
            </p:extLst>
          </p:nvPr>
        </p:nvGraphicFramePr>
        <p:xfrm>
          <a:off x="870200" y="3664848"/>
          <a:ext cx="5329238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3" name="Equation" r:id="rId5" imgW="4076640" imgH="1828800" progId="Equation.DSMT4">
                  <p:embed/>
                </p:oleObj>
              </mc:Choice>
              <mc:Fallback>
                <p:oleObj name="Equation" r:id="rId5" imgW="407664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00" y="3664848"/>
                        <a:ext cx="5329238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63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   Electromagnetic plane waves in isotropic medium with real permeability and permittivity:   </a:t>
            </a:r>
            <a:r>
              <a:rPr lang="en-US" sz="2400" dirty="0" smtClean="0">
                <a:latin typeface="Symbol" pitchFamily="18" charset="2"/>
              </a:rPr>
              <a:t>m e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83848"/>
              </p:ext>
            </p:extLst>
          </p:nvPr>
        </p:nvGraphicFramePr>
        <p:xfrm>
          <a:off x="639763" y="1379538"/>
          <a:ext cx="5465762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0" name="数式" r:id="rId3" imgW="2527200" imgH="685800" progId="Equation.3">
                  <p:embed/>
                </p:oleObj>
              </mc:Choice>
              <mc:Fallback>
                <p:oleObj name="数式" r:id="rId3" imgW="2527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379538"/>
                        <a:ext cx="5465762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303852"/>
              </p:ext>
            </p:extLst>
          </p:nvPr>
        </p:nvGraphicFramePr>
        <p:xfrm>
          <a:off x="381000" y="2971800"/>
          <a:ext cx="71183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1" name="数式" r:id="rId5" imgW="3035160" imgH="711000" progId="Equation.3">
                  <p:embed/>
                </p:oleObj>
              </mc:Choice>
              <mc:Fallback>
                <p:oleObj name="数式" r:id="rId5" imgW="3035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711835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712947"/>
              </p:ext>
            </p:extLst>
          </p:nvPr>
        </p:nvGraphicFramePr>
        <p:xfrm>
          <a:off x="381000" y="4800600"/>
          <a:ext cx="69992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2" name="数式" r:id="rId7" imgW="2984400" imgH="609480" progId="Equation.3">
                  <p:embed/>
                </p:oleObj>
              </mc:Choice>
              <mc:Fallback>
                <p:oleObj name="数式" r:id="rId7" imgW="2984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69992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66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" y="111184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</a:t>
            </a:r>
          </a:p>
          <a:p>
            <a:r>
              <a:rPr lang="en-US" sz="2400" dirty="0" smtClean="0">
                <a:latin typeface="+mj-lt"/>
              </a:rPr>
              <a:t>Reflection and refraction between two isotropic media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0810508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4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94379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5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613313"/>
              </p:ext>
            </p:extLst>
          </p:nvPr>
        </p:nvGraphicFramePr>
        <p:xfrm>
          <a:off x="620713" y="4114800"/>
          <a:ext cx="70008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6" name="数式" r:id="rId7" imgW="3238200" imgH="927000" progId="Equation.3">
                  <p:embed/>
                </p:oleObj>
              </mc:Choice>
              <mc:Fallback>
                <p:oleObj name="数式" r:id="rId7" imgW="32382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14800"/>
                        <a:ext cx="700087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70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between two isotropic media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363849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130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4268850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131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861349"/>
              </p:ext>
            </p:extLst>
          </p:nvPr>
        </p:nvGraphicFramePr>
        <p:xfrm>
          <a:off x="3197225" y="2685840"/>
          <a:ext cx="5946775" cy="363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32" name="数式" r:id="rId7" imgW="3149280" imgH="1904760" progId="Equation.3">
                  <p:embed/>
                </p:oleObj>
              </mc:Choice>
              <mc:Fallback>
                <p:oleObj name="数式" r:id="rId7" imgW="314928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2685840"/>
                        <a:ext cx="5946775" cy="3638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850419"/>
              </p:ext>
            </p:extLst>
          </p:nvPr>
        </p:nvGraphicFramePr>
        <p:xfrm>
          <a:off x="3505200" y="642938"/>
          <a:ext cx="54657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33" name="数式" r:id="rId9" imgW="2527200" imgH="901440" progId="Equation.3">
                  <p:embed/>
                </p:oleObj>
              </mc:Choice>
              <mc:Fallback>
                <p:oleObj name="数式" r:id="rId9" imgW="252720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642938"/>
                        <a:ext cx="5465763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587114"/>
              </p:ext>
            </p:extLst>
          </p:nvPr>
        </p:nvGraphicFramePr>
        <p:xfrm>
          <a:off x="533400" y="5562600"/>
          <a:ext cx="502761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34" name="数式" r:id="rId11" imgW="2323800" imgH="444240" progId="Equation.3">
                  <p:embed/>
                </p:oleObj>
              </mc:Choice>
              <mc:Fallback>
                <p:oleObj name="数式" r:id="rId11" imgW="2323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62600"/>
                        <a:ext cx="502761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82880" y="4606498"/>
            <a:ext cx="249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Total internal reflection:</a:t>
            </a:r>
          </a:p>
        </p:txBody>
      </p:sp>
    </p:spTree>
    <p:extLst>
      <p:ext uri="{BB962C8B-B14F-4D97-AF65-F5344CB8AC3E}">
        <p14:creationId xmlns:p14="http://schemas.microsoft.com/office/powerpoint/2010/main" val="2956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842618"/>
              </p:ext>
            </p:extLst>
          </p:nvPr>
        </p:nvGraphicFramePr>
        <p:xfrm>
          <a:off x="320040" y="796945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6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96945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s-polarization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925157"/>
              </p:ext>
            </p:extLst>
          </p:nvPr>
        </p:nvGraphicFramePr>
        <p:xfrm>
          <a:off x="533400" y="40386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7" name="数式" r:id="rId5" imgW="3251160" imgH="1066680" progId="Equation.3">
                  <p:embed/>
                </p:oleObj>
              </mc:Choice>
              <mc:Fallback>
                <p:oleObj name="数式" r:id="rId5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5769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p-polarization</a:t>
            </a:r>
          </a:p>
        </p:txBody>
      </p:sp>
    </p:spTree>
    <p:extLst>
      <p:ext uri="{BB962C8B-B14F-4D97-AF65-F5344CB8AC3E}">
        <p14:creationId xmlns:p14="http://schemas.microsoft.com/office/powerpoint/2010/main" val="38119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712  Spring 2013 -- Lecture 19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24979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0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706225"/>
              </p:ext>
            </p:extLst>
          </p:nvPr>
        </p:nvGraphicFramePr>
        <p:xfrm>
          <a:off x="1066800" y="2286000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1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case:   normal incidence   (</a:t>
            </a:r>
            <a:r>
              <a:rPr lang="en-US" sz="2400" i="1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=0,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2438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92" y="469236"/>
            <a:ext cx="8452043" cy="559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to complex refractive index </a:t>
            </a:r>
            <a:r>
              <a:rPr lang="en-US" sz="2400" i="1" dirty="0" smtClean="0">
                <a:latin typeface="+mj-lt"/>
              </a:rPr>
              <a:t>n= </a:t>
            </a:r>
            <a:r>
              <a:rPr lang="en-US" sz="2400" i="1" dirty="0" err="1" smtClean="0">
                <a:latin typeface="+mj-lt"/>
              </a:rPr>
              <a:t>n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 + i </a:t>
            </a:r>
            <a:r>
              <a:rPr lang="en-US" sz="2400" i="1" dirty="0" err="1" smtClean="0">
                <a:latin typeface="+mj-lt"/>
              </a:rPr>
              <a:t>n</a:t>
            </a:r>
            <a:r>
              <a:rPr lang="en-US" sz="2400" i="1" baseline="-25000" dirty="0" err="1" smtClean="0">
                <a:latin typeface="+mj-lt"/>
              </a:rPr>
              <a:t>I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725205"/>
              </p:ext>
            </p:extLst>
          </p:nvPr>
        </p:nvGraphicFramePr>
        <p:xfrm>
          <a:off x="1295400" y="1295400"/>
          <a:ext cx="5516563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8" name="数式" r:id="rId3" imgW="2552400" imgH="1790640" progId="Equation.3">
                  <p:embed/>
                </p:oleObj>
              </mc:Choice>
              <mc:Fallback>
                <p:oleObj name="数式" r:id="rId3" imgW="2552400" imgH="1790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5516563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0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0"/>
            <a:ext cx="8615363" cy="631318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027761" y="2438400"/>
            <a:ext cx="2819400" cy="182880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5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334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#16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91" y="1600200"/>
            <a:ext cx="8732817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0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" y="1085851"/>
            <a:ext cx="6457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Reflection and refraction of plane electromagnetic waves at a plane interface between dielectrics (assumed to be lossless)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85850" y="2000250"/>
            <a:ext cx="4514850" cy="35433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Symbol" pitchFamily="18" charset="2"/>
                </a:rPr>
                <a:t>m</a:t>
              </a:r>
              <a:r>
                <a:rPr lang="en-US" dirty="0">
                  <a:latin typeface="+mj-lt"/>
                </a:rPr>
                <a:t>’</a:t>
              </a:r>
              <a:r>
                <a:rPr lang="en-US" dirty="0">
                  <a:latin typeface="Symbol" pitchFamily="18" charset="2"/>
                </a:rPr>
                <a:t> e</a:t>
              </a:r>
              <a:r>
                <a:rPr lang="en-US" dirty="0"/>
                <a:t>’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029200" y="2891135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j-lt"/>
                </a:rPr>
                <a:t>k’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24200" y="4341167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latin typeface="+mj-lt"/>
                </a:rPr>
                <a:t>k</a:t>
              </a:r>
              <a:r>
                <a:rPr lang="en-US" baseline="-25000" dirty="0" err="1">
                  <a:latin typeface="+mj-lt"/>
                </a:rPr>
                <a:t>i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95800" y="4186535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latin typeface="+mj-lt"/>
                </a:rPr>
                <a:t>k</a:t>
              </a:r>
              <a:r>
                <a:rPr lang="en-US" baseline="-25000" dirty="0" err="1">
                  <a:latin typeface="+mj-lt"/>
                </a:rPr>
                <a:t>R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3800" y="4572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+mj-lt"/>
                </a:rPr>
                <a:t>i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91000" y="4572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+mj-lt"/>
                </a:rPr>
                <a:t>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4800" y="3195935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Symbol" pitchFamily="18" charset="2"/>
                </a:rPr>
                <a:t>q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Arc 20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Arc 21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4503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350504"/>
              </p:ext>
            </p:extLst>
          </p:nvPr>
        </p:nvGraphicFramePr>
        <p:xfrm>
          <a:off x="240030" y="1454959"/>
          <a:ext cx="5272088" cy="175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6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" y="1454959"/>
                        <a:ext cx="5272088" cy="1750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08585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For s-polarization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74816"/>
              </p:ext>
            </p:extLst>
          </p:nvPr>
        </p:nvGraphicFramePr>
        <p:xfrm>
          <a:off x="400050" y="3886200"/>
          <a:ext cx="5272088" cy="175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7" name="数式" r:id="rId5" imgW="3251160" imgH="1066680" progId="Equation.3">
                  <p:embed/>
                </p:oleObj>
              </mc:Choice>
              <mc:Fallback>
                <p:oleObj name="数式" r:id="rId5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3886200"/>
                        <a:ext cx="5272088" cy="1750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50" y="3539951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For p-polarization</a:t>
            </a:r>
          </a:p>
        </p:txBody>
      </p:sp>
    </p:spTree>
    <p:extLst>
      <p:ext uri="{BB962C8B-B14F-4D97-AF65-F5344CB8AC3E}">
        <p14:creationId xmlns:p14="http://schemas.microsoft.com/office/powerpoint/2010/main" val="89641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651000"/>
              </p:ext>
            </p:extLst>
          </p:nvPr>
        </p:nvGraphicFramePr>
        <p:xfrm>
          <a:off x="678820" y="1195912"/>
          <a:ext cx="6178154" cy="210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0" name="Equation" r:id="rId3" imgW="3809880" imgH="1282680" progId="Equation.DSMT4">
                  <p:embed/>
                </p:oleObj>
              </mc:Choice>
              <mc:Fallback>
                <p:oleObj name="Equation" r:id="rId3" imgW="380988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20" y="1195912"/>
                        <a:ext cx="6178154" cy="2103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828" y="1022788"/>
            <a:ext cx="504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Reflectance for s-polarization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948" y="3429000"/>
            <a:ext cx="504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Reflectance for p-polarization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70437"/>
              </p:ext>
            </p:extLst>
          </p:nvPr>
        </p:nvGraphicFramePr>
        <p:xfrm>
          <a:off x="678820" y="3731378"/>
          <a:ext cx="6796088" cy="210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1" name="Equation" r:id="rId5" imgW="4190760" imgH="1282680" progId="Equation.DSMT4">
                  <p:embed/>
                </p:oleObj>
              </mc:Choice>
              <mc:Fallback>
                <p:oleObj name="Equation" r:id="rId5" imgW="419076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20" y="3731378"/>
                        <a:ext cx="6796088" cy="2103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97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81" y="1295400"/>
            <a:ext cx="7759094" cy="4537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1863" y="5562600"/>
            <a:ext cx="5202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453759" y="3117457"/>
            <a:ext cx="159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s-polarization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4290503"/>
            <a:ext cx="159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p-polarization</a:t>
            </a:r>
          </a:p>
        </p:txBody>
      </p:sp>
    </p:spTree>
    <p:extLst>
      <p:ext uri="{BB962C8B-B14F-4D97-AF65-F5344CB8AC3E}">
        <p14:creationId xmlns:p14="http://schemas.microsoft.com/office/powerpoint/2010/main" val="275691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 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7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14588</TotalTime>
  <Words>386</Words>
  <Application>Microsoft Office PowerPoint</Application>
  <PresentationFormat>On-screen Show (4:3)</PresentationFormat>
  <Paragraphs>109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872</cp:revision>
  <cp:lastPrinted>2017-02-22T02:26:48Z</cp:lastPrinted>
  <dcterms:created xsi:type="dcterms:W3CDTF">2012-01-10T18:32:24Z</dcterms:created>
  <dcterms:modified xsi:type="dcterms:W3CDTF">2017-02-22T02:27:03Z</dcterms:modified>
</cp:coreProperties>
</file>