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55" r:id="rId4"/>
    <p:sldId id="358" r:id="rId5"/>
    <p:sldId id="356" r:id="rId6"/>
    <p:sldId id="357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8" r:id="rId15"/>
    <p:sldId id="381" r:id="rId16"/>
    <p:sldId id="376" r:id="rId17"/>
    <p:sldId id="377" r:id="rId18"/>
    <p:sldId id="378" r:id="rId19"/>
    <p:sldId id="379" r:id="rId20"/>
    <p:sldId id="380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11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19: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Review Chapter 1-7 in Jackson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Brief review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Comments on some homework problems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Distribution of take home exam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62002"/>
              </p:ext>
            </p:extLst>
          </p:nvPr>
        </p:nvGraphicFramePr>
        <p:xfrm>
          <a:off x="31679" y="838200"/>
          <a:ext cx="8967788" cy="458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8" name="数式" r:id="rId3" imgW="4381200" imgH="2234880" progId="Equation.3">
                  <p:embed/>
                </p:oleObj>
              </mc:Choice>
              <mc:Fallback>
                <p:oleObj name="数式" r:id="rId3" imgW="4381200" imgH="223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9" y="838200"/>
                        <a:ext cx="8967788" cy="458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</a:p>
        </p:txBody>
      </p:sp>
    </p:spTree>
    <p:extLst>
      <p:ext uri="{BB962C8B-B14F-4D97-AF65-F5344CB8AC3E}">
        <p14:creationId xmlns:p14="http://schemas.microsoft.com/office/powerpoint/2010/main" val="811941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049" y="993338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657020"/>
              </p:ext>
            </p:extLst>
          </p:nvPr>
        </p:nvGraphicFramePr>
        <p:xfrm>
          <a:off x="449932" y="1607403"/>
          <a:ext cx="55832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14" name="Equation" r:id="rId3" imgW="2209680" imgH="241200" progId="Equation.DSMT4">
                  <p:embed/>
                </p:oleObj>
              </mc:Choice>
              <mc:Fallback>
                <p:oleObj name="Equation" r:id="rId3" imgW="2209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32" y="1607403"/>
                        <a:ext cx="55832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7049" y="2826603"/>
            <a:ext cx="7513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Putting all of the terms together: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806932"/>
              </p:ext>
            </p:extLst>
          </p:nvPr>
        </p:nvGraphicFramePr>
        <p:xfrm>
          <a:off x="521369" y="3360003"/>
          <a:ext cx="847023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15" name="Equation" r:id="rId5" imgW="4470120" imgH="482400" progId="Equation.DSMT4">
                  <p:embed/>
                </p:oleObj>
              </mc:Choice>
              <mc:Fallback>
                <p:oleObj name="Equation" r:id="rId5" imgW="4470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1369" y="3360003"/>
                        <a:ext cx="8470231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97569" y="4579203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this expression the brackets      indicate evaluating the expectation value relative to the electronic state.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392393"/>
              </p:ext>
            </p:extLst>
          </p:nvPr>
        </p:nvGraphicFramePr>
        <p:xfrm>
          <a:off x="4909061" y="4577616"/>
          <a:ext cx="41290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16" name="Equation" r:id="rId7" imgW="228600" imgH="253800" progId="Equation.DSMT4">
                  <p:embed/>
                </p:oleObj>
              </mc:Choice>
              <mc:Fallback>
                <p:oleObj name="Equation" r:id="rId7" imgW="228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9061" y="4577616"/>
                        <a:ext cx="412908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1456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43618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of HW problem:</a:t>
            </a:r>
          </a:p>
          <a:p>
            <a:r>
              <a:rPr lang="en-US" sz="2400" dirty="0" smtClean="0">
                <a:latin typeface="+mj-lt"/>
              </a:rPr>
              <a:t>4.9 in Jackson</a:t>
            </a:r>
          </a:p>
          <a:p>
            <a:r>
              <a:rPr lang="en-US" sz="2400" dirty="0" smtClean="0">
                <a:latin typeface="+mj-lt"/>
              </a:rPr>
              <a:t>A point charge </a:t>
            </a:r>
            <a:r>
              <a:rPr lang="en-US" sz="2400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 is located in free space a distance d from the center of a dielectric sphere of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 (</a:t>
            </a:r>
            <a:r>
              <a:rPr lang="en-US" sz="2400" i="1" dirty="0" smtClean="0">
                <a:latin typeface="+mj-lt"/>
              </a:rPr>
              <a:t>a&lt;d</a:t>
            </a:r>
            <a:r>
              <a:rPr lang="en-US" sz="2400" dirty="0" smtClean="0">
                <a:latin typeface="+mj-lt"/>
              </a:rPr>
              <a:t>) and dielectric constant </a:t>
            </a:r>
            <a:r>
              <a:rPr lang="en-US" sz="2400" dirty="0" smtClean="0">
                <a:latin typeface="Symbol" panose="05050102010706020507" pitchFamily="18" charset="2"/>
              </a:rPr>
              <a:t>e</a:t>
            </a:r>
            <a:r>
              <a:rPr lang="en-US" sz="2400" dirty="0" smtClean="0">
                <a:latin typeface="+mj-lt"/>
              </a:rPr>
              <a:t>/</a:t>
            </a:r>
            <a:r>
              <a:rPr lang="en-US" sz="2400" dirty="0" smtClean="0">
                <a:latin typeface="Symbol" panose="05050102010706020507" pitchFamily="18" charset="2"/>
              </a:rPr>
              <a:t>e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.    Find the electrostatic potential.</a:t>
            </a:r>
          </a:p>
        </p:txBody>
      </p:sp>
      <p:sp>
        <p:nvSpPr>
          <p:cNvPr id="6" name="Oval 5"/>
          <p:cNvSpPr/>
          <p:nvPr/>
        </p:nvSpPr>
        <p:spPr>
          <a:xfrm>
            <a:off x="990600" y="3505200"/>
            <a:ext cx="21336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57400" y="3657600"/>
            <a:ext cx="5334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200" y="38100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4648200"/>
            <a:ext cx="777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486400" y="45968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0190" y="4721903"/>
            <a:ext cx="312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sp>
        <p:nvSpPr>
          <p:cNvPr id="14" name="Right Brace 13"/>
          <p:cNvSpPr/>
          <p:nvPr/>
        </p:nvSpPr>
        <p:spPr>
          <a:xfrm rot="5400000">
            <a:off x="3465458" y="3656748"/>
            <a:ext cx="612883" cy="3429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81400" y="571250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286000" y="3105929"/>
            <a:ext cx="685800" cy="726395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945587"/>
              </p:ext>
            </p:extLst>
          </p:nvPr>
        </p:nvGraphicFramePr>
        <p:xfrm>
          <a:off x="1981200" y="2182912"/>
          <a:ext cx="3160712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6" name="Equation" r:id="rId3" imgW="2120760" imgH="799920" progId="Equation.DSMT4">
                  <p:embed/>
                </p:oleObj>
              </mc:Choice>
              <mc:Fallback>
                <p:oleObj name="Equation" r:id="rId3" imgW="212076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182912"/>
                        <a:ext cx="3160712" cy="119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788363"/>
              </p:ext>
            </p:extLst>
          </p:nvPr>
        </p:nvGraphicFramePr>
        <p:xfrm>
          <a:off x="3429000" y="3152775"/>
          <a:ext cx="550862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7" name="Equation" r:id="rId5" imgW="3695400" imgH="952200" progId="Equation.DSMT4">
                  <p:embed/>
                </p:oleObj>
              </mc:Choice>
              <mc:Fallback>
                <p:oleObj name="Equation" r:id="rId5" imgW="36954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3152775"/>
                        <a:ext cx="5508625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1030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of HW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160530"/>
              </p:ext>
            </p:extLst>
          </p:nvPr>
        </p:nvGraphicFramePr>
        <p:xfrm>
          <a:off x="1524000" y="1066800"/>
          <a:ext cx="3160712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9" name="Equation" r:id="rId3" imgW="2120760" imgH="799920" progId="Equation.DSMT4">
                  <p:embed/>
                </p:oleObj>
              </mc:Choice>
              <mc:Fallback>
                <p:oleObj name="Equation" r:id="rId3" imgW="212076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066800"/>
                        <a:ext cx="3160712" cy="119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771953"/>
              </p:ext>
            </p:extLst>
          </p:nvPr>
        </p:nvGraphicFramePr>
        <p:xfrm>
          <a:off x="1524000" y="2508832"/>
          <a:ext cx="550862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60" name="Equation" r:id="rId5" imgW="3695400" imgH="952200" progId="Equation.DSMT4">
                  <p:embed/>
                </p:oleObj>
              </mc:Choice>
              <mc:Fallback>
                <p:oleObj name="Equation" r:id="rId5" imgW="36954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2508832"/>
                        <a:ext cx="5508625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30504"/>
              </p:ext>
            </p:extLst>
          </p:nvPr>
        </p:nvGraphicFramePr>
        <p:xfrm>
          <a:off x="1447800" y="4192290"/>
          <a:ext cx="598328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61" name="Equation" r:id="rId7" imgW="4012920" imgH="1002960" progId="Equation.DSMT4">
                  <p:embed/>
                </p:oleObj>
              </mc:Choice>
              <mc:Fallback>
                <p:oleObj name="Equation" r:id="rId7" imgW="401292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47800" y="4192290"/>
                        <a:ext cx="5983287" cy="1495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2843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90600" y="1550888"/>
            <a:ext cx="21336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057400" y="1703288"/>
            <a:ext cx="5334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81200" y="1855688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2693888"/>
            <a:ext cx="777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486400" y="2642517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0190" y="2767591"/>
            <a:ext cx="312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3465458" y="1702436"/>
            <a:ext cx="612883" cy="3429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81400" y="375819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86000" y="1151617"/>
            <a:ext cx="685800" cy="726395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055102"/>
              </p:ext>
            </p:extLst>
          </p:nvPr>
        </p:nvGraphicFramePr>
        <p:xfrm>
          <a:off x="1981200" y="228600"/>
          <a:ext cx="3160712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2" name="Equation" r:id="rId3" imgW="2120760" imgH="799920" progId="Equation.DSMT4">
                  <p:embed/>
                </p:oleObj>
              </mc:Choice>
              <mc:Fallback>
                <p:oleObj name="Equation" r:id="rId3" imgW="212076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28600"/>
                        <a:ext cx="3160712" cy="119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87469"/>
              </p:ext>
            </p:extLst>
          </p:nvPr>
        </p:nvGraphicFramePr>
        <p:xfrm>
          <a:off x="3429000" y="1198463"/>
          <a:ext cx="550862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3" name="Equation" r:id="rId5" imgW="3695400" imgH="952200" progId="Equation.DSMT4">
                  <p:embed/>
                </p:oleObj>
              </mc:Choice>
              <mc:Fallback>
                <p:oleObj name="Equation" r:id="rId5" imgW="36954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1198463"/>
                        <a:ext cx="5508625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914072"/>
              </p:ext>
            </p:extLst>
          </p:nvPr>
        </p:nvGraphicFramePr>
        <p:xfrm>
          <a:off x="609600" y="4139983"/>
          <a:ext cx="7528863" cy="193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4" name="Equation" r:id="rId7" imgW="5740200" imgH="1473120" progId="Equation.DSMT4">
                  <p:embed/>
                </p:oleObj>
              </mc:Choice>
              <mc:Fallback>
                <p:oleObj name="Equation" r:id="rId7" imgW="574020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600" y="4139983"/>
                        <a:ext cx="7528863" cy="1932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1600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047697"/>
              </p:ext>
            </p:extLst>
          </p:nvPr>
        </p:nvGraphicFramePr>
        <p:xfrm>
          <a:off x="685800" y="76200"/>
          <a:ext cx="7528863" cy="193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6" name="Equation" r:id="rId3" imgW="5740200" imgH="1473120" progId="Equation.DSMT4">
                  <p:embed/>
                </p:oleObj>
              </mc:Choice>
              <mc:Fallback>
                <p:oleObj name="Equation" r:id="rId3" imgW="574020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76200"/>
                        <a:ext cx="7528863" cy="1932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607945"/>
              </p:ext>
            </p:extLst>
          </p:nvPr>
        </p:nvGraphicFramePr>
        <p:xfrm>
          <a:off x="694660" y="2438400"/>
          <a:ext cx="550237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7" name="Equation" r:id="rId5" imgW="3073320" imgH="1574640" progId="Equation.DSMT4">
                  <p:embed/>
                </p:oleObj>
              </mc:Choice>
              <mc:Fallback>
                <p:oleObj name="Equation" r:id="rId5" imgW="307332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4660" y="2438400"/>
                        <a:ext cx="5502378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363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#11</a:t>
            </a:r>
          </a:p>
        </p:txBody>
      </p:sp>
      <p:sp>
        <p:nvSpPr>
          <p:cNvPr id="6" name="Can 5"/>
          <p:cNvSpPr/>
          <p:nvPr/>
        </p:nvSpPr>
        <p:spPr>
          <a:xfrm>
            <a:off x="685800" y="1447800"/>
            <a:ext cx="533400" cy="4953000"/>
          </a:xfrm>
          <a:prstGeom prst="ca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10668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Consider an infinitely long wire with radius a, oriented along the </a:t>
            </a:r>
            <a:r>
              <a:rPr lang="en-US" b="1" dirty="0"/>
              <a:t>z</a:t>
            </a:r>
            <a:r>
              <a:rPr lang="en-US" dirty="0"/>
              <a:t> axis. There is a steady uniform current inside the wire. Specifically the current is along the z-axis with the magnitude of J</a:t>
            </a:r>
            <a:r>
              <a:rPr lang="en-US" baseline="-25000" dirty="0"/>
              <a:t>0</a:t>
            </a:r>
            <a:r>
              <a:rPr lang="en-US" dirty="0"/>
              <a:t> for ρ ≤ a and zero for ρ &gt; a, where ρ denotes the radial parameter of the natural cylindrical coordinates of the system.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Find the vector potential (</a:t>
            </a:r>
            <a:r>
              <a:rPr lang="en-US" b="1" dirty="0"/>
              <a:t>A</a:t>
            </a:r>
            <a:r>
              <a:rPr lang="en-US" dirty="0"/>
              <a:t>) for all ρ.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Find the magnetic flux field (</a:t>
            </a:r>
            <a:r>
              <a:rPr lang="en-US" b="1" dirty="0"/>
              <a:t>B</a:t>
            </a:r>
            <a:r>
              <a:rPr lang="en-US" dirty="0"/>
              <a:t>) for all ρ.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3508801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problem using PHY 114 ideas</a:t>
            </a:r>
          </a:p>
          <a:p>
            <a:r>
              <a:rPr lang="en-US" sz="2400" dirty="0" smtClean="0">
                <a:latin typeface="+mj-lt"/>
              </a:rPr>
              <a:t>       In this case, it is convenient to solve part b first.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23270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 for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&lt; 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60720" y="4244339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 for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&gt; a</a:t>
            </a:r>
          </a:p>
        </p:txBody>
      </p:sp>
      <p:sp>
        <p:nvSpPr>
          <p:cNvPr id="11" name="Oval 10"/>
          <p:cNvSpPr/>
          <p:nvPr/>
        </p:nvSpPr>
        <p:spPr>
          <a:xfrm>
            <a:off x="2689860" y="5334000"/>
            <a:ext cx="762000" cy="76920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172200" y="5334000"/>
            <a:ext cx="762000" cy="76920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95600" y="5562600"/>
            <a:ext cx="381000" cy="3846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5"/>
          </p:cNvCxnSpPr>
          <p:nvPr/>
        </p:nvCxnSpPr>
        <p:spPr>
          <a:xfrm flipV="1">
            <a:off x="3220804" y="5562600"/>
            <a:ext cx="231056" cy="32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00400" y="5634335"/>
            <a:ext cx="6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81850" y="5950873"/>
            <a:ext cx="6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107004" y="5853428"/>
            <a:ext cx="231056" cy="32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868628" y="5063698"/>
            <a:ext cx="1369144" cy="13371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952500" y="2743200"/>
            <a:ext cx="0" cy="14895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" y="465983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J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1949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4572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 for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&lt;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468838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 for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&gt; a</a:t>
            </a:r>
          </a:p>
        </p:txBody>
      </p:sp>
      <p:sp>
        <p:nvSpPr>
          <p:cNvPr id="7" name="Oval 6"/>
          <p:cNvSpPr/>
          <p:nvPr/>
        </p:nvSpPr>
        <p:spPr>
          <a:xfrm>
            <a:off x="2689860" y="1558499"/>
            <a:ext cx="762000" cy="76920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72200" y="1558499"/>
            <a:ext cx="762000" cy="76920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1787099"/>
            <a:ext cx="381000" cy="3846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9" idx="5"/>
          </p:cNvCxnSpPr>
          <p:nvPr/>
        </p:nvCxnSpPr>
        <p:spPr>
          <a:xfrm flipV="1">
            <a:off x="3220804" y="1787099"/>
            <a:ext cx="231056" cy="32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00400" y="1858834"/>
            <a:ext cx="6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81850" y="2175372"/>
            <a:ext cx="6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107004" y="2077927"/>
            <a:ext cx="231056" cy="32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868628" y="1288197"/>
            <a:ext cx="1369144" cy="13371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300346"/>
              </p:ext>
            </p:extLst>
          </p:nvPr>
        </p:nvGraphicFramePr>
        <p:xfrm>
          <a:off x="1697038" y="2449512"/>
          <a:ext cx="3049587" cy="402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0" name="Equation" r:id="rId3" imgW="1409400" imgH="1841400" progId="Equation.DSMT4">
                  <p:embed/>
                </p:oleObj>
              </mc:Choice>
              <mc:Fallback>
                <p:oleObj name="Equation" r:id="rId3" imgW="140940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449512"/>
                        <a:ext cx="3049587" cy="402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000538"/>
              </p:ext>
            </p:extLst>
          </p:nvPr>
        </p:nvGraphicFramePr>
        <p:xfrm>
          <a:off x="5313362" y="2541588"/>
          <a:ext cx="3297238" cy="416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1" name="Equation" r:id="rId5" imgW="1523880" imgH="1904760" progId="Equation.DSMT4">
                  <p:embed/>
                </p:oleObj>
              </mc:Choice>
              <mc:Fallback>
                <p:oleObj name="Equation" r:id="rId5" imgW="1523880" imgH="1904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3362" y="2541588"/>
                        <a:ext cx="3297238" cy="416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7200" y="76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#11 -- continued</a:t>
            </a:r>
          </a:p>
        </p:txBody>
      </p:sp>
    </p:spTree>
    <p:extLst>
      <p:ext uri="{BB962C8B-B14F-4D97-AF65-F5344CB8AC3E}">
        <p14:creationId xmlns:p14="http://schemas.microsoft.com/office/powerpoint/2010/main" val="998773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#11 -- continued</a:t>
            </a:r>
          </a:p>
        </p:txBody>
      </p:sp>
      <p:sp>
        <p:nvSpPr>
          <p:cNvPr id="6" name="Can 5"/>
          <p:cNvSpPr/>
          <p:nvPr/>
        </p:nvSpPr>
        <p:spPr>
          <a:xfrm>
            <a:off x="685800" y="1447800"/>
            <a:ext cx="533400" cy="4953000"/>
          </a:xfrm>
          <a:prstGeom prst="ca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234838"/>
              </p:ext>
            </p:extLst>
          </p:nvPr>
        </p:nvGraphicFramePr>
        <p:xfrm>
          <a:off x="1828800" y="428444"/>
          <a:ext cx="5610225" cy="6277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0" name="Equation" r:id="rId3" imgW="3085920" imgH="3416040" progId="Equation.DSMT4">
                  <p:embed/>
                </p:oleObj>
              </mc:Choice>
              <mc:Fallback>
                <p:oleObj name="Equation" r:id="rId3" imgW="3085920" imgH="341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28444"/>
                        <a:ext cx="5610225" cy="6277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952500" y="2743200"/>
            <a:ext cx="0" cy="14895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" y="465983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J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2318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000" y="838200"/>
            <a:ext cx="1981200" cy="1752600"/>
            <a:chOff x="2286000" y="457200"/>
            <a:chExt cx="1981200" cy="17526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2286000" y="762000"/>
              <a:ext cx="1524000" cy="1447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2514600" y="1082040"/>
              <a:ext cx="914400" cy="914400"/>
            </a:xfrm>
            <a:prstGeom prst="ellipse">
              <a:avLst/>
            </a:prstGeom>
            <a:ln>
              <a:noFill/>
            </a:ln>
            <a:effectLst>
              <a:glow>
                <a:schemeClr val="accent1">
                  <a:alpha val="40000"/>
                </a:schemeClr>
              </a:glow>
              <a:reflection endPos="0" dist="508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0" y="457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w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971800" y="1539240"/>
              <a:ext cx="381000" cy="13716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895600" y="1443335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362200" y="651808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sphere of radius a carries a uniform surface charge distribution </a:t>
            </a:r>
            <a:r>
              <a:rPr lang="en-US" sz="2400" dirty="0" smtClean="0">
                <a:latin typeface="Symbol" pitchFamily="18" charset="2"/>
              </a:rPr>
              <a:t>s.  </a:t>
            </a:r>
            <a:r>
              <a:rPr lang="en-US" sz="2400" dirty="0" smtClean="0"/>
              <a:t>The sphere is rotated about a diameter with constant angular velocity </a:t>
            </a:r>
            <a:r>
              <a:rPr lang="en-US" sz="2400" dirty="0" smtClean="0">
                <a:latin typeface="Symbol" pitchFamily="18" charset="2"/>
              </a:rPr>
              <a:t>w</a:t>
            </a:r>
            <a:r>
              <a:rPr lang="en-US" sz="2400" dirty="0" smtClean="0"/>
              <a:t>.  Find the vector potential </a:t>
            </a:r>
            <a:r>
              <a:rPr lang="en-US" sz="2400" b="1" dirty="0" smtClean="0"/>
              <a:t>A</a:t>
            </a:r>
            <a:r>
              <a:rPr lang="en-US" sz="2400" dirty="0" smtClean="0"/>
              <a:t> and magnetic field </a:t>
            </a:r>
            <a:r>
              <a:rPr lang="en-US" sz="2400" b="1" dirty="0" smtClean="0"/>
              <a:t>B</a:t>
            </a:r>
            <a:r>
              <a:rPr lang="en-US" sz="2400" dirty="0" smtClean="0"/>
              <a:t> both inside and outside the sphere.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975111"/>
              </p:ext>
            </p:extLst>
          </p:nvPr>
        </p:nvGraphicFramePr>
        <p:xfrm>
          <a:off x="1417638" y="2794000"/>
          <a:ext cx="5287962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4" name="Equation" r:id="rId3" imgW="2908080" imgH="1879560" progId="Equation.DSMT4">
                  <p:embed/>
                </p:oleObj>
              </mc:Choice>
              <mc:Fallback>
                <p:oleObj name="Equation" r:id="rId3" imgW="2908080" imgH="1879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638" y="2794000"/>
                        <a:ext cx="5287962" cy="345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36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6200" y="2819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492" y="469236"/>
            <a:ext cx="8452043" cy="559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#12 --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490350"/>
              </p:ext>
            </p:extLst>
          </p:nvPr>
        </p:nvGraphicFramePr>
        <p:xfrm>
          <a:off x="1246188" y="884238"/>
          <a:ext cx="6651625" cy="338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8" name="Equation" r:id="rId3" imgW="3657600" imgH="1841400" progId="Equation.DSMT4">
                  <p:embed/>
                </p:oleObj>
              </mc:Choice>
              <mc:Fallback>
                <p:oleObj name="Equation" r:id="rId3" imgW="365760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884238"/>
                        <a:ext cx="6651625" cy="338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701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</a:t>
            </a:r>
          </a:p>
        </p:txBody>
      </p:sp>
      <p:sp>
        <p:nvSpPr>
          <p:cNvPr id="8" name="Rectangle 7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655853"/>
              </p:ext>
            </p:extLst>
          </p:nvPr>
        </p:nvGraphicFramePr>
        <p:xfrm>
          <a:off x="1067426" y="1905000"/>
          <a:ext cx="761851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8" name="数式" r:id="rId3" imgW="2819160" imgH="1295280" progId="Equation.3">
                  <p:embed/>
                </p:oleObj>
              </mc:Choice>
              <mc:Fallback>
                <p:oleObj name="数式" r:id="rId3" imgW="281916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426" y="1905000"/>
                        <a:ext cx="761851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134322"/>
              </p:ext>
            </p:extLst>
          </p:nvPr>
        </p:nvGraphicFramePr>
        <p:xfrm>
          <a:off x="228600" y="5634037"/>
          <a:ext cx="8457344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9" name="Equation" r:id="rId5" imgW="3809880" imgH="203040" progId="Equation.DSMT4">
                  <p:embed/>
                </p:oleObj>
              </mc:Choice>
              <mc:Fallback>
                <p:oleObj name="Equation" r:id="rId5" imgW="3809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634037"/>
                        <a:ext cx="8457344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541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625221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3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</a:p>
        </p:txBody>
      </p:sp>
    </p:spTree>
    <p:extLst>
      <p:ext uri="{BB962C8B-B14F-4D97-AF65-F5344CB8AC3E}">
        <p14:creationId xmlns:p14="http://schemas.microsoft.com/office/powerpoint/2010/main" val="151542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191000" y="4114800"/>
            <a:ext cx="2743200" cy="10112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066800"/>
            <a:ext cx="1981200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125861"/>
              </p:ext>
            </p:extLst>
          </p:nvPr>
        </p:nvGraphicFramePr>
        <p:xfrm>
          <a:off x="1409700" y="1179816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30" name="数式" r:id="rId3" imgW="2298600" imgH="1473120" progId="Equation.3">
                  <p:embed/>
                </p:oleObj>
              </mc:Choice>
              <mc:Fallback>
                <p:oleObj name="数式" r:id="rId3" imgW="229860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1179816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</a:p>
        </p:txBody>
      </p:sp>
    </p:spTree>
    <p:extLst>
      <p:ext uri="{BB962C8B-B14F-4D97-AF65-F5344CB8AC3E}">
        <p14:creationId xmlns:p14="http://schemas.microsoft.com/office/powerpoint/2010/main" val="2293652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455902"/>
              </p:ext>
            </p:extLst>
          </p:nvPr>
        </p:nvGraphicFramePr>
        <p:xfrm>
          <a:off x="467474" y="533400"/>
          <a:ext cx="7467600" cy="544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7" name="数式" r:id="rId3" imgW="3276360" imgH="2387520" progId="Equation.3">
                  <p:embed/>
                </p:oleObj>
              </mc:Choice>
              <mc:Fallback>
                <p:oleObj name="数式" r:id="rId3" imgW="327636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474" y="533400"/>
                        <a:ext cx="7467600" cy="544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8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9906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When to solve equations using integral form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      versus differential form?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122833"/>
              </p:ext>
            </p:extLst>
          </p:nvPr>
        </p:nvGraphicFramePr>
        <p:xfrm>
          <a:off x="838200" y="4173394"/>
          <a:ext cx="4761179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18" name="Equation" r:id="rId3" imgW="2247840" imgH="685800" progId="Equation.DSMT4">
                  <p:embed/>
                </p:oleObj>
              </mc:Choice>
              <mc:Fallback>
                <p:oleObj name="Equation" r:id="rId3" imgW="22478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73394"/>
                        <a:ext cx="4761179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40167"/>
              </p:ext>
            </p:extLst>
          </p:nvPr>
        </p:nvGraphicFramePr>
        <p:xfrm>
          <a:off x="768350" y="2779712"/>
          <a:ext cx="478155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19" name="Equation" r:id="rId5" imgW="2336760" imgH="685800" progId="Equation.DSMT4">
                  <p:embed/>
                </p:oleObj>
              </mc:Choice>
              <mc:Fallback>
                <p:oleObj name="Equation" r:id="rId5" imgW="23367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2779712"/>
                        <a:ext cx="4781550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217371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from electrostatic and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cases: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3124200"/>
            <a:ext cx="2514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Useful for spatially confined sources.</a:t>
            </a:r>
          </a:p>
        </p:txBody>
      </p:sp>
    </p:spTree>
    <p:extLst>
      <p:ext uri="{BB962C8B-B14F-4D97-AF65-F5344CB8AC3E}">
        <p14:creationId xmlns:p14="http://schemas.microsoft.com/office/powerpoint/2010/main" val="3245069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189498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1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757535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</p:spTree>
    <p:extLst>
      <p:ext uri="{BB962C8B-B14F-4D97-AF65-F5344CB8AC3E}">
        <p14:creationId xmlns:p14="http://schemas.microsoft.com/office/powerpoint/2010/main" val="176598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7537" y="433146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spherical harmonic functions: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384254"/>
              </p:ext>
            </p:extLst>
          </p:nvPr>
        </p:nvGraphicFramePr>
        <p:xfrm>
          <a:off x="2971800" y="890346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5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890346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8687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14721</TotalTime>
  <Words>566</Words>
  <Application>Microsoft Office PowerPoint</Application>
  <PresentationFormat>On-screen Show (4:3)</PresentationFormat>
  <Paragraphs>123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888</cp:revision>
  <cp:lastPrinted>2015-02-27T05:59:25Z</cp:lastPrinted>
  <dcterms:created xsi:type="dcterms:W3CDTF">2012-01-10T18:32:24Z</dcterms:created>
  <dcterms:modified xsi:type="dcterms:W3CDTF">2017-02-23T22:51:19Z</dcterms:modified>
</cp:coreProperties>
</file>