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403" r:id="rId4"/>
    <p:sldId id="404" r:id="rId5"/>
    <p:sldId id="393" r:id="rId6"/>
    <p:sldId id="402" r:id="rId7"/>
    <p:sldId id="396" r:id="rId8"/>
    <p:sldId id="395" r:id="rId9"/>
    <p:sldId id="397" r:id="rId10"/>
    <p:sldId id="398" r:id="rId11"/>
    <p:sldId id="399" r:id="rId12"/>
    <p:sldId id="405" r:id="rId13"/>
    <p:sldId id="406" r:id="rId14"/>
    <p:sldId id="407" r:id="rId15"/>
    <p:sldId id="408" r:id="rId16"/>
    <p:sldId id="409" r:id="rId17"/>
    <p:sldId id="410" r:id="rId18"/>
    <p:sldId id="411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8.wmf"/><Relationship Id="rId3" Type="http://schemas.openxmlformats.org/officeDocument/2006/relationships/image" Target="../media/image19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20.png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22: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Chap. 8 in Jackson – Wave Guides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Electromagnetic waves within an ideal rectangular wave guide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Electromagnetic waves within an ideal </a:t>
            </a:r>
            <a:r>
              <a:rPr lang="en-US" sz="2800" b="1" dirty="0" smtClean="0">
                <a:solidFill>
                  <a:schemeClr val="folHlink"/>
                </a:solidFill>
              </a:rPr>
              <a:t>cylindrical </a:t>
            </a:r>
            <a:r>
              <a:rPr lang="en-US" sz="2800" b="1" dirty="0">
                <a:solidFill>
                  <a:schemeClr val="folHlink"/>
                </a:solidFill>
              </a:rPr>
              <a:t>wave </a:t>
            </a:r>
            <a:r>
              <a:rPr lang="en-US" sz="2800" b="1" dirty="0" smtClean="0">
                <a:solidFill>
                  <a:schemeClr val="folHlink"/>
                </a:solidFill>
              </a:rPr>
              <a:t>guide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Energy considerations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 smtClean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18" name="数式" r:id="rId6" imgW="3035160" imgH="1485720" progId="Equation.3">
                  <p:embed/>
                </p:oleObj>
              </mc:Choice>
              <mc:Fallback>
                <p:oleObj name="数式" r:id="rId6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19" name="数式" r:id="rId8" imgW="520560" imgH="215640" progId="Equation.3">
                  <p:embed/>
                </p:oleObj>
              </mc:Choice>
              <mc:Fallback>
                <p:oleObj name="数式" r:id="rId8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0" name="数式" r:id="rId10" imgW="558720" imgH="228600" progId="Equation.3">
                  <p:embed/>
                </p:oleObj>
              </mc:Choice>
              <mc:Fallback>
                <p:oleObj name="数式" r:id="rId10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1" name="数式" r:id="rId12" imgW="558720" imgH="241200" progId="Equation.3">
                  <p:embed/>
                </p:oleObj>
              </mc:Choice>
              <mc:Fallback>
                <p:oleObj name="数式" r:id="rId12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58" name="Equation" r:id="rId4" imgW="2298600" imgH="533160" progId="Equation.DSMT4">
                  <p:embed/>
                </p:oleObj>
              </mc:Choice>
              <mc:Fallback>
                <p:oleObj name="Equation" r:id="rId4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517296"/>
              </p:ext>
            </p:extLst>
          </p:nvPr>
        </p:nvGraphicFramePr>
        <p:xfrm>
          <a:off x="1028700" y="3237328"/>
          <a:ext cx="7086600" cy="1322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2" name="Equation" r:id="rId3" imgW="4876560" imgH="901440" progId="Equation.DSMT4">
                  <p:embed/>
                </p:oleObj>
              </mc:Choice>
              <mc:Fallback>
                <p:oleObj name="Equation" r:id="rId3" imgW="487656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3237328"/>
                        <a:ext cx="7086600" cy="1322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482079"/>
              </p:ext>
            </p:extLst>
          </p:nvPr>
        </p:nvGraphicFramePr>
        <p:xfrm>
          <a:off x="1524000" y="4619618"/>
          <a:ext cx="4561114" cy="1736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03" name="Equation" r:id="rId5" imgW="3301920" imgH="1257120" progId="Equation.DSMT4">
                  <p:embed/>
                </p:oleObj>
              </mc:Choice>
              <mc:Fallback>
                <p:oleObj name="Equation" r:id="rId5" imgW="330192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4619618"/>
                        <a:ext cx="4561114" cy="1736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7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292610"/>
              </p:ext>
            </p:extLst>
          </p:nvPr>
        </p:nvGraphicFramePr>
        <p:xfrm>
          <a:off x="479425" y="373063"/>
          <a:ext cx="7978775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5" name="Equation" r:id="rId3" imgW="5778360" imgH="3924000" progId="Equation.DSMT4">
                  <p:embed/>
                </p:oleObj>
              </mc:Choice>
              <mc:Fallback>
                <p:oleObj name="Equation" r:id="rId3" imgW="5778360" imgH="392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" y="373063"/>
                        <a:ext cx="7978775" cy="541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6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160990"/>
              </p:ext>
            </p:extLst>
          </p:nvPr>
        </p:nvGraphicFramePr>
        <p:xfrm>
          <a:off x="573881" y="152400"/>
          <a:ext cx="7996237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2" name="Equation" r:id="rId3" imgW="5790960" imgH="1130040" progId="Equation.DSMT4">
                  <p:embed/>
                </p:oleObj>
              </mc:Choice>
              <mc:Fallback>
                <p:oleObj name="Equation" r:id="rId3" imgW="579096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3881" y="152400"/>
                        <a:ext cx="7996237" cy="156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515338"/>
              </p:ext>
            </p:extLst>
          </p:nvPr>
        </p:nvGraphicFramePr>
        <p:xfrm>
          <a:off x="228600" y="2378075"/>
          <a:ext cx="4208463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3" name="Equation" r:id="rId5" imgW="3047760" imgH="2400120" progId="Equation.DSMT4">
                  <p:embed/>
                </p:oleObj>
              </mc:Choice>
              <mc:Fallback>
                <p:oleObj name="Equation" r:id="rId5" imgW="304776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2378075"/>
                        <a:ext cx="4208463" cy="331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024963"/>
              </p:ext>
            </p:extLst>
          </p:nvPr>
        </p:nvGraphicFramePr>
        <p:xfrm>
          <a:off x="4643438" y="2378075"/>
          <a:ext cx="4524375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64" name="Equation" r:id="rId7" imgW="3276360" imgH="2400120" progId="Equation.DSMT4">
                  <p:embed/>
                </p:oleObj>
              </mc:Choice>
              <mc:Fallback>
                <p:oleObj name="Equation" r:id="rId7" imgW="327636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43438" y="2378075"/>
                        <a:ext cx="4524375" cy="331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93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Waveguides with rectangular cross section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914400"/>
            <a:ext cx="1676400" cy="12192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1143000"/>
            <a:ext cx="1219200" cy="838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819150" y="1236646"/>
            <a:ext cx="190500" cy="722783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850" y="12931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2438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1" name="Left Brace 10"/>
          <p:cNvSpPr/>
          <p:nvPr/>
        </p:nvSpPr>
        <p:spPr>
          <a:xfrm rot="-5400000">
            <a:off x="1846699" y="1798272"/>
            <a:ext cx="252115" cy="118054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223730"/>
              </p:ext>
            </p:extLst>
          </p:nvPr>
        </p:nvGraphicFramePr>
        <p:xfrm>
          <a:off x="3276600" y="1143000"/>
          <a:ext cx="5282207" cy="1819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3" name="Equation" r:id="rId3" imgW="3797280" imgH="1307880" progId="Equation.DSMT4">
                  <p:embed/>
                </p:oleObj>
              </mc:Choice>
              <mc:Fallback>
                <p:oleObj name="Equation" r:id="rId3" imgW="37972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1143000"/>
                        <a:ext cx="5282207" cy="1819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3352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Waveguides with circular cross section</a:t>
            </a:r>
          </a:p>
        </p:txBody>
      </p:sp>
      <p:sp>
        <p:nvSpPr>
          <p:cNvPr id="14" name="Oval 13"/>
          <p:cNvSpPr/>
          <p:nvPr/>
        </p:nvSpPr>
        <p:spPr>
          <a:xfrm>
            <a:off x="1295400" y="4397375"/>
            <a:ext cx="1828800" cy="178480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000" y="4652665"/>
            <a:ext cx="1371600" cy="1290935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-5400000" flipH="1">
            <a:off x="2591009" y="3734009"/>
            <a:ext cx="162868" cy="90351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90800" y="3729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057708"/>
              </p:ext>
            </p:extLst>
          </p:nvPr>
        </p:nvGraphicFramePr>
        <p:xfrm>
          <a:off x="4352922" y="4160192"/>
          <a:ext cx="4333878" cy="144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4" name="Equation" r:id="rId5" imgW="3162240" imgH="1054080" progId="Equation.DSMT4">
                  <p:embed/>
                </p:oleObj>
              </mc:Choice>
              <mc:Fallback>
                <p:oleObj name="Equation" r:id="rId5" imgW="316224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52922" y="4160192"/>
                        <a:ext cx="4333878" cy="1444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78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Waveguides with circular cross section</a:t>
            </a:r>
          </a:p>
        </p:txBody>
      </p:sp>
      <p:sp>
        <p:nvSpPr>
          <p:cNvPr id="6" name="Oval 5"/>
          <p:cNvSpPr/>
          <p:nvPr/>
        </p:nvSpPr>
        <p:spPr>
          <a:xfrm>
            <a:off x="1295400" y="1349375"/>
            <a:ext cx="1828800" cy="178480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0" y="1604665"/>
            <a:ext cx="1371600" cy="1290935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-5400000" flipH="1">
            <a:off x="2591009" y="686009"/>
            <a:ext cx="162868" cy="90351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0800" y="681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208222"/>
              </p:ext>
            </p:extLst>
          </p:nvPr>
        </p:nvGraphicFramePr>
        <p:xfrm>
          <a:off x="554038" y="3068638"/>
          <a:ext cx="8050212" cy="340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9" name="Equation" r:id="rId3" imgW="6210000" imgH="2628720" progId="Equation.DSMT4">
                  <p:embed/>
                </p:oleObj>
              </mc:Choice>
              <mc:Fallback>
                <p:oleObj name="Equation" r:id="rId3" imgW="6210000" imgH="262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4038" y="3068638"/>
                        <a:ext cx="8050212" cy="340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199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associated with wave guide modes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223955"/>
              </p:ext>
            </p:extLst>
          </p:nvPr>
        </p:nvGraphicFramePr>
        <p:xfrm>
          <a:off x="1209675" y="1143000"/>
          <a:ext cx="6556375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8" name="Equation" r:id="rId3" imgW="4076640" imgH="1307880" progId="Equation.DSMT4">
                  <p:embed/>
                </p:oleObj>
              </mc:Choice>
              <mc:Fallback>
                <p:oleObj name="Equation" r:id="rId3" imgW="407664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9675" y="1143000"/>
                        <a:ext cx="6556375" cy="210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09675" y="4419600"/>
            <a:ext cx="6257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practice, there are energy losses due conduction within the skin depth.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9890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Enjoy your spring break!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Please use part of the week of 3/13-17 to develop your presentation projects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332444"/>
            <a:ext cx="7462838" cy="402390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762000" y="5695600"/>
            <a:ext cx="533400" cy="7778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6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86" y="533400"/>
            <a:ext cx="8839200" cy="510662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0" y="32385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Enjoy your spring break!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Please use part of the week of 3/13-17 to develop your presentation projects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332444"/>
            <a:ext cx="7462838" cy="402390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762000" y="5695600"/>
            <a:ext cx="533400" cy="7778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conditions at surface of ideal metal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143000"/>
            <a:ext cx="6629400" cy="914400"/>
          </a:xfrm>
          <a:prstGeom prst="rect">
            <a:avLst/>
          </a:prstGeom>
          <a:gradFill>
            <a:gsLst>
              <a:gs pos="34000">
                <a:schemeClr val="accent1">
                  <a:lumMod val="5000"/>
                  <a:lumOff val="95000"/>
                </a:schemeClr>
              </a:gs>
              <a:gs pos="74000">
                <a:schemeClr val="bg1">
                  <a:lumMod val="65000"/>
                </a:schemeClr>
              </a:gs>
              <a:gs pos="83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810000" y="2057400"/>
            <a:ext cx="381000" cy="304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338586"/>
              </p:ext>
            </p:extLst>
          </p:nvPr>
        </p:nvGraphicFramePr>
        <p:xfrm>
          <a:off x="4169229" y="2094662"/>
          <a:ext cx="326571" cy="45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2" name="Equation" r:id="rId3" imgW="164880" imgH="228600" progId="Equation.DSMT4">
                  <p:embed/>
                </p:oleObj>
              </mc:Choice>
              <mc:Fallback>
                <p:oleObj name="Equation" r:id="rId3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9229" y="2094662"/>
                        <a:ext cx="326571" cy="45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527065"/>
              </p:ext>
            </p:extLst>
          </p:nvPr>
        </p:nvGraphicFramePr>
        <p:xfrm>
          <a:off x="1355725" y="2057400"/>
          <a:ext cx="1719263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3" name="Equation" r:id="rId5" imgW="1002960" imgH="749160" progId="Equation.DSMT4">
                  <p:embed/>
                </p:oleObj>
              </mc:Choice>
              <mc:Fallback>
                <p:oleObj name="Equation" r:id="rId5" imgW="100296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5725" y="2057400"/>
                        <a:ext cx="1719263" cy="1284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150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1029"/>
              </p:ext>
            </p:extLst>
          </p:nvPr>
        </p:nvGraphicFramePr>
        <p:xfrm>
          <a:off x="2125663" y="1677988"/>
          <a:ext cx="465613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7" name="Equation" r:id="rId3" imgW="2717640" imgH="355320" progId="Equation.DSMT4">
                  <p:embed/>
                </p:oleObj>
              </mc:Choice>
              <mc:Fallback>
                <p:oleObj name="Equation" r:id="rId3" imgW="27176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5663" y="1677988"/>
                        <a:ext cx="4656137" cy="60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974237"/>
              </p:ext>
            </p:extLst>
          </p:nvPr>
        </p:nvGraphicFramePr>
        <p:xfrm>
          <a:off x="381000" y="3369489"/>
          <a:ext cx="8180785" cy="1527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0" name="Equation" r:id="rId3" imgW="4876560" imgH="901440" progId="Equation.DSMT4">
                  <p:embed/>
                </p:oleObj>
              </mc:Choice>
              <mc:Fallback>
                <p:oleObj name="Equation" r:id="rId3" imgW="487656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369489"/>
                        <a:ext cx="8180785" cy="1527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710753"/>
              </p:ext>
            </p:extLst>
          </p:nvPr>
        </p:nvGraphicFramePr>
        <p:xfrm>
          <a:off x="1838325" y="4875213"/>
          <a:ext cx="4857750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1" name="Equation" r:id="rId5" imgW="3746160" imgH="1244520" progId="Equation.DSMT4">
                  <p:embed/>
                </p:oleObj>
              </mc:Choice>
              <mc:Fallback>
                <p:oleObj name="Equation" r:id="rId5" imgW="374616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4875213"/>
                        <a:ext cx="4857750" cy="163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95994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18" name="Equation" r:id="rId3" imgW="4241520" imgH="927000" progId="Equation.DSMT4">
                  <p:embed/>
                </p:oleObj>
              </mc:Choice>
              <mc:Fallback>
                <p:oleObj name="Equation" r:id="rId3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49046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19" name="Equation" r:id="rId5" imgW="3911400" imgH="1422360" progId="Equation.DSMT4">
                  <p:embed/>
                </p:oleObj>
              </mc:Choice>
              <mc:Fallback>
                <p:oleObj name="Equation" r:id="rId5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482459"/>
              </p:ext>
            </p:extLst>
          </p:nvPr>
        </p:nvGraphicFramePr>
        <p:xfrm>
          <a:off x="-14288" y="611188"/>
          <a:ext cx="3881438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39" name="Equation" r:id="rId3" imgW="1473120" imgH="914400" progId="Equation.DSMT4">
                  <p:embed/>
                </p:oleObj>
              </mc:Choice>
              <mc:Fallback>
                <p:oleObj name="Equation" r:id="rId3" imgW="147312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88" y="611188"/>
                        <a:ext cx="3881438" cy="243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366528"/>
              </p:ext>
            </p:extLst>
          </p:nvPr>
        </p:nvGraphicFramePr>
        <p:xfrm>
          <a:off x="168275" y="3008313"/>
          <a:ext cx="3478213" cy="350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40" name="Equation" r:id="rId5" imgW="1320480" imgH="1320480" progId="Equation.DSMT4">
                  <p:embed/>
                </p:oleObj>
              </mc:Choice>
              <mc:Fallback>
                <p:oleObj name="Equation" r:id="rId5" imgW="1320480" imgH="1320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3008313"/>
                        <a:ext cx="3478213" cy="350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200663"/>
              </p:ext>
            </p:extLst>
          </p:nvPr>
        </p:nvGraphicFramePr>
        <p:xfrm>
          <a:off x="4741863" y="3014663"/>
          <a:ext cx="3746500" cy="350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41" name="Equation" r:id="rId7" imgW="1422360" imgH="1320480" progId="Equation.DSMT4">
                  <p:embed/>
                </p:oleObj>
              </mc:Choice>
              <mc:Fallback>
                <p:oleObj name="Equation" r:id="rId7" imgW="1422360" imgH="1320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14663"/>
                        <a:ext cx="3746500" cy="350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95400" y="1066800"/>
            <a:ext cx="7086600" cy="5334000"/>
            <a:chOff x="1295400" y="1066800"/>
            <a:chExt cx="7086600" cy="5334000"/>
          </a:xfrm>
        </p:grpSpPr>
        <p:sp>
          <p:nvSpPr>
            <p:cNvPr id="14" name="Rectangle 13"/>
            <p:cNvSpPr/>
            <p:nvPr/>
          </p:nvSpPr>
          <p:spPr>
            <a:xfrm>
              <a:off x="2267634" y="2052326"/>
              <a:ext cx="646331" cy="923330"/>
            </a:xfrm>
            <a:prstGeom prst="rect">
              <a:avLst/>
            </a:prstGeom>
            <a:solidFill>
              <a:schemeClr val="bg1">
                <a:alpha val="21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X</a:t>
              </a:r>
              <a:endPara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35669" y="5477470"/>
              <a:ext cx="646331" cy="923330"/>
            </a:xfrm>
            <a:prstGeom prst="rect">
              <a:avLst/>
            </a:prstGeom>
            <a:solidFill>
              <a:schemeClr val="bg1">
                <a:alpha val="21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X</a:t>
              </a:r>
              <a:endPara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95400" y="4182070"/>
              <a:ext cx="646331" cy="923330"/>
            </a:xfrm>
            <a:prstGeom prst="rect">
              <a:avLst/>
            </a:prstGeom>
            <a:solidFill>
              <a:schemeClr val="bg1">
                <a:alpha val="21000"/>
              </a:scheme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X</a:t>
              </a:r>
              <a:endPara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41863" y="1066800"/>
              <a:ext cx="31829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For TE mode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 modes for </a:t>
            </a:r>
            <a:r>
              <a:rPr lang="en-US" sz="2400" dirty="0" err="1" smtClean="0">
                <a:latin typeface="+mj-lt"/>
              </a:rPr>
              <a:t>retangular</a:t>
            </a:r>
            <a:r>
              <a:rPr lang="en-US" sz="2400" dirty="0" smtClean="0">
                <a:latin typeface="+mj-lt"/>
              </a:rPr>
              <a:t>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559397"/>
              </p:ext>
            </p:extLst>
          </p:nvPr>
        </p:nvGraphicFramePr>
        <p:xfrm>
          <a:off x="28575" y="642938"/>
          <a:ext cx="9142413" cy="341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40" name="Equation" r:id="rId3" imgW="5244840" imgH="1942920" progId="Equation.DSMT4">
                  <p:embed/>
                </p:oleObj>
              </mc:Choice>
              <mc:Fallback>
                <p:oleObj name="Equation" r:id="rId3" imgW="5244840" imgH="1942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642938"/>
                        <a:ext cx="9142413" cy="341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432709"/>
              </p:ext>
            </p:extLst>
          </p:nvPr>
        </p:nvGraphicFramePr>
        <p:xfrm>
          <a:off x="457200" y="4419600"/>
          <a:ext cx="6855425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41" name="Equation" r:id="rId5" imgW="3098520" imgH="723600" progId="Equation.DSMT4">
                  <p:embed/>
                </p:oleObj>
              </mc:Choice>
              <mc:Fallback>
                <p:oleObj name="Equation" r:id="rId5" imgW="309852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19600"/>
                        <a:ext cx="6855425" cy="161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03/03/2017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15884</TotalTime>
  <Words>364</Words>
  <Application>Microsoft Office PowerPoint</Application>
  <PresentationFormat>On-screen Show (4:3)</PresentationFormat>
  <Paragraphs>109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MathType 6.0 Equation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945</cp:revision>
  <cp:lastPrinted>2017-03-03T01:49:28Z</cp:lastPrinted>
  <dcterms:created xsi:type="dcterms:W3CDTF">2012-01-10T18:32:24Z</dcterms:created>
  <dcterms:modified xsi:type="dcterms:W3CDTF">2017-03-03T01:49:53Z</dcterms:modified>
</cp:coreProperties>
</file>