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96" r:id="rId2"/>
    <p:sldId id="354" r:id="rId3"/>
    <p:sldId id="389" r:id="rId4"/>
    <p:sldId id="372" r:id="rId5"/>
    <p:sldId id="373" r:id="rId6"/>
    <p:sldId id="374" r:id="rId7"/>
    <p:sldId id="375" r:id="rId8"/>
    <p:sldId id="376" r:id="rId9"/>
    <p:sldId id="377" r:id="rId10"/>
    <p:sldId id="378" r:id="rId11"/>
    <p:sldId id="379" r:id="rId12"/>
    <p:sldId id="380" r:id="rId13"/>
    <p:sldId id="386" r:id="rId14"/>
    <p:sldId id="381" r:id="rId15"/>
    <p:sldId id="382" r:id="rId16"/>
    <p:sldId id="383" r:id="rId17"/>
    <p:sldId id="384" r:id="rId18"/>
    <p:sldId id="385" r:id="rId19"/>
    <p:sldId id="387" r:id="rId20"/>
    <p:sldId id="388" r:id="rId21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00"/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6" autoAdjust="0"/>
    <p:restoredTop sz="94660"/>
  </p:normalViewPr>
  <p:slideViewPr>
    <p:cSldViewPr>
      <p:cViewPr varScale="1">
        <p:scale>
          <a:sx n="59" d="100"/>
          <a:sy n="59" d="100"/>
        </p:scale>
        <p:origin x="1108" y="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7.wmf"/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3/19/2017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3/19/2017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7815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9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21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2.bin"/><Relationship Id="rId4" Type="http://schemas.openxmlformats.org/officeDocument/2006/relationships/image" Target="../media/image2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25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7.bin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0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31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32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33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36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3" Type="http://schemas.openxmlformats.org/officeDocument/2006/relationships/image" Target="../media/image8.png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1.bin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228600"/>
            <a:ext cx="8229600" cy="550920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23:</a:t>
            </a:r>
            <a:endParaRPr lang="en-US" sz="3200" b="1" dirty="0">
              <a:solidFill>
                <a:schemeClr val="folHlink"/>
              </a:solidFill>
            </a:endParaRPr>
          </a:p>
          <a:p>
            <a:pPr marL="457200" lvl="2" algn="ctr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Sources of radiation</a:t>
            </a:r>
          </a:p>
          <a:p>
            <a:pPr marL="457200" lvl="2">
              <a:spcBef>
                <a:spcPct val="50000"/>
              </a:spcBef>
            </a:pPr>
            <a:r>
              <a:rPr lang="en-US" sz="3200" b="1" dirty="0" smtClean="0">
                <a:solidFill>
                  <a:schemeClr val="folHlink"/>
                </a:solidFill>
              </a:rPr>
              <a:t>Start reading Chap. 9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Electromagnetic waves due to specific sources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lphaUcPeriod"/>
            </a:pPr>
            <a:r>
              <a:rPr lang="en-US" sz="3200" b="1" dirty="0" smtClean="0">
                <a:solidFill>
                  <a:schemeClr val="folHlink"/>
                </a:solidFill>
              </a:rPr>
              <a:t>Dipole radiation patterns</a:t>
            </a: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349785"/>
              </p:ext>
            </p:extLst>
          </p:nvPr>
        </p:nvGraphicFramePr>
        <p:xfrm>
          <a:off x="990600" y="1143000"/>
          <a:ext cx="6454775" cy="2465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29" name="数式" r:id="rId3" imgW="2831760" imgH="1079280" progId="Equation.3">
                  <p:embed/>
                </p:oleObj>
              </mc:Choice>
              <mc:Fallback>
                <p:oleObj name="数式" r:id="rId3" imgW="2831760" imgH="10792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1143000"/>
                        <a:ext cx="6454775" cy="2465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4425812"/>
              </p:ext>
            </p:extLst>
          </p:nvPr>
        </p:nvGraphicFramePr>
        <p:xfrm>
          <a:off x="1066800" y="3402013"/>
          <a:ext cx="6135688" cy="2465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930" name="数式" r:id="rId5" imgW="2692080" imgH="1079280" progId="Equation.3">
                  <p:embed/>
                </p:oleObj>
              </mc:Choice>
              <mc:Fallback>
                <p:oleObj name="数式" r:id="rId5" imgW="2692080" imgH="10792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402013"/>
                        <a:ext cx="6135688" cy="2465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6598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7538775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0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2234769"/>
              </p:ext>
            </p:extLst>
          </p:nvPr>
        </p:nvGraphicFramePr>
        <p:xfrm>
          <a:off x="903288" y="4114800"/>
          <a:ext cx="6629400" cy="226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1" name="数式" r:id="rId5" imgW="2908080" imgH="990360" progId="Equation.3">
                  <p:embed/>
                </p:oleObj>
              </mc:Choice>
              <mc:Fallback>
                <p:oleObj name="数式" r:id="rId5" imgW="2908080" imgH="990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3288" y="4114800"/>
                        <a:ext cx="6629400" cy="2262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7926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3408289"/>
              </p:ext>
            </p:extLst>
          </p:nvPr>
        </p:nvGraphicFramePr>
        <p:xfrm>
          <a:off x="455295" y="1143000"/>
          <a:ext cx="8048625" cy="3101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69" name="数式" r:id="rId3" imgW="3530520" imgH="1358640" progId="Equation.3">
                  <p:embed/>
                </p:oleObj>
              </mc:Choice>
              <mc:Fallback>
                <p:oleObj name="数式" r:id="rId3" imgW="3530520" imgH="1358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5295" y="1143000"/>
                        <a:ext cx="8048625" cy="3101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27576699"/>
              </p:ext>
            </p:extLst>
          </p:nvPr>
        </p:nvGraphicFramePr>
        <p:xfrm>
          <a:off x="817563" y="427355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70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7563" y="427355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9448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94360" y="272087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Forms of spherical Bessel and </a:t>
            </a:r>
            <a:r>
              <a:rPr lang="en-US" sz="2400" dirty="0" err="1" smtClean="0">
                <a:latin typeface="+mj-lt"/>
              </a:rPr>
              <a:t>Hankel</a:t>
            </a:r>
            <a:r>
              <a:rPr lang="en-US" sz="2400" dirty="0" smtClean="0">
                <a:latin typeface="+mj-lt"/>
              </a:rPr>
              <a:t>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6575148"/>
              </p:ext>
            </p:extLst>
          </p:nvPr>
        </p:nvGraphicFramePr>
        <p:xfrm>
          <a:off x="304800" y="764232"/>
          <a:ext cx="8655051" cy="3049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2" name="数式" r:id="rId3" imgW="3797280" imgH="1333440" progId="Equation.3">
                  <p:embed/>
                </p:oleObj>
              </mc:Choice>
              <mc:Fallback>
                <p:oleObj name="数式" r:id="rId3" imgW="3797280" imgH="1333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764232"/>
                        <a:ext cx="8655051" cy="3049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4218166"/>
              </p:ext>
            </p:extLst>
          </p:nvPr>
        </p:nvGraphicFramePr>
        <p:xfrm>
          <a:off x="1828800" y="3810000"/>
          <a:ext cx="4256087" cy="2525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0073" name="数式" r:id="rId5" imgW="1866600" imgH="1104840" progId="Equation.3">
                  <p:embed/>
                </p:oleObj>
              </mc:Choice>
              <mc:Fallback>
                <p:oleObj name="数式" r:id="rId5" imgW="1866600" imgH="1104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3810000"/>
                        <a:ext cx="4256087" cy="2525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81157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446260"/>
              </p:ext>
            </p:extLst>
          </p:nvPr>
        </p:nvGraphicFramePr>
        <p:xfrm>
          <a:off x="914400" y="883027"/>
          <a:ext cx="6629400" cy="185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28" name="数式" r:id="rId3" imgW="2908080" imgH="812520" progId="Equation.3">
                  <p:embed/>
                </p:oleObj>
              </mc:Choice>
              <mc:Fallback>
                <p:oleObj name="数式" r:id="rId3" imgW="2908080" imgH="812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883027"/>
                        <a:ext cx="6629400" cy="185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1464688"/>
              </p:ext>
            </p:extLst>
          </p:nvPr>
        </p:nvGraphicFramePr>
        <p:xfrm>
          <a:off x="995521" y="2667000"/>
          <a:ext cx="6802437" cy="1944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29" name="数式" r:id="rId5" imgW="2984400" imgH="850680" progId="Equation.3">
                  <p:embed/>
                </p:oleObj>
              </mc:Choice>
              <mc:Fallback>
                <p:oleObj name="数式" r:id="rId5" imgW="2984400" imgH="85068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521" y="2667000"/>
                        <a:ext cx="6802437" cy="1944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022533"/>
              </p:ext>
            </p:extLst>
          </p:nvPr>
        </p:nvGraphicFramePr>
        <p:xfrm>
          <a:off x="1082675" y="4191000"/>
          <a:ext cx="663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030" name="数式" r:id="rId7" imgW="2908080" imgH="952200" progId="Equation.3">
                  <p:embed/>
                </p:oleObj>
              </mc:Choice>
              <mc:Fallback>
                <p:oleObj name="数式" r:id="rId7" imgW="2908080" imgH="952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2675" y="4191000"/>
                        <a:ext cx="663098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071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793759"/>
              </p:ext>
            </p:extLst>
          </p:nvPr>
        </p:nvGraphicFramePr>
        <p:xfrm>
          <a:off x="838200" y="883027"/>
          <a:ext cx="6630988" cy="217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20" name="数式" r:id="rId3" imgW="2908080" imgH="952200" progId="Equation.3">
                  <p:embed/>
                </p:oleObj>
              </mc:Choice>
              <mc:Fallback>
                <p:oleObj name="数式" r:id="rId3" imgW="290808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883027"/>
                        <a:ext cx="6630988" cy="2178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18534254"/>
              </p:ext>
            </p:extLst>
          </p:nvPr>
        </p:nvGraphicFramePr>
        <p:xfrm>
          <a:off x="695325" y="3206750"/>
          <a:ext cx="7531100" cy="319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021" name="数式" r:id="rId5" imgW="3301920" imgH="1396800" progId="Equation.3">
                  <p:embed/>
                </p:oleObj>
              </mc:Choice>
              <mc:Fallback>
                <p:oleObj name="数式" r:id="rId5" imgW="3301920" imgH="13968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" y="3206750"/>
                        <a:ext cx="7531100" cy="319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84055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9967853"/>
              </p:ext>
            </p:extLst>
          </p:nvPr>
        </p:nvGraphicFramePr>
        <p:xfrm>
          <a:off x="609600" y="883027"/>
          <a:ext cx="7151688" cy="522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7010" name="数式" r:id="rId3" imgW="3136680" imgH="2286000" progId="Equation.3">
                  <p:embed/>
                </p:oleObj>
              </mc:Choice>
              <mc:Fallback>
                <p:oleObj name="数式" r:id="rId3" imgW="3136680" imgH="2286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883027"/>
                        <a:ext cx="7151688" cy="522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1153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2837090"/>
              </p:ext>
            </p:extLst>
          </p:nvPr>
        </p:nvGraphicFramePr>
        <p:xfrm>
          <a:off x="457200" y="1127125"/>
          <a:ext cx="7499350" cy="3978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8033" name="数式" r:id="rId3" imgW="3288960" imgH="1739880" progId="Equation.3">
                  <p:embed/>
                </p:oleObj>
              </mc:Choice>
              <mc:Fallback>
                <p:oleObj name="数式" r:id="rId3" imgW="3288960" imgH="1739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127125"/>
                        <a:ext cx="7499350" cy="3978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38200" y="5394960"/>
            <a:ext cx="7924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in this case we have assumed a restricted  extent of the source such that  </a:t>
            </a:r>
            <a:r>
              <a:rPr lang="en-US" sz="2400" i="1" dirty="0" err="1" smtClean="0">
                <a:latin typeface="+mj-lt"/>
              </a:rPr>
              <a:t>kr</a:t>
            </a:r>
            <a:r>
              <a:rPr lang="en-US" sz="2400" i="1" dirty="0" smtClean="0">
                <a:latin typeface="+mj-lt"/>
              </a:rPr>
              <a:t>’&lt;&lt;1.</a:t>
            </a:r>
          </a:p>
        </p:txBody>
      </p:sp>
    </p:spTree>
    <p:extLst>
      <p:ext uri="{BB962C8B-B14F-4D97-AF65-F5344CB8AC3E}">
        <p14:creationId xmlns:p14="http://schemas.microsoft.com/office/powerpoint/2010/main" val="1836095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20040" y="5203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771595"/>
              </p:ext>
            </p:extLst>
          </p:nvPr>
        </p:nvGraphicFramePr>
        <p:xfrm>
          <a:off x="152400" y="914400"/>
          <a:ext cx="8910637" cy="567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9056" name="数式" r:id="rId3" imgW="4140000" imgH="2628720" progId="Equation.3">
                  <p:embed/>
                </p:oleObj>
              </mc:Choice>
              <mc:Fallback>
                <p:oleObj name="数式" r:id="rId3" imgW="4140000" imgH="2628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914400"/>
                        <a:ext cx="8910637" cy="567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40053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048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dipole radiation source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063438"/>
              </p:ext>
            </p:extLst>
          </p:nvPr>
        </p:nvGraphicFramePr>
        <p:xfrm>
          <a:off x="698500" y="766763"/>
          <a:ext cx="6561138" cy="849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7" name="数式" r:id="rId3" imgW="3047760" imgH="393480" progId="Equation.3">
                  <p:embed/>
                </p:oleObj>
              </mc:Choice>
              <mc:Fallback>
                <p:oleObj name="数式" r:id="rId3" imgW="304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8500" y="766763"/>
                        <a:ext cx="6561138" cy="849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868093"/>
              </p:ext>
            </p:extLst>
          </p:nvPr>
        </p:nvGraphicFramePr>
        <p:xfrm>
          <a:off x="838200" y="1676400"/>
          <a:ext cx="6970712" cy="2081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8" name="数式" r:id="rId5" imgW="3238200" imgH="965160" progId="Equation.3">
                  <p:embed/>
                </p:oleObj>
              </mc:Choice>
              <mc:Fallback>
                <p:oleObj name="数式" r:id="rId5" imgW="3238200" imgH="9651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676400"/>
                        <a:ext cx="6970712" cy="2081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748919"/>
              </p:ext>
            </p:extLst>
          </p:nvPr>
        </p:nvGraphicFramePr>
        <p:xfrm>
          <a:off x="1179513" y="3706813"/>
          <a:ext cx="62865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1109" name="数式" r:id="rId7" imgW="2920680" imgH="1180800" progId="Equation.3">
                  <p:embed/>
                </p:oleObj>
              </mc:Choice>
              <mc:Fallback>
                <p:oleObj name="数式" r:id="rId7" imgW="29206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79513" y="3706813"/>
                        <a:ext cx="62865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691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04546" y="16764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011" y="1013444"/>
            <a:ext cx="8275589" cy="49158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762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Example of dipole radiation source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6460367"/>
              </p:ext>
            </p:extLst>
          </p:nvPr>
        </p:nvGraphicFramePr>
        <p:xfrm>
          <a:off x="590550" y="383807"/>
          <a:ext cx="6286500" cy="254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0" name="数式" r:id="rId3" imgW="2920680" imgH="1180800" progId="Equation.3">
                  <p:embed/>
                </p:oleObj>
              </mc:Choice>
              <mc:Fallback>
                <p:oleObj name="数式" r:id="rId3" imgW="2920680" imgH="1180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0550" y="383807"/>
                        <a:ext cx="6286500" cy="254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89560" y="2949472"/>
            <a:ext cx="8854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Relationship to pure dipole approximation (exact when </a:t>
            </a:r>
            <a:r>
              <a:rPr lang="en-US" sz="2400" i="1" dirty="0" smtClean="0">
                <a:latin typeface="+mj-lt"/>
              </a:rPr>
              <a:t>kR</a:t>
            </a:r>
            <a:r>
              <a:rPr lang="en-US" sz="2400" dirty="0" smtClean="0">
                <a:latin typeface="+mj-lt"/>
                <a:sym typeface="Wingdings" pitchFamily="2" charset="2"/>
              </a:rPr>
              <a:t></a:t>
            </a:r>
            <a:r>
              <a:rPr lang="en-US" sz="2400" dirty="0" smtClean="0">
                <a:latin typeface="+mj-lt"/>
              </a:rPr>
              <a:t>0)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8596952"/>
              </p:ext>
            </p:extLst>
          </p:nvPr>
        </p:nvGraphicFramePr>
        <p:xfrm>
          <a:off x="609600" y="3200400"/>
          <a:ext cx="7991475" cy="3019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2121" name="数式" r:id="rId5" imgW="3504960" imgH="1320480" progId="Equation.3">
                  <p:embed/>
                </p:oleObj>
              </mc:Choice>
              <mc:Fallback>
                <p:oleObj name="数式" r:id="rId5" imgW="3504960" imgH="1320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00400"/>
                        <a:ext cx="7991475" cy="3019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11210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230832"/>
            <a:ext cx="4419600" cy="3867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52400" y="0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Mid-term exam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5736289"/>
              </p:ext>
            </p:extLst>
          </p:nvPr>
        </p:nvGraphicFramePr>
        <p:xfrm>
          <a:off x="4662487" y="2846071"/>
          <a:ext cx="4147911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7" name="Equation" r:id="rId4" imgW="2997000" imgH="355320" progId="Equation.DSMT4">
                  <p:embed/>
                </p:oleObj>
              </mc:Choice>
              <mc:Fallback>
                <p:oleObj name="Equation" r:id="rId4" imgW="299700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662487" y="2846071"/>
                        <a:ext cx="4147911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445705"/>
              </p:ext>
            </p:extLst>
          </p:nvPr>
        </p:nvGraphicFramePr>
        <p:xfrm>
          <a:off x="4462463" y="4725988"/>
          <a:ext cx="451802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8" name="Equation" r:id="rId6" imgW="3263760" imgH="355320" progId="Equation.DSMT4">
                  <p:embed/>
                </p:oleObj>
              </mc:Choice>
              <mc:Fallback>
                <p:oleObj name="Equation" r:id="rId6" imgW="3263760" imgH="355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462463" y="4725988"/>
                        <a:ext cx="4518025" cy="4921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8013614"/>
              </p:ext>
            </p:extLst>
          </p:nvPr>
        </p:nvGraphicFramePr>
        <p:xfrm>
          <a:off x="4852988" y="457200"/>
          <a:ext cx="3127375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49" name="Equation" r:id="rId8" imgW="2260440" imgH="571320" progId="Equation.DSMT4">
                  <p:embed/>
                </p:oleObj>
              </mc:Choice>
              <mc:Fallback>
                <p:oleObj name="Equation" r:id="rId8" imgW="226044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4852988" y="457200"/>
                        <a:ext cx="3127375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5280786"/>
              </p:ext>
            </p:extLst>
          </p:nvPr>
        </p:nvGraphicFramePr>
        <p:xfrm>
          <a:off x="4820331" y="1149243"/>
          <a:ext cx="3832225" cy="860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0" name="Equation" r:id="rId10" imgW="2768400" imgH="622080" progId="Equation.DSMT4">
                  <p:embed/>
                </p:oleObj>
              </mc:Choice>
              <mc:Fallback>
                <p:oleObj name="Equation" r:id="rId10" imgW="276840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20331" y="1149243"/>
                        <a:ext cx="3832225" cy="8604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0734309"/>
              </p:ext>
            </p:extLst>
          </p:nvPr>
        </p:nvGraphicFramePr>
        <p:xfrm>
          <a:off x="4963318" y="1993793"/>
          <a:ext cx="3179763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1" name="Equation" r:id="rId12" imgW="2298600" imgH="571320" progId="Equation.DSMT4">
                  <p:embed/>
                </p:oleObj>
              </mc:Choice>
              <mc:Fallback>
                <p:oleObj name="Equation" r:id="rId12" imgW="22986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4963318" y="1993793"/>
                        <a:ext cx="3179763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5115572"/>
              </p:ext>
            </p:extLst>
          </p:nvPr>
        </p:nvGraphicFramePr>
        <p:xfrm>
          <a:off x="4700588" y="3781425"/>
          <a:ext cx="347980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152" name="Equation" r:id="rId14" imgW="2514600" imgH="571320" progId="Equation.DSMT4">
                  <p:embed/>
                </p:oleObj>
              </mc:Choice>
              <mc:Fallback>
                <p:oleObj name="Equation" r:id="rId14" imgW="2514600" imgH="5713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700588" y="3781425"/>
                        <a:ext cx="3479800" cy="790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56101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95870"/>
            <a:ext cx="69749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j-lt"/>
              </a:rPr>
              <a:t>Maxwell’s equations</a:t>
            </a:r>
            <a:endParaRPr lang="en-US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7703535"/>
              </p:ext>
            </p:extLst>
          </p:nvPr>
        </p:nvGraphicFramePr>
        <p:xfrm>
          <a:off x="533400" y="1295400"/>
          <a:ext cx="7961313" cy="522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48" name="数式" r:id="rId3" imgW="2946240" imgH="1930320" progId="Equation.3">
                  <p:embed/>
                </p:oleObj>
              </mc:Choice>
              <mc:Fallback>
                <p:oleObj name="数式" r:id="rId3" imgW="2946240" imgH="1930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95400"/>
                        <a:ext cx="7961313" cy="522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26464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038600" y="4876800"/>
            <a:ext cx="2590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1600200"/>
            <a:ext cx="2590800" cy="838200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609600" y="3810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6124872"/>
              </p:ext>
            </p:extLst>
          </p:nvPr>
        </p:nvGraphicFramePr>
        <p:xfrm>
          <a:off x="1143000" y="1828800"/>
          <a:ext cx="6210300" cy="3983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71" name="数式" r:id="rId3" imgW="2298600" imgH="1473120" progId="Equation.3">
                  <p:embed/>
                </p:oleObj>
              </mc:Choice>
              <mc:Fallback>
                <p:oleObj name="数式" r:id="rId3" imgW="2298600" imgH="1473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828800"/>
                        <a:ext cx="6210300" cy="39830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12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Formulation of Maxwell’s equations in terms of vector and scalar potentials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2396281"/>
              </p:ext>
            </p:extLst>
          </p:nvPr>
        </p:nvGraphicFramePr>
        <p:xfrm>
          <a:off x="974725" y="1349375"/>
          <a:ext cx="7324725" cy="4521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97" name="数式" r:id="rId3" imgW="3213000" imgH="1981080" progId="Equation.3">
                  <p:embed/>
                </p:oleObj>
              </mc:Choice>
              <mc:Fallback>
                <p:oleObj name="数式" r:id="rId3" imgW="3213000" imgH="1981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1349375"/>
                        <a:ext cx="7324725" cy="4521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02528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994938"/>
              </p:ext>
            </p:extLst>
          </p:nvPr>
        </p:nvGraphicFramePr>
        <p:xfrm>
          <a:off x="675386" y="838200"/>
          <a:ext cx="8057134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67" name="数式" r:id="rId3" imgW="2349360" imgH="444240" progId="Equation.3">
                  <p:embed/>
                </p:oleObj>
              </mc:Choice>
              <mc:Fallback>
                <p:oleObj name="数式" r:id="rId3" imgW="234936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386" y="838200"/>
                        <a:ext cx="8057134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0681702"/>
              </p:ext>
            </p:extLst>
          </p:nvPr>
        </p:nvGraphicFramePr>
        <p:xfrm>
          <a:off x="533400" y="2590800"/>
          <a:ext cx="7815262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868" name="数式" r:id="rId5" imgW="3429000" imgH="1143000" progId="Equation.3">
                  <p:embed/>
                </p:oleObj>
              </mc:Choice>
              <mc:Fallback>
                <p:oleObj name="数式" r:id="rId5" imgW="3429000" imgH="1143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90800"/>
                        <a:ext cx="7815262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913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50520" y="86975"/>
            <a:ext cx="8153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344568"/>
              </p:ext>
            </p:extLst>
          </p:nvPr>
        </p:nvGraphicFramePr>
        <p:xfrm>
          <a:off x="747395" y="548640"/>
          <a:ext cx="7756525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3" name="数式" r:id="rId3" imgW="3403440" imgH="1117440" progId="Equation.3">
                  <p:embed/>
                </p:oleObj>
              </mc:Choice>
              <mc:Fallback>
                <p:oleObj name="数式" r:id="rId3" imgW="3403440" imgH="111744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7395" y="548640"/>
                        <a:ext cx="7756525" cy="2552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7802340"/>
              </p:ext>
            </p:extLst>
          </p:nvPr>
        </p:nvGraphicFramePr>
        <p:xfrm>
          <a:off x="1487487" y="3338512"/>
          <a:ext cx="5903913" cy="2528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84" name="数式" r:id="rId5" imgW="2590560" imgH="1104840" progId="Equation.3">
                  <p:embed/>
                </p:oleObj>
              </mc:Choice>
              <mc:Fallback>
                <p:oleObj name="数式" r:id="rId5" imgW="2590560" imgH="11048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7487" y="3338512"/>
                        <a:ext cx="5903913" cy="2528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2767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03/20/2017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2017 -- Lecture 23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156166"/>
              </p:ext>
            </p:extLst>
          </p:nvPr>
        </p:nvGraphicFramePr>
        <p:xfrm>
          <a:off x="614363" y="1260474"/>
          <a:ext cx="7843837" cy="498792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71" name="数式" r:id="rId3" imgW="3441600" imgH="2184120" progId="Equation.3">
                  <p:embed/>
                </p:oleObj>
              </mc:Choice>
              <mc:Fallback>
                <p:oleObj name="数式" r:id="rId3" imgW="3441600" imgH="218412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363" y="1260474"/>
                        <a:ext cx="7843837" cy="498792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50520" y="86975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Electromagnetic waves from time harmonic sources – continued:</a:t>
            </a:r>
          </a:p>
        </p:txBody>
      </p:sp>
    </p:spTree>
    <p:extLst>
      <p:ext uri="{BB962C8B-B14F-4D97-AF65-F5344CB8AC3E}">
        <p14:creationId xmlns:p14="http://schemas.microsoft.com/office/powerpoint/2010/main" val="272753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17736</TotalTime>
  <Words>391</Words>
  <Application>Microsoft Office PowerPoint</Application>
  <PresentationFormat>On-screen Show (4:3)</PresentationFormat>
  <Paragraphs>90</Paragraphs>
  <Slides>20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20</vt:i4>
      </vt:variant>
    </vt:vector>
  </HeadingPairs>
  <TitlesOfParts>
    <vt:vector size="27" baseType="lpstr">
      <vt:lpstr>Arial</vt:lpstr>
      <vt:lpstr>Calibri</vt:lpstr>
      <vt:lpstr>Wingdings</vt:lpstr>
      <vt:lpstr>Office Theme</vt:lpstr>
      <vt:lpstr>Equation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1044</cp:revision>
  <cp:lastPrinted>2017-03-19T19:09:48Z</cp:lastPrinted>
  <dcterms:created xsi:type="dcterms:W3CDTF">2012-01-10T18:32:24Z</dcterms:created>
  <dcterms:modified xsi:type="dcterms:W3CDTF">2017-03-19T19:15:43Z</dcterms:modified>
</cp:coreProperties>
</file>