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96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73" r:id="rId15"/>
    <p:sldId id="366" r:id="rId16"/>
    <p:sldId id="374" r:id="rId17"/>
    <p:sldId id="367" r:id="rId18"/>
    <p:sldId id="368" r:id="rId19"/>
    <p:sldId id="369" r:id="rId20"/>
    <p:sldId id="370" r:id="rId21"/>
    <p:sldId id="371" r:id="rId22"/>
    <p:sldId id="372" r:id="rId2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FC481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9" d="100"/>
          <a:sy n="59" d="100"/>
        </p:scale>
        <p:origin x="110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205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03/27/2017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2017 --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2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3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6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2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33400"/>
            <a:ext cx="8229600" cy="50167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26: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Start reading Chap. 11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Equations in </a:t>
            </a:r>
            <a:r>
              <a:rPr lang="en-US" sz="3200" b="1" dirty="0" err="1" smtClean="0">
                <a:solidFill>
                  <a:schemeClr val="folHlink"/>
                </a:solidFill>
              </a:rPr>
              <a:t>cgs</a:t>
            </a:r>
            <a:r>
              <a:rPr lang="en-US" sz="3200" b="1" dirty="0" smtClean="0">
                <a:solidFill>
                  <a:schemeClr val="folHlink"/>
                </a:solidFill>
              </a:rPr>
              <a:t> (Gaussian) units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Special theory of relativity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Lorentz transformation relations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Doppler Effect     (</a:t>
            </a:r>
            <a:r>
              <a:rPr lang="en-US" sz="2400" dirty="0" smtClean="0">
                <a:latin typeface="Symbol" pitchFamily="18" charset="2"/>
              </a:rPr>
              <a:t>q</a:t>
            </a:r>
            <a:r>
              <a:rPr lang="en-US" sz="2400" dirty="0" smtClean="0">
                <a:latin typeface="+mj-lt"/>
              </a:rPr>
              <a:t>=0)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3165868"/>
              </p:ext>
            </p:extLst>
          </p:nvPr>
        </p:nvGraphicFramePr>
        <p:xfrm>
          <a:off x="800099" y="1219200"/>
          <a:ext cx="7124701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19" name="数式" r:id="rId3" imgW="2590560" imgH="469800" progId="Equation.3">
                  <p:embed/>
                </p:oleObj>
              </mc:Choice>
              <mc:Fallback>
                <p:oleObj name="数式" r:id="rId3" imgW="2590560" imgH="4698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099" y="1219200"/>
                        <a:ext cx="7124701" cy="1293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3201987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Sound Doppler Effect     (</a:t>
            </a:r>
            <a:r>
              <a:rPr lang="en-US" sz="2400" dirty="0" smtClean="0">
                <a:latin typeface="Symbol" pitchFamily="18" charset="2"/>
              </a:rPr>
              <a:t>q</a:t>
            </a:r>
            <a:r>
              <a:rPr lang="en-US" sz="2400" dirty="0" smtClean="0">
                <a:latin typeface="+mj-lt"/>
              </a:rPr>
              <a:t>=0)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0689460"/>
              </p:ext>
            </p:extLst>
          </p:nvPr>
        </p:nvGraphicFramePr>
        <p:xfrm>
          <a:off x="2312988" y="3946525"/>
          <a:ext cx="3946525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20" name="数式" r:id="rId5" imgW="1434960" imgH="482400" progId="Equation.3">
                  <p:embed/>
                </p:oleObj>
              </mc:Choice>
              <mc:Fallback>
                <p:oleObj name="数式" r:id="rId5" imgW="14349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2988" y="3946525"/>
                        <a:ext cx="3946525" cy="133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553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Lorentz transformation of the velocity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604172"/>
              </p:ext>
            </p:extLst>
          </p:nvPr>
        </p:nvGraphicFramePr>
        <p:xfrm>
          <a:off x="1143000" y="990600"/>
          <a:ext cx="5151438" cy="214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41" name="数式" r:id="rId3" imgW="2590800" imgH="1079500" progId="Equation.3">
                  <p:embed/>
                </p:oleObj>
              </mc:Choice>
              <mc:Fallback>
                <p:oleObj name="数式" r:id="rId3" imgW="2590800" imgH="10795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990600"/>
                        <a:ext cx="5151438" cy="214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31242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an infinitesimal increment: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943524"/>
              </p:ext>
            </p:extLst>
          </p:nvPr>
        </p:nvGraphicFramePr>
        <p:xfrm>
          <a:off x="1143000" y="3595009"/>
          <a:ext cx="5151438" cy="217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42" name="数式" r:id="rId5" imgW="2590560" imgH="1091880" progId="Equation.3">
                  <p:embed/>
                </p:oleObj>
              </mc:Choice>
              <mc:Fallback>
                <p:oleObj name="数式" r:id="rId5" imgW="2590560" imgH="1091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595009"/>
                        <a:ext cx="5151438" cy="217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825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Lorentz transformation of the velocity -- continued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7897159"/>
              </p:ext>
            </p:extLst>
          </p:nvPr>
        </p:nvGraphicFramePr>
        <p:xfrm>
          <a:off x="1143000" y="860953"/>
          <a:ext cx="5151438" cy="217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731" name="数式" r:id="rId3" imgW="2590560" imgH="1091880" progId="Equation.3">
                  <p:embed/>
                </p:oleObj>
              </mc:Choice>
              <mc:Fallback>
                <p:oleObj name="数式" r:id="rId3" imgW="2590560" imgH="1091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860953"/>
                        <a:ext cx="5151438" cy="217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0389031"/>
              </p:ext>
            </p:extLst>
          </p:nvPr>
        </p:nvGraphicFramePr>
        <p:xfrm>
          <a:off x="1193800" y="3048000"/>
          <a:ext cx="5278438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732" name="数式" r:id="rId5" imgW="2654280" imgH="812520" progId="Equation.3">
                  <p:embed/>
                </p:oleObj>
              </mc:Choice>
              <mc:Fallback>
                <p:oleObj name="数式" r:id="rId5" imgW="2654280" imgH="8125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3800" y="3048000"/>
                        <a:ext cx="5278438" cy="161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4335328"/>
              </p:ext>
            </p:extLst>
          </p:nvPr>
        </p:nvGraphicFramePr>
        <p:xfrm>
          <a:off x="1309688" y="4710113"/>
          <a:ext cx="4949825" cy="176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733" name="数式" r:id="rId7" imgW="2489040" imgH="888840" progId="Equation.3">
                  <p:embed/>
                </p:oleObj>
              </mc:Choice>
              <mc:Fallback>
                <p:oleObj name="数式" r:id="rId7" imgW="2489040" imgH="8888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9688" y="4710113"/>
                        <a:ext cx="4949825" cy="176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306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pic>
        <p:nvPicPr>
          <p:cNvPr id="152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" y="1527175"/>
            <a:ext cx="912114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0" y="22098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u</a:t>
            </a:r>
            <a:r>
              <a:rPr lang="en-US" sz="2400" i="1" baseline="-25000" dirty="0" err="1" smtClean="0">
                <a:latin typeface="+mj-lt"/>
              </a:rPr>
              <a:t>x</a:t>
            </a:r>
            <a:r>
              <a:rPr lang="en-US" sz="2400" i="1" dirty="0" smtClean="0">
                <a:latin typeface="+mj-lt"/>
              </a:rPr>
              <a:t>/c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76400" y="32721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u</a:t>
            </a:r>
            <a:r>
              <a:rPr lang="en-US" sz="2400" i="1" baseline="-25000" dirty="0" err="1" smtClean="0">
                <a:latin typeface="+mj-lt"/>
              </a:rPr>
              <a:t>y</a:t>
            </a:r>
            <a:r>
              <a:rPr lang="en-US" sz="2400" i="1" dirty="0" smtClean="0">
                <a:latin typeface="+mj-lt"/>
              </a:rPr>
              <a:t>/c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803041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of  velocity variation with </a:t>
            </a:r>
            <a:r>
              <a:rPr lang="en-US" sz="2400" dirty="0" smtClean="0">
                <a:latin typeface="Symbol" pitchFamily="18" charset="2"/>
              </a:rPr>
              <a:t>b: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220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9581733"/>
              </p:ext>
            </p:extLst>
          </p:nvPr>
        </p:nvGraphicFramePr>
        <p:xfrm>
          <a:off x="609600" y="198437"/>
          <a:ext cx="7726363" cy="615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87" name="Equation" r:id="rId3" imgW="3886200" imgH="3098520" progId="Equation.DSMT4">
                  <p:embed/>
                </p:oleObj>
              </mc:Choice>
              <mc:Fallback>
                <p:oleObj name="Equation" r:id="rId3" imgW="3886200" imgH="3098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98437"/>
                        <a:ext cx="7726363" cy="6157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50138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50167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Velocity transformations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150850"/>
              </p:ext>
            </p:extLst>
          </p:nvPr>
        </p:nvGraphicFramePr>
        <p:xfrm>
          <a:off x="304800" y="577731"/>
          <a:ext cx="8744320" cy="32991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98" name="Equation" r:id="rId3" imgW="7137360" imgH="2692080" progId="Equation.DSMT4">
                  <p:embed/>
                </p:oleObj>
              </mc:Choice>
              <mc:Fallback>
                <p:oleObj name="Equation" r:id="rId3" imgW="7137360" imgH="269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77731"/>
                        <a:ext cx="8744320" cy="32991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2570002"/>
              </p:ext>
            </p:extLst>
          </p:nvPr>
        </p:nvGraphicFramePr>
        <p:xfrm>
          <a:off x="3114675" y="3887788"/>
          <a:ext cx="4016375" cy="270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99" name="Equation" r:id="rId5" imgW="2019240" imgH="1358640" progId="Equation.DSMT4">
                  <p:embed/>
                </p:oleObj>
              </mc:Choice>
              <mc:Fallback>
                <p:oleObj name="Equation" r:id="rId5" imgW="2019240" imgH="1358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4675" y="3887788"/>
                        <a:ext cx="4016375" cy="270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49485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Velocity 4-vector:</a:t>
            </a:r>
          </a:p>
        </p:txBody>
      </p:sp>
    </p:spTree>
    <p:extLst>
      <p:ext uri="{BB962C8B-B14F-4D97-AF65-F5344CB8AC3E}">
        <p14:creationId xmlns:p14="http://schemas.microsoft.com/office/powerpoint/2010/main" val="77930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286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details: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2414232"/>
              </p:ext>
            </p:extLst>
          </p:nvPr>
        </p:nvGraphicFramePr>
        <p:xfrm>
          <a:off x="478971" y="1109662"/>
          <a:ext cx="8277225" cy="4638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07" name="Equation" r:id="rId3" imgW="6756120" imgH="3784320" progId="Equation.DSMT4">
                  <p:embed/>
                </p:oleObj>
              </mc:Choice>
              <mc:Fallback>
                <p:oleObj name="Equation" r:id="rId3" imgW="6756120" imgH="3784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971" y="1109662"/>
                        <a:ext cx="8277225" cy="46386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8845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26367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Significance of 4-velocity vector: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0140962"/>
              </p:ext>
            </p:extLst>
          </p:nvPr>
        </p:nvGraphicFramePr>
        <p:xfrm>
          <a:off x="4989513" y="30163"/>
          <a:ext cx="1011237" cy="186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37" name="数式" r:id="rId3" imgW="507960" imgH="939600" progId="Equation.3">
                  <p:embed/>
                </p:oleObj>
              </mc:Choice>
              <mc:Fallback>
                <p:oleObj name="数式" r:id="rId3" imgW="50796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9513" y="30163"/>
                        <a:ext cx="1011237" cy="186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8699371"/>
              </p:ext>
            </p:extLst>
          </p:nvPr>
        </p:nvGraphicFramePr>
        <p:xfrm>
          <a:off x="2538413" y="2341563"/>
          <a:ext cx="3789362" cy="186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38" name="数式" r:id="rId5" imgW="1904760" imgH="939600" progId="Equation.3">
                  <p:embed/>
                </p:oleObj>
              </mc:Choice>
              <mc:Fallback>
                <p:oleObj name="数式" r:id="rId5" imgW="190476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8413" y="2341563"/>
                        <a:ext cx="3789362" cy="186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0040" y="1900981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Introduce the “rest” mass</a:t>
            </a:r>
            <a:r>
              <a:rPr lang="en-US" sz="2400" i="1" dirty="0" smtClean="0">
                <a:latin typeface="+mj-lt"/>
              </a:rPr>
              <a:t> m </a:t>
            </a:r>
            <a:r>
              <a:rPr lang="en-US" sz="2400" dirty="0" smtClean="0">
                <a:latin typeface="+mj-lt"/>
              </a:rPr>
              <a:t>of  particle characterized by velocity </a:t>
            </a:r>
            <a:r>
              <a:rPr lang="en-US" sz="2400" b="1" dirty="0" smtClean="0">
                <a:latin typeface="+mj-lt"/>
              </a:rPr>
              <a:t>u</a:t>
            </a:r>
            <a:r>
              <a:rPr lang="en-US" sz="2400" dirty="0" smtClean="0">
                <a:latin typeface="+mj-lt"/>
              </a:rPr>
              <a:t>:</a:t>
            </a:r>
            <a:r>
              <a:rPr lang="en-US" sz="2400" b="1" dirty="0" smtClean="0">
                <a:latin typeface="+mj-lt"/>
              </a:rPr>
              <a:t>   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4122003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Properties of energy-moment 4-vector:</a:t>
            </a:r>
            <a:endParaRPr lang="en-US" sz="2400" b="1" dirty="0" smtClean="0">
              <a:latin typeface="+mj-lt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5382826"/>
              </p:ext>
            </p:extLst>
          </p:nvPr>
        </p:nvGraphicFramePr>
        <p:xfrm>
          <a:off x="515938" y="4667250"/>
          <a:ext cx="8475662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39" name="数式" r:id="rId7" imgW="5041800" imgH="939600" progId="Equation.3">
                  <p:embed/>
                </p:oleObj>
              </mc:Choice>
              <mc:Fallback>
                <p:oleObj name="数式" r:id="rId7" imgW="504180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4667250"/>
                        <a:ext cx="8475662" cy="158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205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52400"/>
            <a:ext cx="74470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Properties of Energy-momentum 4-vector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8066319"/>
              </p:ext>
            </p:extLst>
          </p:nvPr>
        </p:nvGraphicFramePr>
        <p:xfrm>
          <a:off x="465138" y="2667000"/>
          <a:ext cx="7955493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61" name="数式" r:id="rId3" imgW="4889160" imgH="558720" progId="Equation.3">
                  <p:embed/>
                </p:oleObj>
              </mc:Choice>
              <mc:Fallback>
                <p:oleObj name="数式" r:id="rId3" imgW="488916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8" y="2667000"/>
                        <a:ext cx="7955493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606491"/>
              </p:ext>
            </p:extLst>
          </p:nvPr>
        </p:nvGraphicFramePr>
        <p:xfrm>
          <a:off x="838200" y="644545"/>
          <a:ext cx="2224282" cy="186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62" name="数式" r:id="rId5" imgW="1155600" imgH="939600" progId="Equation.3">
                  <p:embed/>
                </p:oleObj>
              </mc:Choice>
              <mc:Fallback>
                <p:oleObj name="数式" r:id="rId5" imgW="115560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644545"/>
                        <a:ext cx="2224282" cy="186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845758"/>
              </p:ext>
            </p:extLst>
          </p:nvPr>
        </p:nvGraphicFramePr>
        <p:xfrm>
          <a:off x="661821" y="3474084"/>
          <a:ext cx="8104600" cy="307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63" name="Equation" r:id="rId7" imgW="6045120" imgH="2298600" progId="Equation.DSMT4">
                  <p:embed/>
                </p:oleObj>
              </mc:Choice>
              <mc:Fallback>
                <p:oleObj name="Equation" r:id="rId7" imgW="6045120" imgH="229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821" y="3474084"/>
                        <a:ext cx="8104600" cy="307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114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Summary of relativistic energy relationships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2159"/>
              </p:ext>
            </p:extLst>
          </p:nvPr>
        </p:nvGraphicFramePr>
        <p:xfrm>
          <a:off x="838200" y="644525"/>
          <a:ext cx="2298700" cy="186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82" name="数式" r:id="rId3" imgW="1155600" imgH="939600" progId="Equation.3">
                  <p:embed/>
                </p:oleObj>
              </mc:Choice>
              <mc:Fallback>
                <p:oleObj name="数式" r:id="rId3" imgW="115560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644525"/>
                        <a:ext cx="2298700" cy="186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014519"/>
              </p:ext>
            </p:extLst>
          </p:nvPr>
        </p:nvGraphicFramePr>
        <p:xfrm>
          <a:off x="990600" y="2971800"/>
          <a:ext cx="5146675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83" name="数式" r:id="rId5" imgW="3060360" imgH="583920" progId="Equation.3">
                  <p:embed/>
                </p:oleObj>
              </mc:Choice>
              <mc:Fallback>
                <p:oleObj name="数式" r:id="rId5" imgW="306036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971800"/>
                        <a:ext cx="5146675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6508751"/>
              </p:ext>
            </p:extLst>
          </p:nvPr>
        </p:nvGraphicFramePr>
        <p:xfrm>
          <a:off x="963613" y="4094163"/>
          <a:ext cx="6427787" cy="230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84" name="数式" r:id="rId7" imgW="3822480" imgH="1371600" progId="Equation.3">
                  <p:embed/>
                </p:oleObj>
              </mc:Choice>
              <mc:Fallback>
                <p:oleObj name="数式" r:id="rId7" imgW="3822480" imgH="137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613" y="4094163"/>
                        <a:ext cx="6427787" cy="2306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526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76200" y="19812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974" y="990600"/>
            <a:ext cx="8487826" cy="4672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Special theory of relativity and Maxwell’s equations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3585926"/>
              </p:ext>
            </p:extLst>
          </p:nvPr>
        </p:nvGraphicFramePr>
        <p:xfrm>
          <a:off x="762000" y="1295400"/>
          <a:ext cx="6691312" cy="4684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19" name="数式" r:id="rId3" imgW="3225600" imgH="2260440" progId="Equation.3">
                  <p:embed/>
                </p:oleObj>
              </mc:Choice>
              <mc:Fallback>
                <p:oleObj name="数式" r:id="rId3" imgW="3225600" imgH="226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295400"/>
                        <a:ext cx="6691312" cy="46841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946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5999885"/>
              </p:ext>
            </p:extLst>
          </p:nvPr>
        </p:nvGraphicFramePr>
        <p:xfrm>
          <a:off x="2079625" y="817563"/>
          <a:ext cx="5453063" cy="560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43" name="数式" r:id="rId3" imgW="2743200" imgH="2819160" progId="Equation.3">
                  <p:embed/>
                </p:oleObj>
              </mc:Choice>
              <mc:Fallback>
                <p:oleObj name="数式" r:id="rId3" imgW="2743200" imgH="2819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625" y="817563"/>
                        <a:ext cx="5453063" cy="560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243840"/>
            <a:ext cx="7924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More 4-vectors:</a:t>
            </a:r>
          </a:p>
        </p:txBody>
      </p:sp>
    </p:spTree>
    <p:extLst>
      <p:ext uri="{BB962C8B-B14F-4D97-AF65-F5344CB8AC3E}">
        <p14:creationId xmlns:p14="http://schemas.microsoft.com/office/powerpoint/2010/main" val="301002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Lorentz transformations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5004094"/>
              </p:ext>
            </p:extLst>
          </p:nvPr>
        </p:nvGraphicFramePr>
        <p:xfrm>
          <a:off x="4419600" y="228600"/>
          <a:ext cx="3308350" cy="181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80" name="数式" r:id="rId3" imgW="1663560" imgH="914400" progId="Equation.3">
                  <p:embed/>
                </p:oleObj>
              </mc:Choice>
              <mc:Fallback>
                <p:oleObj name="数式" r:id="rId3" imgW="166356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28600"/>
                        <a:ext cx="3308350" cy="181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8306840"/>
              </p:ext>
            </p:extLst>
          </p:nvPr>
        </p:nvGraphicFramePr>
        <p:xfrm>
          <a:off x="1143000" y="2590800"/>
          <a:ext cx="6235701" cy="153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81" name="数式" r:id="rId5" imgW="3136680" imgH="774360" progId="Equation.3">
                  <p:embed/>
                </p:oleObj>
              </mc:Choice>
              <mc:Fallback>
                <p:oleObj name="数式" r:id="rId5" imgW="3136680" imgH="774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590800"/>
                        <a:ext cx="6235701" cy="153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165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6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00" t="12403" r="31584" b="4186"/>
          <a:stretch/>
        </p:blipFill>
        <p:spPr bwMode="auto">
          <a:xfrm>
            <a:off x="1828800" y="25400"/>
            <a:ext cx="5397500" cy="683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77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807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Notions of special relativity</a:t>
            </a:r>
          </a:p>
          <a:p>
            <a:endParaRPr lang="en-US" sz="2400" dirty="0">
              <a:solidFill>
                <a:srgbClr val="FF0000"/>
              </a:solidFill>
              <a:latin typeface="+mj-lt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The basic laws of physics are the same in all frames of reference (at rest or moving at constant velocity).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The speed of light in vacuum </a:t>
            </a:r>
            <a:r>
              <a:rPr lang="en-US" sz="2400" i="1" dirty="0" smtClean="0">
                <a:latin typeface="+mj-lt"/>
              </a:rPr>
              <a:t>c</a:t>
            </a:r>
            <a:r>
              <a:rPr lang="en-US" sz="2400" dirty="0" smtClean="0">
                <a:latin typeface="+mj-lt"/>
              </a:rPr>
              <a:t> is the same in all frames of reference.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990600" y="3200400"/>
            <a:ext cx="3048000" cy="2438400"/>
            <a:chOff x="990600" y="3200400"/>
            <a:chExt cx="3048000" cy="243840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990600" y="3200400"/>
              <a:ext cx="0" cy="24384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990600" y="5638800"/>
              <a:ext cx="3048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447800" y="2971800"/>
            <a:ext cx="3048000" cy="2438400"/>
            <a:chOff x="990600" y="3200400"/>
            <a:chExt cx="3048000" cy="2438400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990600" y="3200400"/>
              <a:ext cx="0" cy="2438400"/>
            </a:xfrm>
            <a:prstGeom prst="straightConnector1">
              <a:avLst/>
            </a:prstGeom>
            <a:ln w="38100">
              <a:solidFill>
                <a:srgbClr val="DA32AA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990600" y="5638800"/>
              <a:ext cx="3048000" cy="0"/>
            </a:xfrm>
            <a:prstGeom prst="straightConnector1">
              <a:avLst/>
            </a:prstGeom>
            <a:ln w="381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ight Arrow 14"/>
          <p:cNvSpPr/>
          <p:nvPr/>
        </p:nvSpPr>
        <p:spPr>
          <a:xfrm>
            <a:off x="1447800" y="4038600"/>
            <a:ext cx="304800" cy="152400"/>
          </a:xfrm>
          <a:prstGeom prst="rightArrow">
            <a:avLst/>
          </a:prstGeom>
          <a:solidFill>
            <a:srgbClr val="DA32AA"/>
          </a:solidFill>
          <a:ln>
            <a:solidFill>
              <a:srgbClr val="DA32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191000" y="5638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38200" y="2743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00200" y="2667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2AA"/>
                </a:solidFill>
              </a:rPr>
              <a:t>y’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72000" y="51009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DA32AA"/>
                </a:solidFill>
                <a:latin typeface="+mj-lt"/>
              </a:rPr>
              <a:t>x’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52600" y="38817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DA32AA"/>
                </a:solidFill>
                <a:latin typeface="+mj-lt"/>
              </a:rPr>
              <a:t>v</a:t>
            </a:r>
          </a:p>
        </p:txBody>
      </p:sp>
      <p:sp>
        <p:nvSpPr>
          <p:cNvPr id="21" name="Oval 20"/>
          <p:cNvSpPr/>
          <p:nvPr/>
        </p:nvSpPr>
        <p:spPr>
          <a:xfrm>
            <a:off x="2743200" y="4343400"/>
            <a:ext cx="228600" cy="228600"/>
          </a:xfrm>
          <a:prstGeom prst="ellipse">
            <a:avLst/>
          </a:prstGeom>
          <a:solidFill>
            <a:srgbClr val="FC48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981200" y="4419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DA32AA"/>
                </a:solidFill>
                <a:latin typeface="+mj-lt"/>
              </a:rPr>
              <a:t>x’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895600" y="46437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DA32AA"/>
                </a:solidFill>
              </a:rPr>
              <a:t>y’</a:t>
            </a:r>
          </a:p>
        </p:txBody>
      </p:sp>
      <p:cxnSp>
        <p:nvCxnSpPr>
          <p:cNvPr id="25" name="Straight Connector 24"/>
          <p:cNvCxnSpPr>
            <a:endCxn id="21" idx="2"/>
          </p:cNvCxnSpPr>
          <p:nvPr/>
        </p:nvCxnSpPr>
        <p:spPr>
          <a:xfrm>
            <a:off x="1447800" y="4419600"/>
            <a:ext cx="1295400" cy="38100"/>
          </a:xfrm>
          <a:prstGeom prst="line">
            <a:avLst/>
          </a:prstGeom>
          <a:ln w="12700">
            <a:solidFill>
              <a:srgbClr val="DA32A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2871216" y="4538522"/>
            <a:ext cx="0" cy="871678"/>
          </a:xfrm>
          <a:prstGeom prst="line">
            <a:avLst/>
          </a:prstGeom>
          <a:ln w="12700">
            <a:solidFill>
              <a:srgbClr val="DA32A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895600" y="4533900"/>
            <a:ext cx="0" cy="11049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590800" y="51771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y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990600" y="4419600"/>
            <a:ext cx="1828800" cy="381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286000" y="4038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32587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990600" y="3200400"/>
            <a:ext cx="3048000" cy="2438400"/>
            <a:chOff x="990600" y="3200400"/>
            <a:chExt cx="3048000" cy="2438400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990600" y="3200400"/>
              <a:ext cx="0" cy="24384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990600" y="5638800"/>
              <a:ext cx="3048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1447800" y="2971800"/>
            <a:ext cx="3048000" cy="2438400"/>
            <a:chOff x="990600" y="3200400"/>
            <a:chExt cx="3048000" cy="2438400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990600" y="3200400"/>
              <a:ext cx="0" cy="2438400"/>
            </a:xfrm>
            <a:prstGeom prst="straightConnector1">
              <a:avLst/>
            </a:prstGeom>
            <a:ln w="38100">
              <a:solidFill>
                <a:srgbClr val="DA32AA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990600" y="5638800"/>
              <a:ext cx="3048000" cy="0"/>
            </a:xfrm>
            <a:prstGeom prst="straightConnector1">
              <a:avLst/>
            </a:prstGeom>
            <a:ln w="381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ight Arrow 10"/>
          <p:cNvSpPr/>
          <p:nvPr/>
        </p:nvSpPr>
        <p:spPr>
          <a:xfrm>
            <a:off x="1447800" y="4038600"/>
            <a:ext cx="304800" cy="152400"/>
          </a:xfrm>
          <a:prstGeom prst="rightArrow">
            <a:avLst/>
          </a:prstGeom>
          <a:solidFill>
            <a:srgbClr val="DA32AA"/>
          </a:solidFill>
          <a:ln>
            <a:solidFill>
              <a:srgbClr val="DA32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191000" y="5638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38200" y="2743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00200" y="2667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2AA"/>
                </a:solidFill>
              </a:rPr>
              <a:t>y’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0" y="51009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DA32AA"/>
                </a:solidFill>
                <a:latin typeface="+mj-lt"/>
              </a:rPr>
              <a:t>x’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52600" y="38817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DA32AA"/>
                </a:solidFill>
                <a:latin typeface="+mj-lt"/>
              </a:rPr>
              <a:t>v</a:t>
            </a:r>
          </a:p>
        </p:txBody>
      </p:sp>
      <p:sp>
        <p:nvSpPr>
          <p:cNvPr id="17" name="Oval 16"/>
          <p:cNvSpPr/>
          <p:nvPr/>
        </p:nvSpPr>
        <p:spPr>
          <a:xfrm>
            <a:off x="2743200" y="4343400"/>
            <a:ext cx="228600" cy="228600"/>
          </a:xfrm>
          <a:prstGeom prst="ellipse">
            <a:avLst/>
          </a:prstGeom>
          <a:solidFill>
            <a:srgbClr val="FC48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981200" y="4419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DA32AA"/>
                </a:solidFill>
                <a:latin typeface="+mj-lt"/>
              </a:rPr>
              <a:t>x’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895600" y="46437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DA32AA"/>
                </a:solidFill>
              </a:rPr>
              <a:t>y’</a:t>
            </a:r>
          </a:p>
        </p:txBody>
      </p:sp>
      <p:cxnSp>
        <p:nvCxnSpPr>
          <p:cNvPr id="20" name="Straight Connector 19"/>
          <p:cNvCxnSpPr>
            <a:endCxn id="17" idx="2"/>
          </p:cNvCxnSpPr>
          <p:nvPr/>
        </p:nvCxnSpPr>
        <p:spPr>
          <a:xfrm>
            <a:off x="1447800" y="4419600"/>
            <a:ext cx="1295400" cy="38100"/>
          </a:xfrm>
          <a:prstGeom prst="line">
            <a:avLst/>
          </a:prstGeom>
          <a:ln w="12700">
            <a:solidFill>
              <a:srgbClr val="DA32A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2871216" y="4538522"/>
            <a:ext cx="0" cy="871678"/>
          </a:xfrm>
          <a:prstGeom prst="line">
            <a:avLst/>
          </a:prstGeom>
          <a:ln w="12700">
            <a:solidFill>
              <a:srgbClr val="DA32A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895600" y="4533900"/>
            <a:ext cx="0" cy="11049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590800" y="51771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y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990600" y="4419600"/>
            <a:ext cx="1828800" cy="381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286000" y="4038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x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38200" y="3810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Lorentz transformations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887636"/>
              </p:ext>
            </p:extLst>
          </p:nvPr>
        </p:nvGraphicFramePr>
        <p:xfrm>
          <a:off x="5065776" y="297888"/>
          <a:ext cx="2674937" cy="217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32" name="数式" r:id="rId3" imgW="1346040" imgH="1091880" progId="Equation.3">
                  <p:embed/>
                </p:oleObj>
              </mc:Choice>
              <mc:Fallback>
                <p:oleObj name="数式" r:id="rId3" imgW="1346040" imgH="1091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65776" y="297888"/>
                        <a:ext cx="2674937" cy="217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161374"/>
              </p:ext>
            </p:extLst>
          </p:nvPr>
        </p:nvGraphicFramePr>
        <p:xfrm>
          <a:off x="3810000" y="2654808"/>
          <a:ext cx="5151438" cy="214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33" name="数式" r:id="rId5" imgW="2590560" imgH="1079280" progId="Equation.3">
                  <p:embed/>
                </p:oleObj>
              </mc:Choice>
              <mc:Fallback>
                <p:oleObj name="数式" r:id="rId5" imgW="2590560" imgH="107928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654808"/>
                        <a:ext cx="5151438" cy="214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510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3810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Lorentz transformations 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2450245"/>
              </p:ext>
            </p:extLst>
          </p:nvPr>
        </p:nvGraphicFramePr>
        <p:xfrm>
          <a:off x="1295400" y="1069975"/>
          <a:ext cx="7019925" cy="510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87" name="数式" r:id="rId3" imgW="3530520" imgH="2565360" progId="Equation.3">
                  <p:embed/>
                </p:oleObj>
              </mc:Choice>
              <mc:Fallback>
                <p:oleObj name="数式" r:id="rId3" imgW="3530520" imgH="256536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069975"/>
                        <a:ext cx="7019925" cy="510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0524589"/>
              </p:ext>
            </p:extLst>
          </p:nvPr>
        </p:nvGraphicFramePr>
        <p:xfrm>
          <a:off x="6582456" y="417215"/>
          <a:ext cx="2071687" cy="71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88" name="Equation" r:id="rId5" imgW="1955520" imgH="672840" progId="Equation.DSMT4">
                  <p:embed/>
                </p:oleObj>
              </mc:Choice>
              <mc:Fallback>
                <p:oleObj name="Equation" r:id="rId5" imgW="195552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82456" y="417215"/>
                        <a:ext cx="2071687" cy="713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347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524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Examples of other 4-vectors </a:t>
            </a:r>
          </a:p>
          <a:p>
            <a:pPr algn="ctr"/>
            <a:r>
              <a:rPr lang="en-US" sz="2400" dirty="0" smtClean="0">
                <a:latin typeface="+mj-lt"/>
              </a:rPr>
              <a:t>applicable to the Lorentz transformation: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7941370"/>
              </p:ext>
            </p:extLst>
          </p:nvPr>
        </p:nvGraphicFramePr>
        <p:xfrm>
          <a:off x="185419" y="1123950"/>
          <a:ext cx="8882381" cy="512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06" name="数式" r:id="rId3" imgW="5283000" imgH="3047760" progId="Equation.3">
                  <p:embed/>
                </p:oleObj>
              </mc:Choice>
              <mc:Fallback>
                <p:oleObj name="数式" r:id="rId3" imgW="5283000" imgH="30477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419" y="1123950"/>
                        <a:ext cx="8882381" cy="512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7575541"/>
              </p:ext>
            </p:extLst>
          </p:nvPr>
        </p:nvGraphicFramePr>
        <p:xfrm>
          <a:off x="6781800" y="1143000"/>
          <a:ext cx="2071687" cy="71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07" name="Equation" r:id="rId5" imgW="1955520" imgH="672840" progId="Equation.DSMT4">
                  <p:embed/>
                </p:oleObj>
              </mc:Choice>
              <mc:Fallback>
                <p:oleObj name="Equation" r:id="rId5" imgW="195552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781800" y="1143000"/>
                        <a:ext cx="2071687" cy="713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773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2286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The Doppler Effect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298731"/>
              </p:ext>
            </p:extLst>
          </p:nvPr>
        </p:nvGraphicFramePr>
        <p:xfrm>
          <a:off x="76200" y="838200"/>
          <a:ext cx="895653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578" name="数式" r:id="rId3" imgW="5130720" imgH="2095200" progId="Equation.3">
                  <p:embed/>
                </p:oleObj>
              </mc:Choice>
              <mc:Fallback>
                <p:oleObj name="数式" r:id="rId3" imgW="5130720" imgH="2095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838200"/>
                        <a:ext cx="8956530" cy="365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9830640"/>
              </p:ext>
            </p:extLst>
          </p:nvPr>
        </p:nvGraphicFramePr>
        <p:xfrm>
          <a:off x="750888" y="4724400"/>
          <a:ext cx="5853112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579" name="数式" r:id="rId5" imgW="3352680" imgH="457200" progId="Equation.3">
                  <p:embed/>
                </p:oleObj>
              </mc:Choice>
              <mc:Fallback>
                <p:oleObj name="数式" r:id="rId5" imgW="335268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8" y="4724400"/>
                        <a:ext cx="5853112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498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2286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The Doppler Effect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2736011"/>
              </p:ext>
            </p:extLst>
          </p:nvPr>
        </p:nvGraphicFramePr>
        <p:xfrm>
          <a:off x="598488" y="1066800"/>
          <a:ext cx="5853112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662" name="数式" r:id="rId3" imgW="3352680" imgH="457200" progId="Equation.3">
                  <p:embed/>
                </p:oleObj>
              </mc:Choice>
              <mc:Fallback>
                <p:oleObj name="数式" r:id="rId3" imgW="33526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488" y="1066800"/>
                        <a:ext cx="5853112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5" name="Group 34"/>
          <p:cNvGrpSpPr/>
          <p:nvPr/>
        </p:nvGrpSpPr>
        <p:grpSpPr>
          <a:xfrm>
            <a:off x="304800" y="2438400"/>
            <a:ext cx="4191000" cy="3662065"/>
            <a:chOff x="838200" y="2438400"/>
            <a:chExt cx="4191000" cy="3662065"/>
          </a:xfrm>
        </p:grpSpPr>
        <p:grpSp>
          <p:nvGrpSpPr>
            <p:cNvPr id="8" name="Group 7"/>
            <p:cNvGrpSpPr/>
            <p:nvPr/>
          </p:nvGrpSpPr>
          <p:grpSpPr>
            <a:xfrm>
              <a:off x="990600" y="3200400"/>
              <a:ext cx="3048000" cy="2438400"/>
              <a:chOff x="990600" y="3200400"/>
              <a:chExt cx="3048000" cy="2438400"/>
            </a:xfrm>
          </p:grpSpPr>
          <p:cxnSp>
            <p:nvCxnSpPr>
              <p:cNvPr id="9" name="Straight Arrow Connector 8"/>
              <p:cNvCxnSpPr/>
              <p:nvPr/>
            </p:nvCxnSpPr>
            <p:spPr>
              <a:xfrm>
                <a:off x="990600" y="3200400"/>
                <a:ext cx="0" cy="2438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>
                <a:off x="990600" y="5638800"/>
                <a:ext cx="3048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/>
          </p:nvGrpSpPr>
          <p:grpSpPr>
            <a:xfrm>
              <a:off x="1447800" y="2971800"/>
              <a:ext cx="3048000" cy="2438400"/>
              <a:chOff x="990600" y="3200400"/>
              <a:chExt cx="3048000" cy="2438400"/>
            </a:xfrm>
          </p:grpSpPr>
          <p:cxnSp>
            <p:nvCxnSpPr>
              <p:cNvPr id="12" name="Straight Arrow Connector 11"/>
              <p:cNvCxnSpPr/>
              <p:nvPr/>
            </p:nvCxnSpPr>
            <p:spPr>
              <a:xfrm>
                <a:off x="990600" y="3200400"/>
                <a:ext cx="0" cy="2438400"/>
              </a:xfrm>
              <a:prstGeom prst="straightConnector1">
                <a:avLst/>
              </a:prstGeom>
              <a:ln w="38100">
                <a:solidFill>
                  <a:srgbClr val="DA32AA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990600" y="5638800"/>
                <a:ext cx="3048000" cy="0"/>
              </a:xfrm>
              <a:prstGeom prst="straightConnector1">
                <a:avLst/>
              </a:prstGeom>
              <a:ln w="38100">
                <a:solidFill>
                  <a:srgbClr val="DA32A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ight Arrow 13"/>
            <p:cNvSpPr/>
            <p:nvPr/>
          </p:nvSpPr>
          <p:spPr>
            <a:xfrm rot="18707894">
              <a:off x="1447800" y="4038600"/>
              <a:ext cx="304800" cy="152400"/>
            </a:xfrm>
            <a:prstGeom prst="rightArrow">
              <a:avLst/>
            </a:prstGeom>
            <a:solidFill>
              <a:srgbClr val="DA32AA"/>
            </a:solidFill>
            <a:ln>
              <a:solidFill>
                <a:srgbClr val="DA32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91000" y="56388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x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38200" y="27432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y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72000" y="51009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DA32AA"/>
                  </a:solidFill>
                  <a:latin typeface="+mj-lt"/>
                </a:rPr>
                <a:t>x’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752600" y="38817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DA32AA"/>
                  </a:solidFill>
                  <a:latin typeface="+mj-lt"/>
                </a:rPr>
                <a:t>v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371600" y="24384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DA32AA"/>
                  </a:solidFill>
                  <a:latin typeface="+mj-lt"/>
                </a:rPr>
                <a:t>y’</a:t>
              </a:r>
            </a:p>
          </p:txBody>
        </p:sp>
        <p:sp>
          <p:nvSpPr>
            <p:cNvPr id="29" name="Right Arrow 28"/>
            <p:cNvSpPr/>
            <p:nvPr/>
          </p:nvSpPr>
          <p:spPr>
            <a:xfrm rot="19233600">
              <a:off x="2117572" y="3757155"/>
              <a:ext cx="1447800" cy="228600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Arrow 29"/>
            <p:cNvSpPr/>
            <p:nvPr/>
          </p:nvSpPr>
          <p:spPr>
            <a:xfrm rot="20099721">
              <a:off x="1739048" y="4492371"/>
              <a:ext cx="1447800" cy="228600"/>
            </a:xfrm>
            <a:prstGeom prst="rightArrow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743200" y="32721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k’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579344" y="455458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7030A0"/>
                  </a:solidFill>
                  <a:latin typeface="+mj-lt"/>
                </a:rPr>
                <a:t>k</a:t>
              </a:r>
            </a:p>
          </p:txBody>
        </p:sp>
      </p:grp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455913"/>
              </p:ext>
            </p:extLst>
          </p:nvPr>
        </p:nvGraphicFramePr>
        <p:xfrm>
          <a:off x="3505200" y="2198687"/>
          <a:ext cx="5786437" cy="168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663" name="数式" r:id="rId5" imgW="3314520" imgH="965160" progId="Equation.3">
                  <p:embed/>
                </p:oleObj>
              </mc:Choice>
              <mc:Fallback>
                <p:oleObj name="数式" r:id="rId5" imgW="3314520" imgH="9651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198687"/>
                        <a:ext cx="5786437" cy="168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3065913"/>
              </p:ext>
            </p:extLst>
          </p:nvPr>
        </p:nvGraphicFramePr>
        <p:xfrm>
          <a:off x="4949825" y="4048125"/>
          <a:ext cx="3968750" cy="235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664" name="数式" r:id="rId7" imgW="2273040" imgH="1346040" progId="Equation.3">
                  <p:embed/>
                </p:oleObj>
              </mc:Choice>
              <mc:Fallback>
                <p:oleObj name="数式" r:id="rId7" imgW="2273040" imgH="134604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9825" y="4048125"/>
                        <a:ext cx="3968750" cy="235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828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19685</TotalTime>
  <Words>429</Words>
  <Application>Microsoft Office PowerPoint</Application>
  <PresentationFormat>On-screen Show (4:3)</PresentationFormat>
  <Paragraphs>130</Paragraphs>
  <Slides>22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Symbol</vt:lpstr>
      <vt:lpstr>Wingdings</vt:lpstr>
      <vt:lpstr>Office Theme</vt:lpstr>
      <vt:lpstr>数式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1149</cp:revision>
  <cp:lastPrinted>2014-03-24T08:03:21Z</cp:lastPrinted>
  <dcterms:created xsi:type="dcterms:W3CDTF">2012-01-10T18:32:24Z</dcterms:created>
  <dcterms:modified xsi:type="dcterms:W3CDTF">2017-03-30T21:31:10Z</dcterms:modified>
</cp:coreProperties>
</file>