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354" r:id="rId3"/>
    <p:sldId id="426" r:id="rId4"/>
    <p:sldId id="389" r:id="rId5"/>
    <p:sldId id="390" r:id="rId6"/>
    <p:sldId id="396" r:id="rId7"/>
    <p:sldId id="391" r:id="rId8"/>
    <p:sldId id="392" r:id="rId9"/>
    <p:sldId id="393" r:id="rId10"/>
    <p:sldId id="399" r:id="rId11"/>
    <p:sldId id="400" r:id="rId12"/>
    <p:sldId id="416" r:id="rId13"/>
    <p:sldId id="414" r:id="rId14"/>
    <p:sldId id="415" r:id="rId15"/>
    <p:sldId id="398" r:id="rId16"/>
    <p:sldId id="417" r:id="rId17"/>
    <p:sldId id="402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810"/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>
        <p:scale>
          <a:sx n="68" d="100"/>
          <a:sy n="68" d="100"/>
        </p:scale>
        <p:origin x="848" y="-3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pn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uphys.wustl.edu/~jss/NewPeriodicTable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8392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/>
              <a:t>9</a:t>
            </a:r>
            <a:r>
              <a:rPr lang="en-US" sz="3200" b="1" dirty="0" smtClean="0"/>
              <a:t>-9:50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Special Topics in Electrodynamics: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Electromagnetic aspects of </a:t>
            </a:r>
            <a:r>
              <a:rPr lang="en-US" sz="3200" b="1" dirty="0">
                <a:solidFill>
                  <a:schemeClr val="folHlink"/>
                </a:solidFill>
              </a:rPr>
              <a:t>s</a:t>
            </a:r>
            <a:r>
              <a:rPr lang="en-US" sz="3200" b="1" dirty="0" smtClean="0">
                <a:solidFill>
                  <a:schemeClr val="folHlink"/>
                </a:solidFill>
              </a:rPr>
              <a:t>uperconductivity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Magnetization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772979"/>
              </p:ext>
            </p:extLst>
          </p:nvPr>
        </p:nvGraphicFramePr>
        <p:xfrm>
          <a:off x="706438" y="457200"/>
          <a:ext cx="8070850" cy="608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4" name="Equation" r:id="rId3" imgW="4914720" imgH="3708360" progId="Equation.DSMT4">
                  <p:embed/>
                </p:oleObj>
              </mc:Choice>
              <mc:Fallback>
                <p:oleObj name="Equation" r:id="rId3" imgW="4914720" imgH="3708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457200"/>
                        <a:ext cx="8070850" cy="608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441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 </a:t>
            </a:r>
            <a:r>
              <a:rPr lang="en-US" sz="2400" i="1" dirty="0" smtClean="0">
                <a:latin typeface="+mj-lt"/>
              </a:rPr>
              <a:t>T=0K</a:t>
            </a:r>
          </a:p>
        </p:txBody>
      </p:sp>
    </p:spTree>
    <p:extLst>
      <p:ext uri="{BB962C8B-B14F-4D97-AF65-F5344CB8AC3E}">
        <p14:creationId xmlns:p14="http://schemas.microsoft.com/office/powerpoint/2010/main" val="39173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42560"/>
            <a:ext cx="16002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396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Magnetization field (for “type I” superconductor)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3000" y="10668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43000" y="22098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19050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914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B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057400" y="766465"/>
            <a:ext cx="1066800" cy="8718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7400" y="1638300"/>
            <a:ext cx="0" cy="571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22098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143000" y="28194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43000" y="39624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6670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-4</a:t>
            </a:r>
            <a:r>
              <a:rPr lang="en-US" sz="2400" b="1" i="1" dirty="0" smtClean="0">
                <a:latin typeface="Symbol" pitchFamily="18" charset="2"/>
              </a:rPr>
              <a:t>p</a:t>
            </a:r>
            <a:r>
              <a:rPr lang="en-US" sz="2400" b="1" i="1" dirty="0" smtClean="0">
                <a:latin typeface="+mj-lt"/>
              </a:rPr>
              <a:t>M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43000" y="3390900"/>
            <a:ext cx="914400" cy="571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7400" y="3390900"/>
            <a:ext cx="0" cy="571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5000" y="3962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066800" y="4572000"/>
            <a:ext cx="38100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66800" y="53340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" y="44196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G</a:t>
            </a:r>
            <a:r>
              <a:rPr lang="en-US" sz="2400" b="1" i="1" baseline="-25000" dirty="0" smtClean="0">
                <a:latin typeface="+mj-lt"/>
              </a:rPr>
              <a:t>S</a:t>
            </a:r>
            <a:r>
              <a:rPr lang="en-US" sz="2400" b="1" i="1" dirty="0" smtClean="0">
                <a:latin typeface="+mj-lt"/>
              </a:rPr>
              <a:t>-G</a:t>
            </a:r>
            <a:r>
              <a:rPr lang="en-US" sz="2400" b="1" i="1" baseline="-25000" dirty="0" smtClean="0">
                <a:latin typeface="+mj-lt"/>
              </a:rPr>
              <a:t>N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4500" y="483108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800" y="37338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7600" y="5105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238327"/>
              </p:ext>
            </p:extLst>
          </p:nvPr>
        </p:nvGraphicFramePr>
        <p:xfrm>
          <a:off x="4438909" y="1115602"/>
          <a:ext cx="4095491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0" name="Equation" r:id="rId4" imgW="2374560" imgH="622080" progId="Equation.DSMT4">
                  <p:embed/>
                </p:oleObj>
              </mc:Choice>
              <mc:Fallback>
                <p:oleObj name="Equation" r:id="rId4" imgW="2374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8909" y="1115602"/>
                        <a:ext cx="4095491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2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7" y="32657"/>
            <a:ext cx="9064963" cy="180022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39723"/>
              </p:ext>
            </p:extLst>
          </p:nvPr>
        </p:nvGraphicFramePr>
        <p:xfrm>
          <a:off x="251618" y="2209800"/>
          <a:ext cx="8640763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6" name="Equation" r:id="rId4" imgW="4635360" imgH="596880" progId="Equation.DSMT4">
                  <p:embed/>
                </p:oleObj>
              </mc:Choice>
              <mc:Fallback>
                <p:oleObj name="Equation" r:id="rId4" imgW="463536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618" y="2209800"/>
                        <a:ext cx="8640763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6548012" y="2935030"/>
            <a:ext cx="433387" cy="827065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95680" y="3600828"/>
            <a:ext cx="257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characteristic phonon energy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95800" y="2854195"/>
            <a:ext cx="1302118" cy="1717805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45788" y="4416165"/>
            <a:ext cx="26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density of electron states at E</a:t>
            </a:r>
            <a:r>
              <a:rPr lang="en-US" sz="2400" baseline="-25000" dirty="0" smtClean="0">
                <a:solidFill>
                  <a:srgbClr val="FF0000"/>
                </a:solidFill>
                <a:latin typeface="+mj-lt"/>
              </a:rPr>
              <a:t>F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41555" y="2682826"/>
            <a:ext cx="1403038" cy="26670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20313" y="5106987"/>
            <a:ext cx="269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attraction potential between electron pairs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495800" y="2766219"/>
            <a:ext cx="3489119" cy="1805781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3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Temperature dependence of critical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297923"/>
              </p:ext>
            </p:extLst>
          </p:nvPr>
        </p:nvGraphicFramePr>
        <p:xfrm>
          <a:off x="768973" y="332432"/>
          <a:ext cx="3643653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2" name="Equation" r:id="rId3" imgW="2450880" imgH="825480" progId="Equation.DSMT4">
                  <p:embed/>
                </p:oleObj>
              </mc:Choice>
              <mc:Fallback>
                <p:oleObj name="Equation" r:id="rId3" imgW="2450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973" y="332432"/>
                        <a:ext cx="3643653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" y="1461105"/>
            <a:ext cx="6191250" cy="483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812" y="1152525"/>
            <a:ext cx="379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PR </a:t>
            </a:r>
            <a:r>
              <a:rPr lang="en-US" sz="2400" b="1" dirty="0" smtClean="0">
                <a:latin typeface="+mj-lt"/>
              </a:rPr>
              <a:t>108</a:t>
            </a:r>
            <a:r>
              <a:rPr lang="en-US" sz="2400" dirty="0" smtClean="0">
                <a:latin typeface="+mj-lt"/>
              </a:rPr>
              <a:t>, 1175 (1957)</a:t>
            </a:r>
          </a:p>
          <a:p>
            <a:pPr lvl="1"/>
            <a:r>
              <a:rPr lang="en-US" sz="2400" dirty="0" smtClean="0">
                <a:latin typeface="+mj-lt"/>
              </a:rPr>
              <a:t>Bardeen, Cooper, and Schrieffer, “Theory of Superconductivity”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19481"/>
              </p:ext>
            </p:extLst>
          </p:nvPr>
        </p:nvGraphicFramePr>
        <p:xfrm>
          <a:off x="5841999" y="2668060"/>
          <a:ext cx="3171289" cy="106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3" name="Equation" r:id="rId6" imgW="1701720" imgH="571320" progId="Equation.DSMT4">
                  <p:embed/>
                </p:oleObj>
              </mc:Choice>
              <mc:Fallback>
                <p:oleObj name="Equation" r:id="rId6" imgW="17017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1999" y="2668060"/>
                        <a:ext cx="3171289" cy="106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477000" y="3124200"/>
            <a:ext cx="609600" cy="927615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18199" y="3880455"/>
            <a:ext cx="257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characteristic phonon energy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781800" y="3124200"/>
            <a:ext cx="1371600" cy="18158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8400" y="4807803"/>
            <a:ext cx="26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density of electron states at E</a:t>
            </a:r>
            <a:r>
              <a:rPr lang="en-US" sz="2400" baseline="-25000" dirty="0" smtClean="0">
                <a:solidFill>
                  <a:srgbClr val="FF0000"/>
                </a:solidFill>
                <a:latin typeface="+mj-lt"/>
              </a:rPr>
              <a:t>F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343775" y="3124200"/>
            <a:ext cx="1403038" cy="26670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5638800"/>
            <a:ext cx="269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attraction potential between electron pairs</a:t>
            </a:r>
          </a:p>
        </p:txBody>
      </p:sp>
    </p:spTree>
    <p:extLst>
      <p:ext uri="{BB962C8B-B14F-4D97-AF65-F5344CB8AC3E}">
        <p14:creationId xmlns:p14="http://schemas.microsoft.com/office/powerpoint/2010/main" val="15052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47712"/>
            <a:ext cx="8534400" cy="5719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484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 I elemental superconductors</a:t>
            </a:r>
          </a:p>
          <a:p>
            <a:r>
              <a:rPr lang="en-US" sz="2400" dirty="0">
                <a:latin typeface="+mj-lt"/>
                <a:hlinkClick r:id="rId3"/>
              </a:rPr>
              <a:t>http://</a:t>
            </a:r>
            <a:r>
              <a:rPr lang="en-US" sz="2400" dirty="0" smtClean="0">
                <a:latin typeface="+mj-lt"/>
                <a:hlinkClick r:id="rId3"/>
              </a:rPr>
              <a:t>wuphys.wustl.edu/~jss/NewPeriodicTable.pdf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49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Behavior of superconducting material – exclusion of magnetic field according to the London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44070"/>
              </p:ext>
            </p:extLst>
          </p:nvPr>
        </p:nvGraphicFramePr>
        <p:xfrm>
          <a:off x="990600" y="901700"/>
          <a:ext cx="599649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8" name="Equation" r:id="rId3" imgW="3263760" imgH="1168200" progId="Equation.DSMT4">
                  <p:embed/>
                </p:oleObj>
              </mc:Choice>
              <mc:Fallback>
                <p:oleObj name="Equation" r:id="rId3" imgW="326376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01700"/>
                        <a:ext cx="599649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916239"/>
              </p:ext>
            </p:extLst>
          </p:nvPr>
        </p:nvGraphicFramePr>
        <p:xfrm>
          <a:off x="990600" y="2921000"/>
          <a:ext cx="4775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9" name="Equation" r:id="rId5" imgW="2908080" imgH="1054080" progId="Equation.DSMT4">
                  <p:embed/>
                </p:oleObj>
              </mc:Choice>
              <mc:Fallback>
                <p:oleObj name="Equation" r:id="rId5" imgW="29080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21000"/>
                        <a:ext cx="47752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087880" y="4724400"/>
            <a:ext cx="1143000" cy="1676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29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0880" y="4724400"/>
            <a:ext cx="39624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>
            <a:off x="2087880" y="55626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5181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5181600"/>
            <a:ext cx="117348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472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L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05944"/>
              </p:ext>
            </p:extLst>
          </p:nvPr>
        </p:nvGraphicFramePr>
        <p:xfrm>
          <a:off x="5908675" y="4127500"/>
          <a:ext cx="24733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0" name="Equation" r:id="rId7" imgW="1346040" imgH="241200" progId="Equation.DSMT4">
                  <p:embed/>
                </p:oleObj>
              </mc:Choice>
              <mc:Fallback>
                <p:oleObj name="Equation" r:id="rId7" imgW="1346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27500"/>
                        <a:ext cx="24733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Behavior of magnetic field lines near superconductor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5905500" cy="314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7592" y="838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normal</a:t>
            </a:r>
          </a:p>
          <a:p>
            <a:r>
              <a:rPr lang="en-US" sz="2400" dirty="0" smtClean="0">
                <a:latin typeface="+mj-lt"/>
              </a:rPr>
              <a:t>state: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1950" y="914400"/>
            <a:ext cx="260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superconducting state:</a:t>
            </a:r>
          </a:p>
        </p:txBody>
      </p:sp>
    </p:spTree>
    <p:extLst>
      <p:ext uri="{BB962C8B-B14F-4D97-AF65-F5344CB8AC3E}">
        <p14:creationId xmlns:p14="http://schemas.microsoft.com/office/powerpoint/2010/main" val="393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105474" name="Picture 2" descr="http://www.magnet.fsu.edu/education/tutorials/magnetacademy/superconductivity101/images/superconductivity-meiss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6675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037" y="3375025"/>
            <a:ext cx="5105400" cy="30194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44192"/>
            <a:ext cx="6673874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79425"/>
            <a:ext cx="2750218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 I superconductors:</a:t>
            </a:r>
          </a:p>
        </p:txBody>
      </p:sp>
    </p:spTree>
    <p:extLst>
      <p:ext uri="{BB962C8B-B14F-4D97-AF65-F5344CB8AC3E}">
        <p14:creationId xmlns:p14="http://schemas.microsoft.com/office/powerpoint/2010/main" val="15481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3962400"/>
            <a:ext cx="6010275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0"/>
            <a:ext cx="5867400" cy="43148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 II superconductors</a:t>
            </a:r>
          </a:p>
        </p:txBody>
      </p:sp>
    </p:spTree>
    <p:extLst>
      <p:ext uri="{BB962C8B-B14F-4D97-AF65-F5344CB8AC3E}">
        <p14:creationId xmlns:p14="http://schemas.microsoft.com/office/powerpoint/2010/main" val="42144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72" y="1143000"/>
            <a:ext cx="8935128" cy="48101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6200" y="4419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Quantization of current flux associated with the superconducting state  (Ref:   Ashcroft and </a:t>
            </a:r>
            <a:r>
              <a:rPr lang="en-US" sz="2400" dirty="0" err="1" smtClean="0">
                <a:latin typeface="+mj-lt"/>
              </a:rPr>
              <a:t>Mermin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b="1" i="1" dirty="0" smtClean="0">
                <a:latin typeface="+mj-lt"/>
              </a:rPr>
              <a:t>Solid State Physics</a:t>
            </a:r>
            <a:r>
              <a:rPr lang="en-US" sz="2400" dirty="0" smtClean="0">
                <a:latin typeface="+mj-lt"/>
              </a:rPr>
              <a:t>)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66660"/>
              </p:ext>
            </p:extLst>
          </p:nvPr>
        </p:nvGraphicFramePr>
        <p:xfrm>
          <a:off x="328435" y="1193800"/>
          <a:ext cx="848713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Equation" r:id="rId3" imgW="4381200" imgH="1143000" progId="Equation.DSMT4">
                  <p:embed/>
                </p:oleObj>
              </mc:Choice>
              <mc:Fallback>
                <p:oleObj name="Equation" r:id="rId3" imgW="43812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35" y="1193800"/>
                        <a:ext cx="848713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464786"/>
              </p:ext>
            </p:extLst>
          </p:nvPr>
        </p:nvGraphicFramePr>
        <p:xfrm>
          <a:off x="457200" y="3563203"/>
          <a:ext cx="7924800" cy="211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5" name="Equation" r:id="rId5" imgW="6235560" imgH="1663560" progId="Equation.DSMT4">
                  <p:embed/>
                </p:oleObj>
              </mc:Choice>
              <mc:Fallback>
                <p:oleObj name="Equation" r:id="rId5" imgW="623556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563203"/>
                        <a:ext cx="7924800" cy="2114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Quantization of current flux associated with the superconducting state  -- continued</a:t>
            </a:r>
            <a:endParaRPr lang="en-US" sz="2400" b="1" i="1" dirty="0" smtClean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2600" y="1143000"/>
            <a:ext cx="762000" cy="1386006"/>
            <a:chOff x="3429000" y="1059597"/>
            <a:chExt cx="762000" cy="1386006"/>
          </a:xfrm>
        </p:grpSpPr>
        <p:sp>
          <p:nvSpPr>
            <p:cNvPr id="8" name="Can 7"/>
            <p:cNvSpPr/>
            <p:nvPr/>
          </p:nvSpPr>
          <p:spPr>
            <a:xfrm>
              <a:off x="3429000" y="1676400"/>
              <a:ext cx="762000" cy="769203"/>
            </a:xfrm>
            <a:prstGeom prst="can">
              <a:avLst/>
            </a:prstGeom>
            <a:solidFill>
              <a:srgbClr val="F41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3429000" y="1059597"/>
              <a:ext cx="762000" cy="769203"/>
            </a:xfrm>
            <a:prstGeom prst="can">
              <a:avLst/>
            </a:prstGeom>
            <a:solidFill>
              <a:srgbClr val="F41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5000" y="1763404"/>
            <a:ext cx="121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1222802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Suppose a superconducting material has a cylindrical void.  Evaluate the integral of the current in a closed path within the superconductor containing the void. </a:t>
            </a:r>
          </a:p>
        </p:txBody>
      </p:sp>
      <p:sp>
        <p:nvSpPr>
          <p:cNvPr id="13" name="Oval 12"/>
          <p:cNvSpPr/>
          <p:nvPr/>
        </p:nvSpPr>
        <p:spPr>
          <a:xfrm>
            <a:off x="787400" y="1184702"/>
            <a:ext cx="228600" cy="725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 flipH="1" flipV="1">
            <a:off x="901700" y="1184702"/>
            <a:ext cx="850900" cy="7275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418436"/>
              </p:ext>
            </p:extLst>
          </p:nvPr>
        </p:nvGraphicFramePr>
        <p:xfrm>
          <a:off x="889000" y="2830562"/>
          <a:ext cx="7246938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2" name="Equation" r:id="rId3" imgW="5194080" imgH="2222280" progId="Equation.DSMT4">
                  <p:embed/>
                </p:oleObj>
              </mc:Choice>
              <mc:Fallback>
                <p:oleObj name="Equation" r:id="rId3" imgW="5194080" imgH="22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2830562"/>
                        <a:ext cx="7246938" cy="310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4500" y="593412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Such “vortex” fields can exist within type II superconductors.</a:t>
            </a:r>
          </a:p>
        </p:txBody>
      </p:sp>
    </p:spTree>
    <p:extLst>
      <p:ext uri="{BB962C8B-B14F-4D97-AF65-F5344CB8AC3E}">
        <p14:creationId xmlns:p14="http://schemas.microsoft.com/office/powerpoint/2010/main" val="7407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71438"/>
            <a:ext cx="6257925" cy="6610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6096000" cy="3952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Crystal structure of one of the high temperature superconductors</a:t>
            </a:r>
          </a:p>
        </p:txBody>
      </p:sp>
    </p:spTree>
    <p:extLst>
      <p:ext uri="{BB962C8B-B14F-4D97-AF65-F5344CB8AC3E}">
        <p14:creationId xmlns:p14="http://schemas.microsoft.com/office/powerpoint/2010/main" val="4901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of  single vortex in type II superconductor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772751"/>
              </p:ext>
            </p:extLst>
          </p:nvPr>
        </p:nvGraphicFramePr>
        <p:xfrm>
          <a:off x="990600" y="496888"/>
          <a:ext cx="6318250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7" name="Equation" r:id="rId3" imgW="3848040" imgH="1854000" progId="Equation.DSMT4">
                  <p:embed/>
                </p:oleObj>
              </mc:Choice>
              <mc:Fallback>
                <p:oleObj name="Equation" r:id="rId3" imgW="384804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6888"/>
                        <a:ext cx="6318250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831302"/>
              </p:ext>
            </p:extLst>
          </p:nvPr>
        </p:nvGraphicFramePr>
        <p:xfrm>
          <a:off x="990600" y="3598863"/>
          <a:ext cx="6399213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8" name="Equation" r:id="rId5" imgW="5384520" imgH="2273040" progId="Equation.DSMT4">
                  <p:embed/>
                </p:oleObj>
              </mc:Choice>
              <mc:Fallback>
                <p:oleObj name="Equation" r:id="rId5" imgW="5384520" imgH="227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3598863"/>
                        <a:ext cx="6399213" cy="270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375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64" y="4833285"/>
            <a:ext cx="5326171" cy="18573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22327"/>
            <a:ext cx="3810000" cy="3810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795394"/>
              </p:ext>
            </p:extLst>
          </p:nvPr>
        </p:nvGraphicFramePr>
        <p:xfrm>
          <a:off x="214579" y="206968"/>
          <a:ext cx="261884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0" name="Equation" r:id="rId5" imgW="1384200" imgH="482400" progId="Equation.DSMT4">
                  <p:embed/>
                </p:oleObj>
              </mc:Choice>
              <mc:Fallback>
                <p:oleObj name="Equation" r:id="rId5" imgW="1384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79" y="206968"/>
                        <a:ext cx="261884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894" y="1059597"/>
            <a:ext cx="4248150" cy="4086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2286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Scanning probe images of vortices  in YBCO at 22 K</a:t>
            </a:r>
          </a:p>
        </p:txBody>
      </p:sp>
    </p:spTree>
    <p:extLst>
      <p:ext uri="{BB962C8B-B14F-4D97-AF65-F5344CB8AC3E}">
        <p14:creationId xmlns:p14="http://schemas.microsoft.com/office/powerpoint/2010/main" val="184743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2" y="358599"/>
            <a:ext cx="7720013" cy="571517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62600" y="2057400"/>
            <a:ext cx="2514600" cy="3505200"/>
          </a:xfrm>
          <a:prstGeom prst="ellipse">
            <a:avLst/>
          </a:prstGeom>
          <a:noFill/>
          <a:ln w="57150">
            <a:solidFill>
              <a:srgbClr val="FC4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Special topic:   Electromagnetic properties of superconductors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Ref:D</a:t>
            </a:r>
            <a:r>
              <a:rPr lang="en-US" sz="2400" dirty="0" smtClean="0">
                <a:latin typeface="+mj-lt"/>
              </a:rPr>
              <a:t>. </a:t>
            </a:r>
            <a:r>
              <a:rPr lang="en-US" sz="2400" dirty="0" err="1" smtClean="0">
                <a:latin typeface="+mj-lt"/>
              </a:rPr>
              <a:t>Teplitz</a:t>
            </a:r>
            <a:r>
              <a:rPr lang="en-US" sz="2400" dirty="0" smtClean="0">
                <a:latin typeface="+mj-lt"/>
              </a:rPr>
              <a:t>, editor, Electromagnetism – paths to research,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Plenum Press (1982); Chapter 1 written by Brian Schwartz and Sonia </a:t>
            </a:r>
            <a:r>
              <a:rPr lang="en-US" sz="2400" dirty="0" err="1" smtClean="0">
                <a:latin typeface="+mj-lt"/>
              </a:rPr>
              <a:t>Frota</a:t>
            </a:r>
            <a:r>
              <a:rPr lang="en-US" sz="2400" dirty="0" smtClean="0">
                <a:latin typeface="+mj-lt"/>
              </a:rPr>
              <a:t>-Pessoa</a:t>
            </a:r>
          </a:p>
        </p:txBody>
      </p:sp>
      <p:pic>
        <p:nvPicPr>
          <p:cNvPr id="97282" name="Picture 2" descr="http://hyperphysics.phy-astr.gsu.edu/hbase/solids/imgsol/mers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038600"/>
            <a:ext cx="24669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" y="2133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History:</a:t>
            </a:r>
          </a:p>
          <a:p>
            <a:pPr lvl="1"/>
            <a:r>
              <a:rPr lang="en-US" sz="2400" dirty="0" smtClean="0">
                <a:latin typeface="+mj-lt"/>
              </a:rPr>
              <a:t>1908  H. </a:t>
            </a:r>
            <a:r>
              <a:rPr lang="en-US" sz="2400" dirty="0" err="1" smtClean="0">
                <a:latin typeface="+mj-lt"/>
              </a:rPr>
              <a:t>Kamerlingh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Onnes</a:t>
            </a:r>
            <a:r>
              <a:rPr lang="en-US" sz="2400" dirty="0" smtClean="0">
                <a:latin typeface="+mj-lt"/>
              </a:rPr>
              <a:t>  successfully </a:t>
            </a:r>
            <a:r>
              <a:rPr lang="en-US" sz="2400" dirty="0" err="1" smtClean="0">
                <a:latin typeface="+mj-lt"/>
              </a:rPr>
              <a:t>liquified</a:t>
            </a:r>
            <a:r>
              <a:rPr lang="en-US" sz="2400" dirty="0" smtClean="0">
                <a:latin typeface="+mj-lt"/>
              </a:rPr>
              <a:t> He</a:t>
            </a:r>
          </a:p>
          <a:p>
            <a:pPr lvl="1"/>
            <a:r>
              <a:rPr lang="en-US" sz="2400" dirty="0" smtClean="0">
                <a:latin typeface="+mj-lt"/>
              </a:rPr>
              <a:t>1911   H. </a:t>
            </a:r>
            <a:r>
              <a:rPr lang="en-US" sz="2400" dirty="0" err="1" smtClean="0">
                <a:latin typeface="+mj-lt"/>
              </a:rPr>
              <a:t>Kamerlingh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Onnes</a:t>
            </a:r>
            <a:r>
              <a:rPr lang="en-US" sz="2400" dirty="0" smtClean="0">
                <a:latin typeface="+mj-lt"/>
              </a:rPr>
              <a:t> discovered that Hg at 4.2 K has vanishing resistance</a:t>
            </a:r>
          </a:p>
          <a:p>
            <a:pPr lvl="1"/>
            <a:r>
              <a:rPr lang="en-US" sz="2400" dirty="0" smtClean="0">
                <a:latin typeface="+mj-lt"/>
              </a:rPr>
              <a:t>1957 Theory of superconductivity by Bardeen, Cooper, and Schrieffer</a:t>
            </a:r>
          </a:p>
        </p:txBody>
      </p:sp>
    </p:spTree>
    <p:extLst>
      <p:ext uri="{BB962C8B-B14F-4D97-AF65-F5344CB8AC3E}">
        <p14:creationId xmlns:p14="http://schemas.microsoft.com/office/powerpoint/2010/main" val="30104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phenomenological theories &lt; 1957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50716"/>
              </p:ext>
            </p:extLst>
          </p:nvPr>
        </p:nvGraphicFramePr>
        <p:xfrm>
          <a:off x="914400" y="685800"/>
          <a:ext cx="514985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7" name="Equation" r:id="rId3" imgW="3136680" imgH="1447560" progId="Equation.DSMT4">
                  <p:embed/>
                </p:oleObj>
              </mc:Choice>
              <mc:Fallback>
                <p:oleObj name="Equation" r:id="rId3" imgW="3136680" imgH="1447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5149850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61255"/>
              </p:ext>
            </p:extLst>
          </p:nvPr>
        </p:nvGraphicFramePr>
        <p:xfrm>
          <a:off x="882650" y="3117850"/>
          <a:ext cx="7005638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8" name="Equation" r:id="rId5" imgW="4267080" imgH="2082600" progId="Equation.DSMT4">
                  <p:embed/>
                </p:oleObj>
              </mc:Choice>
              <mc:Fallback>
                <p:oleObj name="Equation" r:id="rId5" imgW="4267080" imgH="20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3117850"/>
                        <a:ext cx="7005638" cy="34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4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52400"/>
            <a:ext cx="78581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phenomenological theories &lt; 1957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100494"/>
              </p:ext>
            </p:extLst>
          </p:nvPr>
        </p:nvGraphicFramePr>
        <p:xfrm>
          <a:off x="685800" y="533400"/>
          <a:ext cx="6045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3" name="Equation" r:id="rId3" imgW="3682800" imgH="3479760" progId="Equation.DSMT4">
                  <p:embed/>
                </p:oleObj>
              </mc:Choice>
              <mc:Fallback>
                <p:oleObj name="Equation" r:id="rId3" imgW="3682800" imgH="3479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60452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9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London model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673385"/>
              </p:ext>
            </p:extLst>
          </p:nvPr>
        </p:nvGraphicFramePr>
        <p:xfrm>
          <a:off x="838200" y="749299"/>
          <a:ext cx="6045200" cy="412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5" name="Equation" r:id="rId3" imgW="3682800" imgH="2514600" progId="Equation.DSMT4">
                  <p:embed/>
                </p:oleObj>
              </mc:Choice>
              <mc:Fallback>
                <p:oleObj name="Equation" r:id="rId3" imgW="3682800" imgH="2514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49299"/>
                        <a:ext cx="6045200" cy="4127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07333"/>
              </p:ext>
            </p:extLst>
          </p:nvPr>
        </p:nvGraphicFramePr>
        <p:xfrm>
          <a:off x="889000" y="5029200"/>
          <a:ext cx="77978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6" name="Equation" r:id="rId5" imgW="4749480" imgH="660240" progId="Equation.DSMT4">
                  <p:embed/>
                </p:oleObj>
              </mc:Choice>
              <mc:Fallback>
                <p:oleObj name="Equation" r:id="rId5" imgW="474948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5029200"/>
                        <a:ext cx="77978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0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London model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281361"/>
              </p:ext>
            </p:extLst>
          </p:nvPr>
        </p:nvGraphicFramePr>
        <p:xfrm>
          <a:off x="990600" y="762000"/>
          <a:ext cx="5357813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0" name="Equation" r:id="rId3" imgW="3263760" imgH="1168200" progId="Equation.DSMT4">
                  <p:embed/>
                </p:oleObj>
              </mc:Choice>
              <mc:Fallback>
                <p:oleObj name="Equation" r:id="rId3" imgW="326376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762000"/>
                        <a:ext cx="5357813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08696"/>
              </p:ext>
            </p:extLst>
          </p:nvPr>
        </p:nvGraphicFramePr>
        <p:xfrm>
          <a:off x="955675" y="2768600"/>
          <a:ext cx="63595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1" name="Equation" r:id="rId5" imgW="3873240" imgH="1054080" progId="Equation.DSMT4">
                  <p:embed/>
                </p:oleObj>
              </mc:Choice>
              <mc:Fallback>
                <p:oleObj name="Equation" r:id="rId5" imgW="3873240" imgH="1054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2768600"/>
                        <a:ext cx="63595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087880" y="4724400"/>
            <a:ext cx="1143000" cy="1676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29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0880" y="4724400"/>
            <a:ext cx="39624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>
            <a:off x="2087880" y="55626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5181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5181600"/>
            <a:ext cx="117348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472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L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445770"/>
              </p:ext>
            </p:extLst>
          </p:nvPr>
        </p:nvGraphicFramePr>
        <p:xfrm>
          <a:off x="6400799" y="4191000"/>
          <a:ext cx="2474199" cy="40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2" name="Equation" r:id="rId7" imgW="2019240" imgH="330120" progId="Equation.DSMT4">
                  <p:embed/>
                </p:oleObj>
              </mc:Choice>
              <mc:Fallback>
                <p:oleObj name="Equation" r:id="rId7" imgW="20192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00799" y="4191000"/>
                        <a:ext cx="2474199" cy="404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25716</TotalTime>
  <Words>558</Words>
  <Application>Microsoft Office PowerPoint</Application>
  <PresentationFormat>On-screen Show (4:3)</PresentationFormat>
  <Paragraphs>137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1340</cp:revision>
  <cp:lastPrinted>2017-04-17T12:30:14Z</cp:lastPrinted>
  <dcterms:created xsi:type="dcterms:W3CDTF">2012-01-10T18:32:24Z</dcterms:created>
  <dcterms:modified xsi:type="dcterms:W3CDTF">2017-04-17T13:15:46Z</dcterms:modified>
</cp:coreProperties>
</file>