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6" r:id="rId2"/>
    <p:sldId id="354" r:id="rId3"/>
    <p:sldId id="419" r:id="rId4"/>
    <p:sldId id="390" r:id="rId5"/>
    <p:sldId id="391" r:id="rId6"/>
    <p:sldId id="392" r:id="rId7"/>
    <p:sldId id="398" r:id="rId8"/>
    <p:sldId id="416" r:id="rId9"/>
    <p:sldId id="417" r:id="rId10"/>
    <p:sldId id="403" r:id="rId11"/>
    <p:sldId id="404" r:id="rId12"/>
    <p:sldId id="405" r:id="rId13"/>
    <p:sldId id="406" r:id="rId14"/>
    <p:sldId id="407" r:id="rId15"/>
    <p:sldId id="408" r:id="rId16"/>
    <p:sldId id="420" r:id="rId17"/>
    <p:sldId id="409" r:id="rId18"/>
    <p:sldId id="410" r:id="rId19"/>
    <p:sldId id="411" r:id="rId20"/>
    <p:sldId id="412" r:id="rId21"/>
    <p:sldId id="418" r:id="rId22"/>
    <p:sldId id="413" r:id="rId23"/>
    <p:sldId id="421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4810"/>
    <a:srgbClr val="F418EF"/>
    <a:srgbClr val="DA32AA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>
        <p:scale>
          <a:sx n="54" d="100"/>
          <a:sy n="54" d="100"/>
        </p:scale>
        <p:origin x="436" y="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8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04/19/2017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04/19/2017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04/19/2017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04/19/2017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04/19/2017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04/19/2017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04/19/2017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04/19/2017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04/19/2017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04/19/2017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04/19/2017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712  Spring 2017 --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81000"/>
            <a:ext cx="8839200" cy="51090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712 Electrodynamics</a:t>
            </a:r>
          </a:p>
          <a:p>
            <a:pPr algn="ctr"/>
            <a:r>
              <a:rPr lang="en-US" sz="3200" b="1" dirty="0"/>
              <a:t>9</a:t>
            </a:r>
            <a:r>
              <a:rPr lang="en-US" sz="3200" b="1" dirty="0" smtClean="0"/>
              <a:t>-9:50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</a:t>
            </a:r>
            <a:r>
              <a:rPr lang="en-US" sz="3200" b="1" dirty="0" smtClean="0"/>
              <a:t>35: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Special Topics in Electrodynamics:</a:t>
            </a:r>
          </a:p>
          <a:p>
            <a:pPr marL="457200" lvl="2"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Electromagnetic aspects of superconductivity</a:t>
            </a:r>
          </a:p>
          <a:p>
            <a:pPr lvl="6" indent="-4572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folHlink"/>
                </a:solidFill>
              </a:rPr>
              <a:t>Tunneling </a:t>
            </a:r>
            <a:r>
              <a:rPr lang="en-US" sz="2800" b="1" dirty="0" smtClean="0">
                <a:solidFill>
                  <a:schemeClr val="folHlink"/>
                </a:solidFill>
              </a:rPr>
              <a:t>between two superconductors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04/19/2017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334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tunneling current between two superconductors    (Ref. </a:t>
            </a:r>
            <a:r>
              <a:rPr lang="en-US" sz="2400" dirty="0" err="1" smtClean="0">
                <a:latin typeface="+mj-lt"/>
              </a:rPr>
              <a:t>Teplitz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b="1" i="1" dirty="0" smtClean="0">
                <a:latin typeface="+mj-lt"/>
              </a:rPr>
              <a:t>Electromagnetism</a:t>
            </a:r>
            <a:r>
              <a:rPr lang="en-US" sz="2400" dirty="0" smtClean="0">
                <a:latin typeface="+mj-lt"/>
              </a:rPr>
              <a:t> (1982))</a:t>
            </a:r>
          </a:p>
        </p:txBody>
      </p:sp>
      <p:sp>
        <p:nvSpPr>
          <p:cNvPr id="6" name="Cube 5"/>
          <p:cNvSpPr/>
          <p:nvPr/>
        </p:nvSpPr>
        <p:spPr>
          <a:xfrm>
            <a:off x="1524000" y="21336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3810000" y="21336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05200" y="21336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81400" y="1600200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276600" y="4114800"/>
            <a:ext cx="0" cy="1143000"/>
          </a:xfrm>
          <a:prstGeom prst="straightConnector1">
            <a:avLst/>
          </a:prstGeom>
          <a:ln w="508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429000" y="4114800"/>
            <a:ext cx="0" cy="1143000"/>
          </a:xfrm>
          <a:prstGeom prst="straightConnector1">
            <a:avLst/>
          </a:prstGeom>
          <a:ln w="508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581400" y="4114800"/>
            <a:ext cx="0" cy="1143000"/>
          </a:xfrm>
          <a:prstGeom prst="straightConnector1">
            <a:avLst/>
          </a:prstGeom>
          <a:ln w="508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76600" y="5257800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DA32AA"/>
                </a:solidFill>
                <a:latin typeface="+mj-lt"/>
              </a:rPr>
              <a:t>B</a:t>
            </a:r>
            <a:r>
              <a:rPr lang="en-US" sz="2400" b="1" baseline="-25000" dirty="0" err="1" smtClean="0">
                <a:solidFill>
                  <a:srgbClr val="DA32AA"/>
                </a:solidFill>
                <a:latin typeface="+mj-lt"/>
              </a:rPr>
              <a:t>z</a:t>
            </a:r>
            <a:endParaRPr lang="en-US" sz="2400" b="1" dirty="0" smtClean="0">
              <a:solidFill>
                <a:srgbClr val="DA32AA"/>
              </a:solidFill>
              <a:latin typeface="+mj-lt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248400" y="3886200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91400" y="3657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6697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33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" y="1143000"/>
            <a:ext cx="802005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905000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DA32AA"/>
                </a:solidFill>
                <a:latin typeface="+mj-lt"/>
              </a:rPr>
              <a:t>B</a:t>
            </a:r>
            <a:r>
              <a:rPr lang="en-US" sz="2400" b="1" baseline="-25000" dirty="0" err="1" smtClean="0">
                <a:solidFill>
                  <a:srgbClr val="DA32AA"/>
                </a:solidFill>
                <a:latin typeface="+mj-lt"/>
              </a:rPr>
              <a:t>z</a:t>
            </a:r>
            <a:endParaRPr lang="en-US" sz="2400" b="1" dirty="0" smtClean="0">
              <a:solidFill>
                <a:srgbClr val="DA32AA"/>
              </a:solidFill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962400" y="3429000"/>
            <a:ext cx="12192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90600" y="14433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Supercon</a:t>
            </a:r>
            <a:r>
              <a:rPr lang="en-US" sz="2400" dirty="0" smtClean="0">
                <a:latin typeface="+mj-lt"/>
              </a:rPr>
              <a:t> left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1200" y="1447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Supercon</a:t>
            </a:r>
            <a:r>
              <a:rPr lang="en-US" sz="2400" dirty="0" smtClean="0">
                <a:latin typeface="+mj-lt"/>
              </a:rPr>
              <a:t> right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86200" y="14433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Junction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3400" y="2971800"/>
            <a:ext cx="470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d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973655"/>
              </p:ext>
            </p:extLst>
          </p:nvPr>
        </p:nvGraphicFramePr>
        <p:xfrm>
          <a:off x="1752600" y="4572000"/>
          <a:ext cx="6026150" cy="1640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21" name="Equation" r:id="rId4" imgW="2705040" imgH="736560" progId="Equation.DSMT4">
                  <p:embed/>
                </p:oleObj>
              </mc:Choice>
              <mc:Fallback>
                <p:oleObj name="Equation" r:id="rId4" imgW="270504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2600" y="4572000"/>
                        <a:ext cx="6026150" cy="1640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9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86975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810177"/>
              </p:ext>
            </p:extLst>
          </p:nvPr>
        </p:nvGraphicFramePr>
        <p:xfrm>
          <a:off x="304800" y="4459288"/>
          <a:ext cx="8656638" cy="186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5" name="Equation" r:id="rId3" imgW="3886200" imgH="838080" progId="Equation.DSMT4">
                  <p:embed/>
                </p:oleObj>
              </mc:Choice>
              <mc:Fallback>
                <p:oleObj name="Equation" r:id="rId3" imgW="388620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459288"/>
                        <a:ext cx="8656638" cy="186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762000"/>
            <a:ext cx="794385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1905000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A32AA"/>
                </a:solidFill>
                <a:latin typeface="+mj-lt"/>
              </a:rPr>
              <a:t>A</a:t>
            </a:r>
            <a:r>
              <a:rPr lang="en-US" sz="2400" b="1" baseline="-25000" dirty="0">
                <a:solidFill>
                  <a:srgbClr val="DA32AA"/>
                </a:solidFill>
                <a:latin typeface="+mj-lt"/>
              </a:rPr>
              <a:t>y</a:t>
            </a:r>
            <a:endParaRPr lang="en-US" sz="2400" b="1" dirty="0" smtClean="0">
              <a:solidFill>
                <a:srgbClr val="DA32AA"/>
              </a:solidFill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43400" y="3429000"/>
            <a:ext cx="12192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71600" y="14433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Supercon</a:t>
            </a:r>
            <a:r>
              <a:rPr lang="en-US" sz="2400" dirty="0" smtClean="0">
                <a:latin typeface="+mj-lt"/>
              </a:rPr>
              <a:t> left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447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Supercon</a:t>
            </a:r>
            <a:r>
              <a:rPr lang="en-US" sz="2400" dirty="0" smtClean="0">
                <a:latin typeface="+mj-lt"/>
              </a:rPr>
              <a:t> right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67200" y="14433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Junction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24400" y="2971800"/>
            <a:ext cx="470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3423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sp>
        <p:nvSpPr>
          <p:cNvPr id="6" name="Cube 5"/>
          <p:cNvSpPr/>
          <p:nvPr/>
        </p:nvSpPr>
        <p:spPr>
          <a:xfrm>
            <a:off x="1524000" y="9906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3810000" y="9906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05200" y="9906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81400" y="457200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248400" y="2743200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91400" y="2514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81200" y="1752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1752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398979"/>
              </p:ext>
            </p:extLst>
          </p:nvPr>
        </p:nvGraphicFramePr>
        <p:xfrm>
          <a:off x="617538" y="3276600"/>
          <a:ext cx="7764462" cy="2851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70" name="Equation" r:id="rId3" imgW="4152600" imgH="1523880" progId="Equation.DSMT4">
                  <p:embed/>
                </p:oleObj>
              </mc:Choice>
              <mc:Fallback>
                <p:oleObj name="Equation" r:id="rId3" imgW="4152600" imgH="1523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8" y="3276600"/>
                        <a:ext cx="7764462" cy="2851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2895600" y="5105400"/>
            <a:ext cx="3733800" cy="685800"/>
            <a:chOff x="2895600" y="5105400"/>
            <a:chExt cx="3733800" cy="685800"/>
          </a:xfrm>
        </p:grpSpPr>
        <p:cxnSp>
          <p:nvCxnSpPr>
            <p:cNvPr id="11" name="Straight Arrow Connector 10"/>
            <p:cNvCxnSpPr/>
            <p:nvPr/>
          </p:nvCxnSpPr>
          <p:spPr>
            <a:xfrm flipH="1" flipV="1">
              <a:off x="2895600" y="5105400"/>
              <a:ext cx="685800" cy="304800"/>
            </a:xfrm>
            <a:prstGeom prst="straightConnector1">
              <a:avLst/>
            </a:prstGeom>
            <a:ln w="38100">
              <a:solidFill>
                <a:srgbClr val="F418E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2895600" y="5410200"/>
              <a:ext cx="685800" cy="381000"/>
            </a:xfrm>
            <a:prstGeom prst="straightConnector1">
              <a:avLst/>
            </a:prstGeom>
            <a:ln w="38100">
              <a:solidFill>
                <a:srgbClr val="F418E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581400" y="5139035"/>
              <a:ext cx="30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418EF"/>
                  </a:solidFill>
                  <a:latin typeface="+mj-lt"/>
                </a:rPr>
                <a:t>Coupling parameter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511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218283"/>
              </p:ext>
            </p:extLst>
          </p:nvPr>
        </p:nvGraphicFramePr>
        <p:xfrm>
          <a:off x="1066800" y="914400"/>
          <a:ext cx="6958013" cy="228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40" name="Equation" r:id="rId3" imgW="3720960" imgH="1218960" progId="Equation.DSMT4">
                  <p:embed/>
                </p:oleObj>
              </mc:Choice>
              <mc:Fallback>
                <p:oleObj name="Equation" r:id="rId3" imgW="3720960" imgH="1218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914400"/>
                        <a:ext cx="6958013" cy="228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420974"/>
              </p:ext>
            </p:extLst>
          </p:nvPr>
        </p:nvGraphicFramePr>
        <p:xfrm>
          <a:off x="1066800" y="3290887"/>
          <a:ext cx="4773613" cy="318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41" name="Equation" r:id="rId5" imgW="2552400" imgH="1701720" progId="Equation.DSMT4">
                  <p:embed/>
                </p:oleObj>
              </mc:Choice>
              <mc:Fallback>
                <p:oleObj name="Equation" r:id="rId5" imgW="2552400" imgH="1701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290887"/>
                        <a:ext cx="4773613" cy="318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591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439802"/>
              </p:ext>
            </p:extLst>
          </p:nvPr>
        </p:nvGraphicFramePr>
        <p:xfrm>
          <a:off x="506412" y="584200"/>
          <a:ext cx="8408988" cy="152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11" name="Equation" r:id="rId3" imgW="4495680" imgH="812520" progId="Equation.DSMT4">
                  <p:embed/>
                </p:oleObj>
              </mc:Choice>
              <mc:Fallback>
                <p:oleObj name="Equation" r:id="rId3" imgW="449568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2" y="584200"/>
                        <a:ext cx="8408988" cy="152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be 6"/>
          <p:cNvSpPr/>
          <p:nvPr/>
        </p:nvSpPr>
        <p:spPr>
          <a:xfrm>
            <a:off x="152400" y="21336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2438400" y="21336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33600" y="21336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76800" y="3886200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19800" y="3657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2895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71800" y="2895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524000" y="2133600"/>
            <a:ext cx="4572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590800" y="2133600"/>
            <a:ext cx="4191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43000" y="21336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 smtClean="0">
                <a:latin typeface="+mj-lt"/>
              </a:rPr>
              <a:t>L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5600" y="21336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R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26670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T</a:t>
            </a:r>
            <a:endParaRPr lang="en-US" sz="2400" i="1" dirty="0" smtClean="0">
              <a:latin typeface="+mj-lt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502159"/>
              </p:ext>
            </p:extLst>
          </p:nvPr>
        </p:nvGraphicFramePr>
        <p:xfrm>
          <a:off x="631825" y="4267200"/>
          <a:ext cx="7696200" cy="214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12" name="Equation" r:id="rId5" imgW="4114800" imgH="1143000" progId="Equation.DSMT4">
                  <p:embed/>
                </p:oleObj>
              </mc:Choice>
              <mc:Fallback>
                <p:oleObj name="Equation" r:id="rId5" imgW="411480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" y="4267200"/>
                        <a:ext cx="7696200" cy="214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943847"/>
              </p:ext>
            </p:extLst>
          </p:nvPr>
        </p:nvGraphicFramePr>
        <p:xfrm>
          <a:off x="4995862" y="1993900"/>
          <a:ext cx="3919538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13" name="Equation" r:id="rId7" imgW="2095200" imgH="888840" progId="Equation.DSMT4">
                  <p:embed/>
                </p:oleObj>
              </mc:Choice>
              <mc:Fallback>
                <p:oleObj name="Equation" r:id="rId7" imgW="209520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5862" y="1993900"/>
                        <a:ext cx="3919538" cy="166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/>
          <p:cNvCxnSpPr>
            <a:endCxn id="22" idx="2"/>
          </p:cNvCxnSpPr>
          <p:nvPr/>
        </p:nvCxnSpPr>
        <p:spPr>
          <a:xfrm>
            <a:off x="1981200" y="3124200"/>
            <a:ext cx="4953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3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" y="86511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046524"/>
              </p:ext>
            </p:extLst>
          </p:nvPr>
        </p:nvGraphicFramePr>
        <p:xfrm>
          <a:off x="305593" y="2277569"/>
          <a:ext cx="8228013" cy="4119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0" name="Equation" r:id="rId3" imgW="4724280" imgH="2361960" progId="Equation.DSMT4">
                  <p:embed/>
                </p:oleObj>
              </mc:Choice>
              <mc:Fallback>
                <p:oleObj name="Equation" r:id="rId3" imgW="4724280" imgH="236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93" y="2277569"/>
                        <a:ext cx="8228013" cy="4119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be 6"/>
          <p:cNvSpPr/>
          <p:nvPr/>
        </p:nvSpPr>
        <p:spPr>
          <a:xfrm>
            <a:off x="2133600" y="5334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4419600" y="5334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14800" y="5334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858000" y="2286000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01000" y="2057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90800" y="1295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53000" y="1295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505200" y="533400"/>
            <a:ext cx="4572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572000" y="533400"/>
            <a:ext cx="4191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124200" y="5334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 smtClean="0">
                <a:latin typeface="+mj-lt"/>
              </a:rPr>
              <a:t>L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6800" y="5334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R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8600" y="10668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T</a:t>
            </a:r>
            <a:endParaRPr lang="en-US" sz="2400" i="1" dirty="0" smtClean="0">
              <a:latin typeface="+mj-lt"/>
            </a:endParaRPr>
          </a:p>
        </p:txBody>
      </p:sp>
      <p:cxnSp>
        <p:nvCxnSpPr>
          <p:cNvPr id="26" name="Straight Arrow Connector 25"/>
          <p:cNvCxnSpPr>
            <a:endCxn id="22" idx="2"/>
          </p:cNvCxnSpPr>
          <p:nvPr/>
        </p:nvCxnSpPr>
        <p:spPr>
          <a:xfrm>
            <a:off x="3962400" y="1524000"/>
            <a:ext cx="4953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43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sp>
        <p:nvSpPr>
          <p:cNvPr id="6" name="Cube 5"/>
          <p:cNvSpPr/>
          <p:nvPr/>
        </p:nvSpPr>
        <p:spPr>
          <a:xfrm>
            <a:off x="152400" y="6858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2438400" y="6858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33600" y="6858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876800" y="2438400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19800" y="2209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144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71800" y="144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524000" y="685800"/>
            <a:ext cx="4572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590800" y="685800"/>
            <a:ext cx="4191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43000" y="6858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 smtClean="0">
                <a:latin typeface="+mj-lt"/>
              </a:rPr>
              <a:t>L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600" y="6858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R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7400" y="12192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T</a:t>
            </a:r>
            <a:endParaRPr lang="en-US" sz="2400" i="1" dirty="0" smtClean="0">
              <a:latin typeface="+mj-lt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42246"/>
              </p:ext>
            </p:extLst>
          </p:nvPr>
        </p:nvGraphicFramePr>
        <p:xfrm>
          <a:off x="1463979" y="2738735"/>
          <a:ext cx="5772151" cy="244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90" name="Equation" r:id="rId3" imgW="3085920" imgH="1307880" progId="Equation.DSMT4">
                  <p:embed/>
                </p:oleObj>
              </mc:Choice>
              <mc:Fallback>
                <p:oleObj name="Equation" r:id="rId3" imgW="3085920" imgH="1307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979" y="2738735"/>
                        <a:ext cx="5772151" cy="244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1950720" y="1676400"/>
            <a:ext cx="4953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043296"/>
              </p:ext>
            </p:extLst>
          </p:nvPr>
        </p:nvGraphicFramePr>
        <p:xfrm>
          <a:off x="1524000" y="5167313"/>
          <a:ext cx="6413500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91" name="Equation" r:id="rId5" imgW="3429000" imgH="634680" progId="Equation.DSMT4">
                  <p:embed/>
                </p:oleObj>
              </mc:Choice>
              <mc:Fallback>
                <p:oleObj name="Equation" r:id="rId5" imgW="342900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167313"/>
                        <a:ext cx="6413500" cy="118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08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201081"/>
              </p:ext>
            </p:extLst>
          </p:nvPr>
        </p:nvGraphicFramePr>
        <p:xfrm>
          <a:off x="175161" y="3364058"/>
          <a:ext cx="8288338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18" name="Equation" r:id="rId3" imgW="3720960" imgH="507960" progId="Equation.DSMT4">
                  <p:embed/>
                </p:oleObj>
              </mc:Choice>
              <mc:Fallback>
                <p:oleObj name="Equation" r:id="rId3" imgW="37209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61" y="3364058"/>
                        <a:ext cx="8288338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152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sp>
        <p:nvSpPr>
          <p:cNvPr id="8" name="Cube 7"/>
          <p:cNvSpPr/>
          <p:nvPr/>
        </p:nvSpPr>
        <p:spPr>
          <a:xfrm>
            <a:off x="152400" y="6858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2438400" y="6858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33600" y="6858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00400" y="2514600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14800" y="2209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144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1800" y="144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524000" y="685800"/>
            <a:ext cx="4572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590800" y="685800"/>
            <a:ext cx="4191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43000" y="6858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 smtClean="0">
                <a:latin typeface="+mj-lt"/>
              </a:rPr>
              <a:t>L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5600" y="6858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R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12192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T</a:t>
            </a:r>
            <a:endParaRPr lang="en-US" sz="2400" i="1" dirty="0" smtClean="0">
              <a:latin typeface="+mj-lt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950720" y="1676400"/>
            <a:ext cx="4953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914928"/>
              </p:ext>
            </p:extLst>
          </p:nvPr>
        </p:nvGraphicFramePr>
        <p:xfrm>
          <a:off x="5294312" y="536752"/>
          <a:ext cx="3087688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19" name="Equation" r:id="rId5" imgW="1650960" imgH="609480" progId="Equation.DSMT4">
                  <p:embed/>
                </p:oleObj>
              </mc:Choice>
              <mc:Fallback>
                <p:oleObj name="Equation" r:id="rId5" imgW="165096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4312" y="536752"/>
                        <a:ext cx="3087688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869295"/>
              </p:ext>
            </p:extLst>
          </p:nvPr>
        </p:nvGraphicFramePr>
        <p:xfrm>
          <a:off x="313531" y="4426393"/>
          <a:ext cx="7983538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20" name="Equation" r:id="rId7" imgW="3365280" imgH="876240" progId="Equation.DSMT4">
                  <p:embed/>
                </p:oleObj>
              </mc:Choice>
              <mc:Fallback>
                <p:oleObj name="Equation" r:id="rId7" imgW="3365280" imgH="876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531" y="4426393"/>
                        <a:ext cx="7983538" cy="208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/>
          <p:cNvCxnSpPr/>
          <p:nvPr/>
        </p:nvCxnSpPr>
        <p:spPr>
          <a:xfrm flipV="1">
            <a:off x="1981200" y="1905000"/>
            <a:ext cx="0" cy="1143000"/>
          </a:xfrm>
          <a:prstGeom prst="straightConnector1">
            <a:avLst/>
          </a:prstGeom>
          <a:ln w="508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133600" y="1905000"/>
            <a:ext cx="0" cy="1143000"/>
          </a:xfrm>
          <a:prstGeom prst="straightConnector1">
            <a:avLst/>
          </a:prstGeom>
          <a:ln w="508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286000" y="1905000"/>
            <a:ext cx="0" cy="1143000"/>
          </a:xfrm>
          <a:prstGeom prst="straightConnector1">
            <a:avLst/>
          </a:prstGeom>
          <a:ln w="508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981200" y="3048000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DA32AA"/>
                </a:solidFill>
                <a:latin typeface="+mj-lt"/>
              </a:rPr>
              <a:t>B</a:t>
            </a:r>
            <a:r>
              <a:rPr lang="en-US" sz="2400" b="1" baseline="-25000" dirty="0" err="1" smtClean="0">
                <a:solidFill>
                  <a:srgbClr val="DA32AA"/>
                </a:solidFill>
                <a:latin typeface="+mj-lt"/>
              </a:rPr>
              <a:t>z</a:t>
            </a:r>
            <a:endParaRPr lang="en-US" sz="2400" b="1" dirty="0" smtClean="0">
              <a:solidFill>
                <a:srgbClr val="DA32AA"/>
              </a:solidFill>
              <a:latin typeface="+mj-lt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164822"/>
              </p:ext>
            </p:extLst>
          </p:nvPr>
        </p:nvGraphicFramePr>
        <p:xfrm>
          <a:off x="5353050" y="1757363"/>
          <a:ext cx="2968625" cy="166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21" name="Equation" r:id="rId9" imgW="1587240" imgH="888840" progId="Equation.DSMT4">
                  <p:embed/>
                </p:oleObj>
              </mc:Choice>
              <mc:Fallback>
                <p:oleObj name="Equation" r:id="rId9" imgW="158724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3050" y="1757363"/>
                        <a:ext cx="2968625" cy="166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253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52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sp>
        <p:nvSpPr>
          <p:cNvPr id="8" name="Cube 7"/>
          <p:cNvSpPr/>
          <p:nvPr/>
        </p:nvSpPr>
        <p:spPr>
          <a:xfrm>
            <a:off x="152400" y="6858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2438400" y="6858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33600" y="6858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76800" y="2438400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9800" y="2209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144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1800" y="144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524000" y="685800"/>
            <a:ext cx="4572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590800" y="685800"/>
            <a:ext cx="4191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43000" y="6858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 smtClean="0">
                <a:latin typeface="+mj-lt"/>
              </a:rPr>
              <a:t>L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5600" y="6858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R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12192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T</a:t>
            </a:r>
            <a:endParaRPr lang="en-US" sz="2400" i="1" dirty="0" smtClean="0">
              <a:latin typeface="+mj-lt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950720" y="1676400"/>
            <a:ext cx="4953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771474"/>
              </p:ext>
            </p:extLst>
          </p:nvPr>
        </p:nvGraphicFramePr>
        <p:xfrm>
          <a:off x="457200" y="3659151"/>
          <a:ext cx="7648575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8" name="Equation" r:id="rId3" imgW="4089240" imgH="1523880" progId="Equation.DSMT4">
                  <p:embed/>
                </p:oleObj>
              </mc:Choice>
              <mc:Fallback>
                <p:oleObj name="Equation" r:id="rId3" imgW="4089240" imgH="1523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659151"/>
                        <a:ext cx="7648575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570971"/>
              </p:ext>
            </p:extLst>
          </p:nvPr>
        </p:nvGraphicFramePr>
        <p:xfrm>
          <a:off x="457200" y="2710340"/>
          <a:ext cx="62928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9" name="Equation" r:id="rId5" imgW="3365280" imgH="609480" progId="Equation.DSMT4">
                  <p:embed/>
                </p:oleObj>
              </mc:Choice>
              <mc:Fallback>
                <p:oleObj name="Equation" r:id="rId5" imgW="336528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710340"/>
                        <a:ext cx="629285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3962400" y="1717128"/>
            <a:ext cx="457200" cy="461665"/>
          </a:xfrm>
          <a:prstGeom prst="straightConnector1">
            <a:avLst/>
          </a:prstGeom>
          <a:ln w="3175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883906" y="1143000"/>
            <a:ext cx="2294" cy="1334276"/>
          </a:xfrm>
          <a:prstGeom prst="straightConnector1">
            <a:avLst/>
          </a:prstGeom>
          <a:ln w="3175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962400" y="1519535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w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05200" y="16002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w</a:t>
            </a:r>
            <a:endParaRPr lang="en-US" sz="2400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964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27" y="990600"/>
            <a:ext cx="8978630" cy="47339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76200" y="44958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04/19/2017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295400"/>
            <a:ext cx="86296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89020" y="128016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I</a:t>
            </a:r>
            <a:r>
              <a:rPr lang="en-US" sz="2400" i="1" baseline="-25000" dirty="0" smtClean="0">
                <a:latin typeface="+mj-lt"/>
              </a:rPr>
              <a:t>T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4567535"/>
            <a:ext cx="85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itchFamily="18" charset="2"/>
              </a:rPr>
              <a:t>F/F</a:t>
            </a:r>
            <a:r>
              <a:rPr lang="en-US" sz="2400" i="1" baseline="-25000" dirty="0" smtClean="0">
                <a:latin typeface="Symbol" pitchFamily="18" charset="2"/>
              </a:rPr>
              <a:t>0</a:t>
            </a:r>
            <a:endParaRPr lang="en-US" sz="2400" i="1" dirty="0" smtClean="0">
              <a:latin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5257800"/>
            <a:ext cx="8734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Note:   This very sensitive “SQUID” technology has been used in scanning probe techniques.    See for example, J. R. </a:t>
            </a:r>
            <a:r>
              <a:rPr lang="en-US" sz="2400" dirty="0" err="1" smtClean="0">
                <a:latin typeface="+mj-lt"/>
              </a:rPr>
              <a:t>Kirtley</a:t>
            </a:r>
            <a:r>
              <a:rPr lang="en-US" sz="2400" dirty="0" smtClean="0">
                <a:latin typeface="+mj-lt"/>
              </a:rPr>
              <a:t>, Rep. </a:t>
            </a:r>
            <a:r>
              <a:rPr lang="en-US" sz="2400" dirty="0" err="1" smtClean="0">
                <a:latin typeface="+mj-lt"/>
              </a:rPr>
              <a:t>Prog</a:t>
            </a:r>
            <a:r>
              <a:rPr lang="en-US" sz="2400" dirty="0" smtClean="0">
                <a:latin typeface="+mj-lt"/>
              </a:rPr>
              <a:t>. Physics 73, 126501 (2010).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3048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SQUID =</a:t>
            </a:r>
            <a:r>
              <a:rPr lang="en-US" sz="2400" i="1" dirty="0" smtClean="0"/>
              <a:t>superconducting </a:t>
            </a:r>
            <a:r>
              <a:rPr lang="en-US" sz="2400" i="1" dirty="0"/>
              <a:t>quantum interference device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546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Scanning SQIUD microscopy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Ref. J. R. </a:t>
            </a:r>
            <a:r>
              <a:rPr lang="en-US" sz="2400" dirty="0" err="1" smtClean="0">
                <a:latin typeface="+mj-lt"/>
              </a:rPr>
              <a:t>Kirtley</a:t>
            </a:r>
            <a:r>
              <a:rPr lang="en-US" sz="2400" dirty="0" smtClean="0">
                <a:latin typeface="+mj-lt"/>
              </a:rPr>
              <a:t>, Rep. </a:t>
            </a:r>
            <a:r>
              <a:rPr lang="en-US" sz="2400" dirty="0" err="1" smtClean="0">
                <a:latin typeface="+mj-lt"/>
              </a:rPr>
              <a:t>Prog</a:t>
            </a:r>
            <a:r>
              <a:rPr lang="en-US" sz="2400" dirty="0" smtClean="0">
                <a:latin typeface="+mj-lt"/>
              </a:rPr>
              <a:t>. Phys. </a:t>
            </a:r>
            <a:r>
              <a:rPr lang="en-US" sz="2400" b="1" dirty="0" smtClean="0">
                <a:latin typeface="+mj-lt"/>
              </a:rPr>
              <a:t>73</a:t>
            </a:r>
            <a:r>
              <a:rPr lang="en-US" sz="2400" dirty="0" smtClean="0">
                <a:latin typeface="+mj-lt"/>
              </a:rPr>
              <a:t> 126501 (2010)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1274617"/>
            <a:ext cx="5972175" cy="511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0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495300"/>
            <a:ext cx="75438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1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4" y="1219200"/>
            <a:ext cx="3785244" cy="47563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088" y="1336889"/>
            <a:ext cx="5057775" cy="4638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850" y="114810"/>
            <a:ext cx="6848475" cy="885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15200" y="228600"/>
            <a:ext cx="1542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pg. 481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051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31" y="457200"/>
            <a:ext cx="7500938" cy="560311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579269" y="3373591"/>
            <a:ext cx="2743200" cy="1905000"/>
          </a:xfrm>
          <a:prstGeom prst="ellipse">
            <a:avLst/>
          </a:prstGeom>
          <a:noFill/>
          <a:ln w="57150">
            <a:solidFill>
              <a:srgbClr val="FC48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2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Review:   London </a:t>
            </a:r>
            <a:r>
              <a:rPr lang="en-US" sz="2400" dirty="0" smtClean="0">
                <a:latin typeface="+mj-lt"/>
              </a:rPr>
              <a:t>model of superconducting state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751619"/>
              </p:ext>
            </p:extLst>
          </p:nvPr>
        </p:nvGraphicFramePr>
        <p:xfrm>
          <a:off x="762000" y="565506"/>
          <a:ext cx="6567488" cy="275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57" name="Equation" r:id="rId3" imgW="4000320" imgH="1676160" progId="Equation.DSMT4">
                  <p:embed/>
                </p:oleObj>
              </mc:Choice>
              <mc:Fallback>
                <p:oleObj name="Equation" r:id="rId3" imgW="4000320" imgH="1676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65506"/>
                        <a:ext cx="6567488" cy="275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007605"/>
              </p:ext>
            </p:extLst>
          </p:nvPr>
        </p:nvGraphicFramePr>
        <p:xfrm>
          <a:off x="762000" y="3460928"/>
          <a:ext cx="7651750" cy="275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58" name="Equation" r:id="rId5" imgW="4660560" imgH="1676160" progId="Equation.DSMT4">
                  <p:embed/>
                </p:oleObj>
              </mc:Choice>
              <mc:Fallback>
                <p:oleObj name="Equation" r:id="rId5" imgW="4660560" imgH="1676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460928"/>
                        <a:ext cx="7651750" cy="275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042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London model,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896110"/>
              </p:ext>
            </p:extLst>
          </p:nvPr>
        </p:nvGraphicFramePr>
        <p:xfrm>
          <a:off x="685800" y="533400"/>
          <a:ext cx="60452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06" name="Equation" r:id="rId3" imgW="3682800" imgH="3479760" progId="Equation.DSMT4">
                  <p:embed/>
                </p:oleObj>
              </mc:Choice>
              <mc:Fallback>
                <p:oleObj name="Equation" r:id="rId3" imgW="3682800" imgH="34797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33400"/>
                        <a:ext cx="6045200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996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47935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London model –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673385"/>
              </p:ext>
            </p:extLst>
          </p:nvPr>
        </p:nvGraphicFramePr>
        <p:xfrm>
          <a:off x="838200" y="749299"/>
          <a:ext cx="6045200" cy="4127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99" name="Equation" r:id="rId3" imgW="3682800" imgH="2514600" progId="Equation.DSMT4">
                  <p:embed/>
                </p:oleObj>
              </mc:Choice>
              <mc:Fallback>
                <p:oleObj name="Equation" r:id="rId3" imgW="3682800" imgH="2514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749299"/>
                        <a:ext cx="6045200" cy="4127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707333"/>
              </p:ext>
            </p:extLst>
          </p:nvPr>
        </p:nvGraphicFramePr>
        <p:xfrm>
          <a:off x="889000" y="5029200"/>
          <a:ext cx="77978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00" name="Equation" r:id="rId5" imgW="4749480" imgH="660240" progId="Equation.DSMT4">
                  <p:embed/>
                </p:oleObj>
              </mc:Choice>
              <mc:Fallback>
                <p:oleObj name="Equation" r:id="rId5" imgW="4749480" imgH="660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5029200"/>
                        <a:ext cx="7797800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207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47935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Behavior of superconducting material – exclusion of magnetic field according to the London model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944070"/>
              </p:ext>
            </p:extLst>
          </p:nvPr>
        </p:nvGraphicFramePr>
        <p:xfrm>
          <a:off x="990600" y="901700"/>
          <a:ext cx="5996493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70" name="Equation" r:id="rId3" imgW="3263760" imgH="1168200" progId="Equation.DSMT4">
                  <p:embed/>
                </p:oleObj>
              </mc:Choice>
              <mc:Fallback>
                <p:oleObj name="Equation" r:id="rId3" imgW="3263760" imgH="116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01700"/>
                        <a:ext cx="5996493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916239"/>
              </p:ext>
            </p:extLst>
          </p:nvPr>
        </p:nvGraphicFramePr>
        <p:xfrm>
          <a:off x="990600" y="2921000"/>
          <a:ext cx="47752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71" name="Equation" r:id="rId5" imgW="2908080" imgH="1054080" progId="Equation.DSMT4">
                  <p:embed/>
                </p:oleObj>
              </mc:Choice>
              <mc:Fallback>
                <p:oleObj name="Equation" r:id="rId5" imgW="2908080" imgH="1054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921000"/>
                        <a:ext cx="47752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087880" y="4724400"/>
            <a:ext cx="1143000" cy="1676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tint val="44500"/>
                  <a:satMod val="160000"/>
                  <a:alpha val="29000"/>
                  <a:lumMod val="0"/>
                  <a:lumOff val="10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30880" y="4724400"/>
            <a:ext cx="3962400" cy="167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8" idx="1"/>
          </p:cNvCxnSpPr>
          <p:nvPr/>
        </p:nvCxnSpPr>
        <p:spPr>
          <a:xfrm>
            <a:off x="2087880" y="5562600"/>
            <a:ext cx="3505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62600" y="51816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x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057400" y="5181600"/>
            <a:ext cx="117348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62200" y="4724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l</a:t>
            </a:r>
            <a:r>
              <a:rPr lang="en-US" sz="2400" baseline="-25000" dirty="0" err="1" smtClean="0"/>
              <a:t>L</a:t>
            </a:r>
            <a:endParaRPr lang="en-US" sz="2400" dirty="0" smtClean="0">
              <a:latin typeface="Symbol" pitchFamily="18" charset="2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205944"/>
              </p:ext>
            </p:extLst>
          </p:nvPr>
        </p:nvGraphicFramePr>
        <p:xfrm>
          <a:off x="5908675" y="4127500"/>
          <a:ext cx="24733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72" name="Equation" r:id="rId7" imgW="1346040" imgH="241200" progId="Equation.DSMT4">
                  <p:embed/>
                </p:oleObj>
              </mc:Choice>
              <mc:Fallback>
                <p:oleObj name="Equation" r:id="rId7" imgW="1346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4127500"/>
                        <a:ext cx="24733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43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Quantization of current flux associated with the superconducting state  (Ref:   Ashcroft and </a:t>
            </a:r>
            <a:r>
              <a:rPr lang="en-US" sz="2400" dirty="0" err="1" smtClean="0">
                <a:latin typeface="+mj-lt"/>
              </a:rPr>
              <a:t>Mermin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b="1" i="1" dirty="0" smtClean="0">
                <a:latin typeface="+mj-lt"/>
              </a:rPr>
              <a:t>Solid State Physics</a:t>
            </a:r>
            <a:r>
              <a:rPr lang="en-US" sz="2400" dirty="0" smtClean="0">
                <a:latin typeface="+mj-lt"/>
              </a:rPr>
              <a:t>)</a:t>
            </a:r>
            <a:endParaRPr lang="en-US" sz="2400" b="1" i="1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866660"/>
              </p:ext>
            </p:extLst>
          </p:nvPr>
        </p:nvGraphicFramePr>
        <p:xfrm>
          <a:off x="328435" y="1193800"/>
          <a:ext cx="848713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95" name="Equation" r:id="rId3" imgW="4381200" imgH="1143000" progId="Equation.DSMT4">
                  <p:embed/>
                </p:oleObj>
              </mc:Choice>
              <mc:Fallback>
                <p:oleObj name="Equation" r:id="rId3" imgW="438120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435" y="1193800"/>
                        <a:ext cx="848713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464786"/>
              </p:ext>
            </p:extLst>
          </p:nvPr>
        </p:nvGraphicFramePr>
        <p:xfrm>
          <a:off x="457200" y="3563203"/>
          <a:ext cx="7924800" cy="2114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96" name="Equation" r:id="rId5" imgW="6235560" imgH="1663560" progId="Equation.DSMT4">
                  <p:embed/>
                </p:oleObj>
              </mc:Choice>
              <mc:Fallback>
                <p:oleObj name="Equation" r:id="rId5" imgW="6235560" imgH="1663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3563203"/>
                        <a:ext cx="7924800" cy="2114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921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Quantization of current flux associated with the superconducting state  -- continued</a:t>
            </a:r>
            <a:endParaRPr lang="en-US" sz="2400" b="1" i="1" dirty="0" smtClean="0"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82600" y="1143000"/>
            <a:ext cx="762000" cy="1386006"/>
            <a:chOff x="3429000" y="1059597"/>
            <a:chExt cx="762000" cy="1386006"/>
          </a:xfrm>
        </p:grpSpPr>
        <p:sp>
          <p:nvSpPr>
            <p:cNvPr id="8" name="Can 7"/>
            <p:cNvSpPr/>
            <p:nvPr/>
          </p:nvSpPr>
          <p:spPr>
            <a:xfrm>
              <a:off x="3429000" y="1676400"/>
              <a:ext cx="762000" cy="769203"/>
            </a:xfrm>
            <a:prstGeom prst="can">
              <a:avLst/>
            </a:prstGeom>
            <a:solidFill>
              <a:srgbClr val="F418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n 5"/>
            <p:cNvSpPr/>
            <p:nvPr/>
          </p:nvSpPr>
          <p:spPr>
            <a:xfrm>
              <a:off x="3429000" y="1059597"/>
              <a:ext cx="762000" cy="769203"/>
            </a:xfrm>
            <a:prstGeom prst="can">
              <a:avLst/>
            </a:prstGeom>
            <a:solidFill>
              <a:srgbClr val="F418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35000" y="1763404"/>
            <a:ext cx="1219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dl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6400" y="1222802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Suppose a superconducting material has a cylindrical void.  Evaluate the integral of the current in a closed path within the superconductor containing the void. </a:t>
            </a:r>
          </a:p>
        </p:txBody>
      </p:sp>
      <p:sp>
        <p:nvSpPr>
          <p:cNvPr id="13" name="Oval 12"/>
          <p:cNvSpPr/>
          <p:nvPr/>
        </p:nvSpPr>
        <p:spPr>
          <a:xfrm>
            <a:off x="787400" y="1184702"/>
            <a:ext cx="228600" cy="7259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endCxn id="13" idx="0"/>
          </p:cNvCxnSpPr>
          <p:nvPr/>
        </p:nvCxnSpPr>
        <p:spPr>
          <a:xfrm flipH="1" flipV="1">
            <a:off x="901700" y="1184702"/>
            <a:ext cx="850900" cy="7275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418436"/>
              </p:ext>
            </p:extLst>
          </p:nvPr>
        </p:nvGraphicFramePr>
        <p:xfrm>
          <a:off x="889000" y="2830562"/>
          <a:ext cx="7246938" cy="310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5" name="Equation" r:id="rId3" imgW="5194080" imgH="2222280" progId="Equation.DSMT4">
                  <p:embed/>
                </p:oleObj>
              </mc:Choice>
              <mc:Fallback>
                <p:oleObj name="Equation" r:id="rId3" imgW="5194080" imgH="222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9000" y="2830562"/>
                        <a:ext cx="7246938" cy="3103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44500" y="593412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Such “vortex” fields can exist within type II superconductors.</a:t>
            </a:r>
          </a:p>
        </p:txBody>
      </p:sp>
    </p:spTree>
    <p:extLst>
      <p:ext uri="{BB962C8B-B14F-4D97-AF65-F5344CB8AC3E}">
        <p14:creationId xmlns:p14="http://schemas.microsoft.com/office/powerpoint/2010/main" val="740740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26086</TotalTime>
  <Words>521</Words>
  <Application>Microsoft Office PowerPoint</Application>
  <PresentationFormat>On-screen Show (4:3)</PresentationFormat>
  <Paragraphs>158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Symbol</vt:lpstr>
      <vt:lpstr>Wingdings</vt:lpstr>
      <vt:lpstr>Office Theme</vt:lpstr>
      <vt:lpstr>MathType 6.0 Equation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1364</cp:revision>
  <cp:lastPrinted>2017-04-18T21:45:14Z</cp:lastPrinted>
  <dcterms:created xsi:type="dcterms:W3CDTF">2012-01-10T18:32:24Z</dcterms:created>
  <dcterms:modified xsi:type="dcterms:W3CDTF">2017-04-18T21:54:30Z</dcterms:modified>
</cp:coreProperties>
</file>