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6" r:id="rId2"/>
    <p:sldId id="354" r:id="rId3"/>
    <p:sldId id="422" r:id="rId4"/>
    <p:sldId id="419" r:id="rId5"/>
    <p:sldId id="423" r:id="rId6"/>
    <p:sldId id="424" r:id="rId7"/>
    <p:sldId id="427" r:id="rId8"/>
    <p:sldId id="425" r:id="rId9"/>
    <p:sldId id="426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43" r:id="rId21"/>
    <p:sldId id="444" r:id="rId22"/>
    <p:sldId id="446" r:id="rId23"/>
    <p:sldId id="447" r:id="rId24"/>
    <p:sldId id="445" r:id="rId25"/>
    <p:sldId id="438" r:id="rId26"/>
    <p:sldId id="439" r:id="rId27"/>
    <p:sldId id="448" r:id="rId28"/>
    <p:sldId id="449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810"/>
    <a:srgbClr val="F418EF"/>
    <a:srgbClr val="DA32AA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>
        <p:scale>
          <a:sx n="59" d="100"/>
          <a:sy n="59" d="100"/>
        </p:scale>
        <p:origin x="150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8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81000"/>
            <a:ext cx="8839200" cy="57554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/>
              <a:t>9</a:t>
            </a:r>
            <a:r>
              <a:rPr lang="en-US" sz="3200" b="1" dirty="0" smtClean="0"/>
              <a:t>-9:50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36: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Review of  Electrodynamics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Units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Problem solving strategies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Examples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Course evaluation forms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Energy and power  (SI units)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371095"/>
              </p:ext>
            </p:extLst>
          </p:nvPr>
        </p:nvGraphicFramePr>
        <p:xfrm>
          <a:off x="304800" y="914400"/>
          <a:ext cx="8640763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2" name="Equation" r:id="rId3" imgW="3416040" imgH="609480" progId="Equation.DSMT4">
                  <p:embed/>
                </p:oleObj>
              </mc:Choice>
              <mc:Fallback>
                <p:oleObj name="Equation" r:id="rId3" imgW="341604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14400"/>
                        <a:ext cx="8640763" cy="154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402472"/>
              </p:ext>
            </p:extLst>
          </p:nvPr>
        </p:nvGraphicFramePr>
        <p:xfrm>
          <a:off x="320675" y="3021012"/>
          <a:ext cx="8475663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3" name="数式" r:id="rId5" imgW="3504960" imgH="609480" progId="Equation.3">
                  <p:embed/>
                </p:oleObj>
              </mc:Choice>
              <mc:Fallback>
                <p:oleObj name="数式" r:id="rId5" imgW="3504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3021012"/>
                        <a:ext cx="8475663" cy="147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109233"/>
              </p:ext>
            </p:extLst>
          </p:nvPr>
        </p:nvGraphicFramePr>
        <p:xfrm>
          <a:off x="877888" y="5472113"/>
          <a:ext cx="51943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4" name="Equation" r:id="rId7" imgW="2514600" imgH="393480" progId="Equation.DSMT4">
                  <p:embed/>
                </p:oleObj>
              </mc:Choice>
              <mc:Fallback>
                <p:oleObj name="Equation" r:id="rId7" imgW="2514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5472113"/>
                        <a:ext cx="51943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488516"/>
              </p:ext>
            </p:extLst>
          </p:nvPr>
        </p:nvGraphicFramePr>
        <p:xfrm>
          <a:off x="801687" y="4383088"/>
          <a:ext cx="7580313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5" name="Equation" r:id="rId9" imgW="3670200" imgH="393480" progId="Equation.DSMT4">
                  <p:embed/>
                </p:oleObj>
              </mc:Choice>
              <mc:Fallback>
                <p:oleObj name="Equation" r:id="rId9" imgW="3670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7" y="4383088"/>
                        <a:ext cx="7580313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92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911385"/>
              </p:ext>
            </p:extLst>
          </p:nvPr>
        </p:nvGraphicFramePr>
        <p:xfrm>
          <a:off x="533400" y="103805"/>
          <a:ext cx="6705600" cy="2334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4" name="Equation" r:id="rId3" imgW="2920680" imgH="1015920" progId="Equation.DSMT4">
                  <p:embed/>
                </p:oleObj>
              </mc:Choice>
              <mc:Fallback>
                <p:oleObj name="Equation" r:id="rId3" imgW="292068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3805"/>
                        <a:ext cx="6705600" cy="2334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918520"/>
              </p:ext>
            </p:extLst>
          </p:nvPr>
        </p:nvGraphicFramePr>
        <p:xfrm>
          <a:off x="457200" y="2667000"/>
          <a:ext cx="7239000" cy="350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5" name="Equation" r:id="rId5" imgW="2679480" imgH="1295280" progId="Equation.DSMT4">
                  <p:embed/>
                </p:oleObj>
              </mc:Choice>
              <mc:Fallback>
                <p:oleObj name="Equation" r:id="rId5" imgW="2679480" imgH="1295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7000"/>
                        <a:ext cx="7239000" cy="350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22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718651"/>
              </p:ext>
            </p:extLst>
          </p:nvPr>
        </p:nvGraphicFramePr>
        <p:xfrm>
          <a:off x="500062" y="554038"/>
          <a:ext cx="7653338" cy="484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2" name="Equation" r:id="rId3" imgW="2831760" imgH="1790640" progId="Equation.DSMT4">
                  <p:embed/>
                </p:oleObj>
              </mc:Choice>
              <mc:Fallback>
                <p:oleObj name="Equation" r:id="rId3" imgW="2831760" imgH="1790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" y="554038"/>
                        <a:ext cx="7653338" cy="484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734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887217"/>
              </p:ext>
            </p:extLst>
          </p:nvPr>
        </p:nvGraphicFramePr>
        <p:xfrm>
          <a:off x="381000" y="457200"/>
          <a:ext cx="7467600" cy="544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6" name="数式" r:id="rId3" imgW="3276360" imgH="2387520" progId="Equation.3">
                  <p:embed/>
                </p:oleObj>
              </mc:Choice>
              <mc:Fallback>
                <p:oleObj name="数式" r:id="rId3" imgW="3276360" imgH="2387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7200"/>
                        <a:ext cx="7467600" cy="544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64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324629"/>
              </p:ext>
            </p:extLst>
          </p:nvPr>
        </p:nvGraphicFramePr>
        <p:xfrm>
          <a:off x="381000" y="166687"/>
          <a:ext cx="7583488" cy="295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0" name="Equation" r:id="rId3" imgW="3327120" imgH="1295280" progId="Equation.DSMT4">
                  <p:embed/>
                </p:oleObj>
              </mc:Choice>
              <mc:Fallback>
                <p:oleObj name="Equation" r:id="rId3" imgW="3327120" imgH="1295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6687"/>
                        <a:ext cx="7583488" cy="295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44880" y="32004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In your “bag” of tricks: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2400" b="1" dirty="0" smtClean="0">
                <a:latin typeface="+mj-lt"/>
              </a:rPr>
              <a:t>Direct (analytic or numerical) solution of differential equations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2400" b="1" dirty="0" smtClean="0">
                <a:latin typeface="+mj-lt"/>
              </a:rPr>
              <a:t>Solution by expanding in appropriate orthogonal functions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2400" b="1" dirty="0" smtClean="0">
                <a:latin typeface="+mj-lt"/>
              </a:rPr>
              <a:t>Green’s function techniques</a:t>
            </a:r>
          </a:p>
        </p:txBody>
      </p:sp>
    </p:spTree>
    <p:extLst>
      <p:ext uri="{BB962C8B-B14F-4D97-AF65-F5344CB8AC3E}">
        <p14:creationId xmlns:p14="http://schemas.microsoft.com/office/powerpoint/2010/main" val="110190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How to choose most effective solution method --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en-US" sz="2400" dirty="0" smtClean="0">
                <a:latin typeface="+mj-lt"/>
              </a:rPr>
              <a:t>In general, Green’s functions methods work well when source is contained in a finite region of space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958645"/>
              </p:ext>
            </p:extLst>
          </p:nvPr>
        </p:nvGraphicFramePr>
        <p:xfrm>
          <a:off x="762000" y="1828800"/>
          <a:ext cx="7467600" cy="356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4" name="Equation" r:id="rId3" imgW="3276360" imgH="1562040" progId="Equation.DSMT4">
                  <p:embed/>
                </p:oleObj>
              </mc:Choice>
              <mc:Fallback>
                <p:oleObj name="Equation" r:id="rId3" imgW="3276360" imgH="1562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28800"/>
                        <a:ext cx="7467600" cy="356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905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545517"/>
              </p:ext>
            </p:extLst>
          </p:nvPr>
        </p:nvGraphicFramePr>
        <p:xfrm>
          <a:off x="152400" y="2133600"/>
          <a:ext cx="878522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4" name="数式" r:id="rId3" imgW="2425680" imgH="482400" progId="Equation.3">
                  <p:embed/>
                </p:oleObj>
              </mc:Choice>
              <mc:Fallback>
                <p:oleObj name="数式" r:id="rId3" imgW="2425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133600"/>
                        <a:ext cx="8785225" cy="1752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742792"/>
              </p:ext>
            </p:extLst>
          </p:nvPr>
        </p:nvGraphicFramePr>
        <p:xfrm>
          <a:off x="214312" y="473075"/>
          <a:ext cx="8624888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5" name="Equation" r:id="rId5" imgW="3784320" imgH="660240" progId="Equation.DSMT4">
                  <p:embed/>
                </p:oleObj>
              </mc:Choice>
              <mc:Fallback>
                <p:oleObj name="Equation" r:id="rId5" imgW="378432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" y="473075"/>
                        <a:ext cx="8624888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140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" y="8697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Electromagnetic waves from time harmonic sources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933743"/>
              </p:ext>
            </p:extLst>
          </p:nvPr>
        </p:nvGraphicFramePr>
        <p:xfrm>
          <a:off x="747395" y="548640"/>
          <a:ext cx="7756525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8" name="数式" r:id="rId3" imgW="3403440" imgH="1117440" progId="Equation.3">
                  <p:embed/>
                </p:oleObj>
              </mc:Choice>
              <mc:Fallback>
                <p:oleObj name="数式" r:id="rId3" imgW="340344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395" y="548640"/>
                        <a:ext cx="7756525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536379"/>
              </p:ext>
            </p:extLst>
          </p:nvPr>
        </p:nvGraphicFramePr>
        <p:xfrm>
          <a:off x="685800" y="3333750"/>
          <a:ext cx="7524750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9" name="Equation" r:id="rId5" imgW="3301920" imgH="1041120" progId="Equation.DSMT4">
                  <p:embed/>
                </p:oleObj>
              </mc:Choice>
              <mc:Fallback>
                <p:oleObj name="Equation" r:id="rId5" imgW="330192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333750"/>
                        <a:ext cx="7524750" cy="238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04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" y="86975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Electromagnetic waves from time harmonic sources –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172437"/>
              </p:ext>
            </p:extLst>
          </p:nvPr>
        </p:nvGraphicFramePr>
        <p:xfrm>
          <a:off x="990600" y="1143000"/>
          <a:ext cx="6454775" cy="246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2" name="数式" r:id="rId3" imgW="2831760" imgH="1079280" progId="Equation.3">
                  <p:embed/>
                </p:oleObj>
              </mc:Choice>
              <mc:Fallback>
                <p:oleObj name="数式" r:id="rId3" imgW="2831760" imgH="1079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143000"/>
                        <a:ext cx="6454775" cy="246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889372"/>
              </p:ext>
            </p:extLst>
          </p:nvPr>
        </p:nvGraphicFramePr>
        <p:xfrm>
          <a:off x="1066800" y="3402013"/>
          <a:ext cx="6135688" cy="246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3" name="数式" r:id="rId5" imgW="2692080" imgH="1079280" progId="Equation.3">
                  <p:embed/>
                </p:oleObj>
              </mc:Choice>
              <mc:Fallback>
                <p:oleObj name="数式" r:id="rId5" imgW="2692080" imgH="1079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402013"/>
                        <a:ext cx="6135688" cy="246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21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1600200"/>
            <a:ext cx="6172200" cy="1219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" y="86975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Electromagnetic waves from time harmonic sources –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761790"/>
              </p:ext>
            </p:extLst>
          </p:nvPr>
        </p:nvGraphicFramePr>
        <p:xfrm>
          <a:off x="455295" y="1143000"/>
          <a:ext cx="8048625" cy="310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6" name="数式" r:id="rId3" imgW="3530520" imgH="1358640" progId="Equation.3">
                  <p:embed/>
                </p:oleObj>
              </mc:Choice>
              <mc:Fallback>
                <p:oleObj name="数式" r:id="rId3" imgW="3530520" imgH="1358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95" y="1143000"/>
                        <a:ext cx="8048625" cy="310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234769"/>
              </p:ext>
            </p:extLst>
          </p:nvPr>
        </p:nvGraphicFramePr>
        <p:xfrm>
          <a:off x="903288" y="4114800"/>
          <a:ext cx="6629400" cy="226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7" name="数式" r:id="rId5" imgW="2908080" imgH="990360" progId="Equation.3">
                  <p:embed/>
                </p:oleObj>
              </mc:Choice>
              <mc:Fallback>
                <p:oleObj name="数式" r:id="rId5" imgW="290808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4114800"/>
                        <a:ext cx="6629400" cy="226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189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27" y="990600"/>
            <a:ext cx="8978630" cy="47339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1771" y="48006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520" y="86975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Electromagnetic waves from time harmonic sources – continued: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989987"/>
              </p:ext>
            </p:extLst>
          </p:nvPr>
        </p:nvGraphicFramePr>
        <p:xfrm>
          <a:off x="455295" y="1143000"/>
          <a:ext cx="8048625" cy="310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6" name="数式" r:id="rId3" imgW="3530520" imgH="1358640" progId="Equation.3">
                  <p:embed/>
                </p:oleObj>
              </mc:Choice>
              <mc:Fallback>
                <p:oleObj name="数式" r:id="rId3" imgW="3530520" imgH="1358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95" y="1143000"/>
                        <a:ext cx="8048625" cy="310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795192"/>
              </p:ext>
            </p:extLst>
          </p:nvPr>
        </p:nvGraphicFramePr>
        <p:xfrm>
          <a:off x="817563" y="4273550"/>
          <a:ext cx="6802437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7" name="数式" r:id="rId5" imgW="2984400" imgH="850680" progId="Equation.3">
                  <p:embed/>
                </p:oleObj>
              </mc:Choice>
              <mc:Fallback>
                <p:oleObj name="数式" r:id="rId5" imgW="2984400" imgH="850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4273550"/>
                        <a:ext cx="6802437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0951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4321" y="30126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Electromagnetic waves from time harmonic sources –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710002"/>
              </p:ext>
            </p:extLst>
          </p:nvPr>
        </p:nvGraphicFramePr>
        <p:xfrm>
          <a:off x="609600" y="1219200"/>
          <a:ext cx="8371626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6" name="Equation" r:id="rId3" imgW="4546440" imgH="1815840" progId="Equation.DSMT4">
                  <p:embed/>
                </p:oleObj>
              </mc:Choice>
              <mc:Fallback>
                <p:oleObj name="Equation" r:id="rId3" imgW="4546440" imgH="1815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19200"/>
                        <a:ext cx="8371626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447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dipole radiation source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165234"/>
              </p:ext>
            </p:extLst>
          </p:nvPr>
        </p:nvGraphicFramePr>
        <p:xfrm>
          <a:off x="698500" y="766763"/>
          <a:ext cx="6561138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9" name="数式" r:id="rId3" imgW="3047760" imgH="393480" progId="Equation.3">
                  <p:embed/>
                </p:oleObj>
              </mc:Choice>
              <mc:Fallback>
                <p:oleObj name="数式" r:id="rId3" imgW="3047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766763"/>
                        <a:ext cx="6561138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294800"/>
              </p:ext>
            </p:extLst>
          </p:nvPr>
        </p:nvGraphicFramePr>
        <p:xfrm>
          <a:off x="838200" y="1676400"/>
          <a:ext cx="6970712" cy="208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0" name="数式" r:id="rId5" imgW="3238200" imgH="965160" progId="Equation.3">
                  <p:embed/>
                </p:oleObj>
              </mc:Choice>
              <mc:Fallback>
                <p:oleObj name="数式" r:id="rId5" imgW="32382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76400"/>
                        <a:ext cx="6970712" cy="208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446752"/>
              </p:ext>
            </p:extLst>
          </p:nvPr>
        </p:nvGraphicFramePr>
        <p:xfrm>
          <a:off x="1179513" y="3706813"/>
          <a:ext cx="6286500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1" name="数式" r:id="rId7" imgW="2920680" imgH="1180800" progId="Equation.3">
                  <p:embed/>
                </p:oleObj>
              </mc:Choice>
              <mc:Fallback>
                <p:oleObj name="数式" r:id="rId7" imgW="292068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3706813"/>
                        <a:ext cx="6286500" cy="254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543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762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dipole radiation source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960096"/>
              </p:ext>
            </p:extLst>
          </p:nvPr>
        </p:nvGraphicFramePr>
        <p:xfrm>
          <a:off x="590550" y="383807"/>
          <a:ext cx="6286500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0" name="数式" r:id="rId3" imgW="2920680" imgH="1180800" progId="Equation.3">
                  <p:embed/>
                </p:oleObj>
              </mc:Choice>
              <mc:Fallback>
                <p:oleObj name="数式" r:id="rId3" imgW="292068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383807"/>
                        <a:ext cx="6286500" cy="254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9560" y="2949472"/>
            <a:ext cx="8854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to pure dipole approximation (exact when </a:t>
            </a:r>
            <a:r>
              <a:rPr lang="en-US" sz="2400" i="1" dirty="0" smtClean="0">
                <a:latin typeface="+mj-lt"/>
              </a:rPr>
              <a:t>kR</a:t>
            </a:r>
            <a:r>
              <a:rPr lang="en-US" sz="2400" dirty="0" smtClean="0">
                <a:latin typeface="+mj-lt"/>
                <a:sym typeface="Wingdings" pitchFamily="2" charset="2"/>
              </a:rPr>
              <a:t></a:t>
            </a:r>
            <a:r>
              <a:rPr lang="en-US" sz="2400" dirty="0" smtClean="0">
                <a:latin typeface="+mj-lt"/>
              </a:rPr>
              <a:t>0)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261757"/>
              </p:ext>
            </p:extLst>
          </p:nvPr>
        </p:nvGraphicFramePr>
        <p:xfrm>
          <a:off x="609600" y="3200400"/>
          <a:ext cx="7991475" cy="301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1" name="数式" r:id="rId5" imgW="3504960" imgH="1320480" progId="Equation.3">
                  <p:embed/>
                </p:oleObj>
              </mc:Choice>
              <mc:Fallback>
                <p:oleObj name="数式" r:id="rId5" imgW="350496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00400"/>
                        <a:ext cx="7991475" cy="301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0860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4321" y="30126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Electromagnetic waves from time harmonic sources – </a:t>
            </a:r>
            <a:r>
              <a:rPr lang="en-US" sz="2400" dirty="0" smtClean="0">
                <a:latin typeface="+mj-lt"/>
              </a:rPr>
              <a:t>for dipole radiation --: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122837"/>
              </p:ext>
            </p:extLst>
          </p:nvPr>
        </p:nvGraphicFramePr>
        <p:xfrm>
          <a:off x="511328" y="861123"/>
          <a:ext cx="8659812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0" name="Equation" r:id="rId3" imgW="6146640" imgH="4127400" progId="Equation.DSMT4">
                  <p:embed/>
                </p:oleObj>
              </mc:Choice>
              <mc:Fallback>
                <p:oleObj name="Equation" r:id="rId3" imgW="6146640" imgH="4127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28" y="861123"/>
                        <a:ext cx="8659812" cy="582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9925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3967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Radiation from a moving charged particle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752600" y="1600200"/>
            <a:ext cx="76200" cy="3657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752600" y="5257800"/>
            <a:ext cx="44958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81000" y="5257800"/>
            <a:ext cx="13716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767840" y="3063240"/>
            <a:ext cx="1341120" cy="2209800"/>
          </a:xfrm>
          <a:custGeom>
            <a:avLst/>
            <a:gdLst>
              <a:gd name="connsiteX0" fmla="*/ 0 w 1341120"/>
              <a:gd name="connsiteY0" fmla="*/ 2209800 h 2209800"/>
              <a:gd name="connsiteX1" fmla="*/ 76200 w 1341120"/>
              <a:gd name="connsiteY1" fmla="*/ 2179320 h 2209800"/>
              <a:gd name="connsiteX2" fmla="*/ 121920 w 1341120"/>
              <a:gd name="connsiteY2" fmla="*/ 2164080 h 2209800"/>
              <a:gd name="connsiteX3" fmla="*/ 167640 w 1341120"/>
              <a:gd name="connsiteY3" fmla="*/ 2133600 h 2209800"/>
              <a:gd name="connsiteX4" fmla="*/ 228600 w 1341120"/>
              <a:gd name="connsiteY4" fmla="*/ 2057400 h 2209800"/>
              <a:gd name="connsiteX5" fmla="*/ 259080 w 1341120"/>
              <a:gd name="connsiteY5" fmla="*/ 2011680 h 2209800"/>
              <a:gd name="connsiteX6" fmla="*/ 304800 w 1341120"/>
              <a:gd name="connsiteY6" fmla="*/ 1965960 h 2209800"/>
              <a:gd name="connsiteX7" fmla="*/ 350520 w 1341120"/>
              <a:gd name="connsiteY7" fmla="*/ 1905000 h 2209800"/>
              <a:gd name="connsiteX8" fmla="*/ 365760 w 1341120"/>
              <a:gd name="connsiteY8" fmla="*/ 1859280 h 2209800"/>
              <a:gd name="connsiteX9" fmla="*/ 426720 w 1341120"/>
              <a:gd name="connsiteY9" fmla="*/ 1737360 h 2209800"/>
              <a:gd name="connsiteX10" fmla="*/ 457200 w 1341120"/>
              <a:gd name="connsiteY10" fmla="*/ 1645920 h 2209800"/>
              <a:gd name="connsiteX11" fmla="*/ 472440 w 1341120"/>
              <a:gd name="connsiteY11" fmla="*/ 1600200 h 2209800"/>
              <a:gd name="connsiteX12" fmla="*/ 487680 w 1341120"/>
              <a:gd name="connsiteY12" fmla="*/ 1508760 h 2209800"/>
              <a:gd name="connsiteX13" fmla="*/ 502920 w 1341120"/>
              <a:gd name="connsiteY13" fmla="*/ 1432560 h 2209800"/>
              <a:gd name="connsiteX14" fmla="*/ 533400 w 1341120"/>
              <a:gd name="connsiteY14" fmla="*/ 1219200 h 2209800"/>
              <a:gd name="connsiteX15" fmla="*/ 502920 w 1341120"/>
              <a:gd name="connsiteY15" fmla="*/ 960120 h 2209800"/>
              <a:gd name="connsiteX16" fmla="*/ 487680 w 1341120"/>
              <a:gd name="connsiteY16" fmla="*/ 899160 h 2209800"/>
              <a:gd name="connsiteX17" fmla="*/ 457200 w 1341120"/>
              <a:gd name="connsiteY17" fmla="*/ 853440 h 2209800"/>
              <a:gd name="connsiteX18" fmla="*/ 441960 w 1341120"/>
              <a:gd name="connsiteY18" fmla="*/ 792480 h 2209800"/>
              <a:gd name="connsiteX19" fmla="*/ 411480 w 1341120"/>
              <a:gd name="connsiteY19" fmla="*/ 746760 h 2209800"/>
              <a:gd name="connsiteX20" fmla="*/ 381000 w 1341120"/>
              <a:gd name="connsiteY20" fmla="*/ 685800 h 2209800"/>
              <a:gd name="connsiteX21" fmla="*/ 320040 w 1341120"/>
              <a:gd name="connsiteY21" fmla="*/ 548640 h 2209800"/>
              <a:gd name="connsiteX22" fmla="*/ 304800 w 1341120"/>
              <a:gd name="connsiteY22" fmla="*/ 487680 h 2209800"/>
              <a:gd name="connsiteX23" fmla="*/ 289560 w 1341120"/>
              <a:gd name="connsiteY23" fmla="*/ 441960 h 2209800"/>
              <a:gd name="connsiteX24" fmla="*/ 335280 w 1341120"/>
              <a:gd name="connsiteY24" fmla="*/ 228600 h 2209800"/>
              <a:gd name="connsiteX25" fmla="*/ 365760 w 1341120"/>
              <a:gd name="connsiteY25" fmla="*/ 167640 h 2209800"/>
              <a:gd name="connsiteX26" fmla="*/ 411480 w 1341120"/>
              <a:gd name="connsiteY26" fmla="*/ 106680 h 2209800"/>
              <a:gd name="connsiteX27" fmla="*/ 441960 w 1341120"/>
              <a:gd name="connsiteY27" fmla="*/ 60960 h 2209800"/>
              <a:gd name="connsiteX28" fmla="*/ 533400 w 1341120"/>
              <a:gd name="connsiteY28" fmla="*/ 76200 h 2209800"/>
              <a:gd name="connsiteX29" fmla="*/ 655320 w 1341120"/>
              <a:gd name="connsiteY29" fmla="*/ 106680 h 2209800"/>
              <a:gd name="connsiteX30" fmla="*/ 731520 w 1341120"/>
              <a:gd name="connsiteY30" fmla="*/ 152400 h 2209800"/>
              <a:gd name="connsiteX31" fmla="*/ 838200 w 1341120"/>
              <a:gd name="connsiteY31" fmla="*/ 182880 h 2209800"/>
              <a:gd name="connsiteX32" fmla="*/ 883920 w 1341120"/>
              <a:gd name="connsiteY32" fmla="*/ 213360 h 2209800"/>
              <a:gd name="connsiteX33" fmla="*/ 975360 w 1341120"/>
              <a:gd name="connsiteY33" fmla="*/ 243840 h 2209800"/>
              <a:gd name="connsiteX34" fmla="*/ 1097280 w 1341120"/>
              <a:gd name="connsiteY34" fmla="*/ 228600 h 2209800"/>
              <a:gd name="connsiteX35" fmla="*/ 1143000 w 1341120"/>
              <a:gd name="connsiteY35" fmla="*/ 213360 h 2209800"/>
              <a:gd name="connsiteX36" fmla="*/ 1188720 w 1341120"/>
              <a:gd name="connsiteY36" fmla="*/ 152400 h 2209800"/>
              <a:gd name="connsiteX37" fmla="*/ 1234440 w 1341120"/>
              <a:gd name="connsiteY37" fmla="*/ 121920 h 2209800"/>
              <a:gd name="connsiteX38" fmla="*/ 1280160 w 1341120"/>
              <a:gd name="connsiteY38" fmla="*/ 76200 h 2209800"/>
              <a:gd name="connsiteX39" fmla="*/ 1295400 w 1341120"/>
              <a:gd name="connsiteY39" fmla="*/ 30480 h 2209800"/>
              <a:gd name="connsiteX40" fmla="*/ 1341120 w 1341120"/>
              <a:gd name="connsiteY40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341120" h="2209800">
                <a:moveTo>
                  <a:pt x="0" y="2209800"/>
                </a:moveTo>
                <a:cubicBezTo>
                  <a:pt x="25400" y="2199640"/>
                  <a:pt x="50585" y="2188926"/>
                  <a:pt x="76200" y="2179320"/>
                </a:cubicBezTo>
                <a:cubicBezTo>
                  <a:pt x="91242" y="2173679"/>
                  <a:pt x="107552" y="2171264"/>
                  <a:pt x="121920" y="2164080"/>
                </a:cubicBezTo>
                <a:cubicBezTo>
                  <a:pt x="138303" y="2155889"/>
                  <a:pt x="152400" y="2143760"/>
                  <a:pt x="167640" y="2133600"/>
                </a:cubicBezTo>
                <a:cubicBezTo>
                  <a:pt x="197309" y="2044593"/>
                  <a:pt x="159666" y="2126334"/>
                  <a:pt x="228600" y="2057400"/>
                </a:cubicBezTo>
                <a:cubicBezTo>
                  <a:pt x="241552" y="2044448"/>
                  <a:pt x="247354" y="2025751"/>
                  <a:pt x="259080" y="2011680"/>
                </a:cubicBezTo>
                <a:cubicBezTo>
                  <a:pt x="272878" y="1995123"/>
                  <a:pt x="290774" y="1982324"/>
                  <a:pt x="304800" y="1965960"/>
                </a:cubicBezTo>
                <a:cubicBezTo>
                  <a:pt x="321330" y="1946675"/>
                  <a:pt x="335280" y="1925320"/>
                  <a:pt x="350520" y="1905000"/>
                </a:cubicBezTo>
                <a:cubicBezTo>
                  <a:pt x="355600" y="1889760"/>
                  <a:pt x="359113" y="1873904"/>
                  <a:pt x="365760" y="1859280"/>
                </a:cubicBezTo>
                <a:cubicBezTo>
                  <a:pt x="384562" y="1817916"/>
                  <a:pt x="412352" y="1780465"/>
                  <a:pt x="426720" y="1737360"/>
                </a:cubicBezTo>
                <a:lnTo>
                  <a:pt x="457200" y="1645920"/>
                </a:lnTo>
                <a:cubicBezTo>
                  <a:pt x="462280" y="1630680"/>
                  <a:pt x="469799" y="1616046"/>
                  <a:pt x="472440" y="1600200"/>
                </a:cubicBezTo>
                <a:cubicBezTo>
                  <a:pt x="477520" y="1569720"/>
                  <a:pt x="482152" y="1539162"/>
                  <a:pt x="487680" y="1508760"/>
                </a:cubicBezTo>
                <a:cubicBezTo>
                  <a:pt x="492314" y="1483275"/>
                  <a:pt x="499257" y="1458203"/>
                  <a:pt x="502920" y="1432560"/>
                </a:cubicBezTo>
                <a:cubicBezTo>
                  <a:pt x="539121" y="1179153"/>
                  <a:pt x="498946" y="1391469"/>
                  <a:pt x="533400" y="1219200"/>
                </a:cubicBezTo>
                <a:cubicBezTo>
                  <a:pt x="509029" y="878004"/>
                  <a:pt x="542507" y="1098674"/>
                  <a:pt x="502920" y="960120"/>
                </a:cubicBezTo>
                <a:cubicBezTo>
                  <a:pt x="497166" y="939981"/>
                  <a:pt x="495931" y="918412"/>
                  <a:pt x="487680" y="899160"/>
                </a:cubicBezTo>
                <a:cubicBezTo>
                  <a:pt x="480465" y="882325"/>
                  <a:pt x="467360" y="868680"/>
                  <a:pt x="457200" y="853440"/>
                </a:cubicBezTo>
                <a:cubicBezTo>
                  <a:pt x="452120" y="833120"/>
                  <a:pt x="450211" y="811732"/>
                  <a:pt x="441960" y="792480"/>
                </a:cubicBezTo>
                <a:cubicBezTo>
                  <a:pt x="434745" y="775645"/>
                  <a:pt x="420567" y="762663"/>
                  <a:pt x="411480" y="746760"/>
                </a:cubicBezTo>
                <a:cubicBezTo>
                  <a:pt x="400208" y="727035"/>
                  <a:pt x="388977" y="707072"/>
                  <a:pt x="381000" y="685800"/>
                </a:cubicBezTo>
                <a:cubicBezTo>
                  <a:pt x="328677" y="546272"/>
                  <a:pt x="418820" y="713273"/>
                  <a:pt x="320040" y="548640"/>
                </a:cubicBezTo>
                <a:cubicBezTo>
                  <a:pt x="314960" y="528320"/>
                  <a:pt x="310554" y="507819"/>
                  <a:pt x="304800" y="487680"/>
                </a:cubicBezTo>
                <a:cubicBezTo>
                  <a:pt x="300387" y="472234"/>
                  <a:pt x="289560" y="458024"/>
                  <a:pt x="289560" y="441960"/>
                </a:cubicBezTo>
                <a:cubicBezTo>
                  <a:pt x="289560" y="381974"/>
                  <a:pt x="306930" y="285300"/>
                  <a:pt x="335280" y="228600"/>
                </a:cubicBezTo>
                <a:cubicBezTo>
                  <a:pt x="345440" y="208280"/>
                  <a:pt x="353719" y="186905"/>
                  <a:pt x="365760" y="167640"/>
                </a:cubicBezTo>
                <a:cubicBezTo>
                  <a:pt x="379222" y="146101"/>
                  <a:pt x="396717" y="127349"/>
                  <a:pt x="411480" y="106680"/>
                </a:cubicBezTo>
                <a:cubicBezTo>
                  <a:pt x="422126" y="91775"/>
                  <a:pt x="431800" y="76200"/>
                  <a:pt x="441960" y="60960"/>
                </a:cubicBezTo>
                <a:cubicBezTo>
                  <a:pt x="472440" y="66040"/>
                  <a:pt x="503185" y="69725"/>
                  <a:pt x="533400" y="76200"/>
                </a:cubicBezTo>
                <a:cubicBezTo>
                  <a:pt x="574361" y="84977"/>
                  <a:pt x="655320" y="106680"/>
                  <a:pt x="655320" y="106680"/>
                </a:cubicBezTo>
                <a:cubicBezTo>
                  <a:pt x="680720" y="121920"/>
                  <a:pt x="704452" y="140370"/>
                  <a:pt x="731520" y="152400"/>
                </a:cubicBezTo>
                <a:cubicBezTo>
                  <a:pt x="819413" y="191463"/>
                  <a:pt x="763906" y="145733"/>
                  <a:pt x="838200" y="182880"/>
                </a:cubicBezTo>
                <a:cubicBezTo>
                  <a:pt x="854583" y="191071"/>
                  <a:pt x="867182" y="205921"/>
                  <a:pt x="883920" y="213360"/>
                </a:cubicBezTo>
                <a:cubicBezTo>
                  <a:pt x="913280" y="226409"/>
                  <a:pt x="975360" y="243840"/>
                  <a:pt x="975360" y="243840"/>
                </a:cubicBezTo>
                <a:cubicBezTo>
                  <a:pt x="1016000" y="238760"/>
                  <a:pt x="1056984" y="235926"/>
                  <a:pt x="1097280" y="228600"/>
                </a:cubicBezTo>
                <a:cubicBezTo>
                  <a:pt x="1113085" y="225726"/>
                  <a:pt x="1130659" y="223644"/>
                  <a:pt x="1143000" y="213360"/>
                </a:cubicBezTo>
                <a:cubicBezTo>
                  <a:pt x="1162513" y="197099"/>
                  <a:pt x="1170759" y="170361"/>
                  <a:pt x="1188720" y="152400"/>
                </a:cubicBezTo>
                <a:cubicBezTo>
                  <a:pt x="1201672" y="139448"/>
                  <a:pt x="1220369" y="133646"/>
                  <a:pt x="1234440" y="121920"/>
                </a:cubicBezTo>
                <a:cubicBezTo>
                  <a:pt x="1250997" y="108122"/>
                  <a:pt x="1264920" y="91440"/>
                  <a:pt x="1280160" y="76200"/>
                </a:cubicBezTo>
                <a:cubicBezTo>
                  <a:pt x="1285240" y="60960"/>
                  <a:pt x="1285365" y="43024"/>
                  <a:pt x="1295400" y="30480"/>
                </a:cubicBezTo>
                <a:cubicBezTo>
                  <a:pt x="1306842" y="16177"/>
                  <a:pt x="1341120" y="0"/>
                  <a:pt x="1341120" y="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6096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5334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0" y="1371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z</a:t>
            </a:r>
          </a:p>
        </p:txBody>
      </p:sp>
      <p:sp>
        <p:nvSpPr>
          <p:cNvPr id="13" name="Oval 12"/>
          <p:cNvSpPr/>
          <p:nvPr/>
        </p:nvSpPr>
        <p:spPr>
          <a:xfrm>
            <a:off x="2971800" y="29718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32760" y="3086100"/>
            <a:ext cx="131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+mj-lt"/>
              </a:rPr>
              <a:t>q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cxnSp>
        <p:nvCxnSpPr>
          <p:cNvPr id="15" name="Straight Arrow Connector 14"/>
          <p:cNvCxnSpPr>
            <a:stCxn id="9" idx="0"/>
          </p:cNvCxnSpPr>
          <p:nvPr/>
        </p:nvCxnSpPr>
        <p:spPr>
          <a:xfrm flipV="1">
            <a:off x="1767840" y="2667000"/>
            <a:ext cx="6537960" cy="2606040"/>
          </a:xfrm>
          <a:prstGeom prst="straightConnector1">
            <a:avLst/>
          </a:prstGeom>
          <a:ln w="254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77200" y="2743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A32AA"/>
                </a:solidFill>
                <a:latin typeface="+mj-lt"/>
              </a:rPr>
              <a:t>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086100" y="2667000"/>
            <a:ext cx="5219700" cy="419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09160" y="2438400"/>
            <a:ext cx="1844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r-</a:t>
            </a:r>
            <a:r>
              <a:rPr lang="en-US" sz="2400" b="1" dirty="0" err="1" smtClean="0">
                <a:latin typeface="+mj-lt"/>
              </a:rPr>
              <a:t>R</a:t>
            </a:r>
            <a:r>
              <a:rPr lang="en-US" sz="2400" b="1" baseline="-25000" dirty="0" err="1" smtClean="0">
                <a:latin typeface="+mj-lt"/>
              </a:rPr>
              <a:t>q</a:t>
            </a:r>
            <a:r>
              <a:rPr lang="en-US" sz="2400" b="1" dirty="0" smtClean="0">
                <a:latin typeface="+mj-lt"/>
              </a:rPr>
              <a:t>(</a:t>
            </a:r>
            <a:r>
              <a:rPr lang="en-US" sz="2400" i="1" dirty="0" err="1" smtClean="0">
                <a:latin typeface="+mj-lt"/>
              </a:rPr>
              <a:t>t</a:t>
            </a:r>
            <a:r>
              <a:rPr lang="en-US" sz="2400" i="1" baseline="-25000" dirty="0" err="1" smtClean="0">
                <a:latin typeface="+mj-lt"/>
              </a:rPr>
              <a:t>r</a:t>
            </a:r>
            <a:r>
              <a:rPr lang="en-US" sz="2400" b="1" dirty="0" smtClean="0">
                <a:latin typeface="+mj-lt"/>
              </a:rPr>
              <a:t>)=R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95600" y="2586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q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207101"/>
              </p:ext>
            </p:extLst>
          </p:nvPr>
        </p:nvGraphicFramePr>
        <p:xfrm>
          <a:off x="5886450" y="304800"/>
          <a:ext cx="3071813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0" name="数式" r:id="rId3" imgW="1358640" imgH="927000" progId="Equation.3">
                  <p:embed/>
                </p:oleObj>
              </mc:Choice>
              <mc:Fallback>
                <p:oleObj name="数式" r:id="rId3" imgW="1358640" imgH="9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6450" y="304800"/>
                        <a:ext cx="3071813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V="1">
            <a:off x="3048000" y="2438400"/>
            <a:ext cx="381000" cy="647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2590800"/>
            <a:ext cx="82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648243"/>
              </p:ext>
            </p:extLst>
          </p:nvPr>
        </p:nvGraphicFramePr>
        <p:xfrm>
          <a:off x="5867400" y="3886200"/>
          <a:ext cx="3043237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1" name="数式" r:id="rId5" imgW="1346040" imgH="419040" progId="Equation.3">
                  <p:embed/>
                </p:oleObj>
              </mc:Choice>
              <mc:Fallback>
                <p:oleObj name="数式" r:id="rId5" imgW="1346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886200"/>
                        <a:ext cx="3043237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3352800" y="2052935"/>
            <a:ext cx="381000" cy="694730"/>
            <a:chOff x="3352800" y="2052935"/>
            <a:chExt cx="381000" cy="694730"/>
          </a:xfrm>
        </p:grpSpPr>
        <p:sp>
          <p:nvSpPr>
            <p:cNvPr id="25" name="TextBox 24"/>
            <p:cNvSpPr txBox="1"/>
            <p:nvPr/>
          </p:nvSpPr>
          <p:spPr>
            <a:xfrm>
              <a:off x="3352800" y="2286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v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83280" y="2052935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358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4519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Li</a:t>
            </a:r>
            <a:r>
              <a:rPr lang="en-US" sz="2400" dirty="0" err="1" smtClean="0"/>
              <a:t>è</a:t>
            </a:r>
            <a:r>
              <a:rPr lang="en-US" sz="2400" dirty="0" err="1" smtClean="0">
                <a:latin typeface="+mj-lt"/>
              </a:rPr>
              <a:t>nard-Wiechert</a:t>
            </a:r>
            <a:r>
              <a:rPr lang="en-US" sz="2400" dirty="0" smtClean="0">
                <a:latin typeface="+mj-lt"/>
              </a:rPr>
              <a:t> potentials –(Gaussian units)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780762"/>
              </p:ext>
            </p:extLst>
          </p:nvPr>
        </p:nvGraphicFramePr>
        <p:xfrm>
          <a:off x="821531" y="2433935"/>
          <a:ext cx="7500938" cy="369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4" name="Equation" r:id="rId3" imgW="4165560" imgH="2044440" progId="Equation.DSMT4">
                  <p:embed/>
                </p:oleObj>
              </mc:Choice>
              <mc:Fallback>
                <p:oleObj name="Equation" r:id="rId3" imgW="4165560" imgH="2044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531" y="2433935"/>
                        <a:ext cx="7500938" cy="369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29924"/>
              </p:ext>
            </p:extLst>
          </p:nvPr>
        </p:nvGraphicFramePr>
        <p:xfrm>
          <a:off x="821531" y="762000"/>
          <a:ext cx="2980436" cy="1507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5" name="Equation" r:id="rId5" imgW="2133360" imgH="1079280" progId="Equation.DSMT4">
                  <p:embed/>
                </p:oleObj>
              </mc:Choice>
              <mc:Fallback>
                <p:oleObj name="Equation" r:id="rId5" imgW="2133360" imgH="1079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1531" y="762000"/>
                        <a:ext cx="2980436" cy="1507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29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Electric and magnetic fields far from source: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760855"/>
              </p:ext>
            </p:extLst>
          </p:nvPr>
        </p:nvGraphicFramePr>
        <p:xfrm>
          <a:off x="1524000" y="1219200"/>
          <a:ext cx="6199188" cy="246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2" name="数式" r:id="rId3" imgW="2743200" imgH="1091880" progId="Equation.3">
                  <p:embed/>
                </p:oleObj>
              </mc:Choice>
              <mc:Fallback>
                <p:oleObj name="数式" r:id="rId3" imgW="274320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19200"/>
                        <a:ext cx="6199188" cy="246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791610"/>
              </p:ext>
            </p:extLst>
          </p:nvPr>
        </p:nvGraphicFramePr>
        <p:xfrm>
          <a:off x="1600200" y="3821113"/>
          <a:ext cx="5251450" cy="257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3" name="数式" r:id="rId5" imgW="2323800" imgH="1143000" progId="Equation.3">
                  <p:embed/>
                </p:oleObj>
              </mc:Choice>
              <mc:Fallback>
                <p:oleObj name="数式" r:id="rId5" imgW="23238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821113"/>
                        <a:ext cx="5251450" cy="257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2754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180647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Poynting</a:t>
            </a:r>
            <a:r>
              <a:rPr lang="en-US" sz="2400" dirty="0" smtClean="0">
                <a:latin typeface="+mj-lt"/>
              </a:rPr>
              <a:t> vector: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320371"/>
              </p:ext>
            </p:extLst>
          </p:nvPr>
        </p:nvGraphicFramePr>
        <p:xfrm>
          <a:off x="1143000" y="657552"/>
          <a:ext cx="7002463" cy="389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6" name="数式" r:id="rId3" imgW="3098520" imgH="1726920" progId="Equation.3">
                  <p:embed/>
                </p:oleObj>
              </mc:Choice>
              <mc:Fallback>
                <p:oleObj name="数式" r:id="rId3" imgW="309852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57552"/>
                        <a:ext cx="7002463" cy="389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121308"/>
              </p:ext>
            </p:extLst>
          </p:nvPr>
        </p:nvGraphicFramePr>
        <p:xfrm>
          <a:off x="1143000" y="4648200"/>
          <a:ext cx="5538787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7" name="Equation" r:id="rId5" imgW="2450880" imgH="698400" progId="Equation.DSMT4">
                  <p:embed/>
                </p:oleObj>
              </mc:Choice>
              <mc:Fallback>
                <p:oleObj name="Equation" r:id="rId5" imgW="245088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48200"/>
                        <a:ext cx="5538787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526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"/>
            <a:ext cx="8839200" cy="555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2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620000" cy="566263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019800" y="2133600"/>
            <a:ext cx="2743200" cy="2895600"/>
          </a:xfrm>
          <a:prstGeom prst="ellipse">
            <a:avLst/>
          </a:prstGeom>
          <a:noFill/>
          <a:ln w="57150">
            <a:solidFill>
              <a:srgbClr val="FC48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2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68325"/>
            <a:ext cx="8424671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problems --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848488"/>
              </p:ext>
            </p:extLst>
          </p:nvPr>
        </p:nvGraphicFramePr>
        <p:xfrm>
          <a:off x="457200" y="2897188"/>
          <a:ext cx="4978400" cy="341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4" name="Equation" r:id="rId4" imgW="4978080" imgH="3416040" progId="Equation.DSMT4">
                  <p:embed/>
                </p:oleObj>
              </mc:Choice>
              <mc:Fallback>
                <p:oleObj name="Equation" r:id="rId4" imgW="4978080" imgH="341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897188"/>
                        <a:ext cx="4978400" cy="341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680684"/>
              </p:ext>
            </p:extLst>
          </p:nvPr>
        </p:nvGraphicFramePr>
        <p:xfrm>
          <a:off x="5579979" y="3405187"/>
          <a:ext cx="35560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5" name="Equation" r:id="rId6" imgW="3555720" imgH="2400120" progId="Equation.DSMT4">
                  <p:embed/>
                </p:oleObj>
              </mc:Choice>
              <mc:Fallback>
                <p:oleObj name="Equation" r:id="rId6" imgW="3555720" imgH="240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79979" y="3405187"/>
                        <a:ext cx="3556000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169940"/>
            <a:ext cx="4095750" cy="65515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5334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Jackson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pg.    783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5425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633"/>
            <a:ext cx="7267575" cy="610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80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2862"/>
            <a:ext cx="594360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11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04/21/2017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2017 -- Lecture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066601"/>
              </p:ext>
            </p:extLst>
          </p:nvPr>
        </p:nvGraphicFramePr>
        <p:xfrm>
          <a:off x="228600" y="711200"/>
          <a:ext cx="41148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5" name="Equation" r:id="rId3" imgW="4114800" imgH="1638000" progId="Equation.DSMT4">
                  <p:embed/>
                </p:oleObj>
              </mc:Choice>
              <mc:Fallback>
                <p:oleObj name="Equation" r:id="rId3" imgW="4114800" imgH="163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711200"/>
                        <a:ext cx="4114800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306339"/>
              </p:ext>
            </p:extLst>
          </p:nvPr>
        </p:nvGraphicFramePr>
        <p:xfrm>
          <a:off x="4724400" y="724836"/>
          <a:ext cx="41148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6" name="Equation" r:id="rId5" imgW="4114800" imgH="1358640" progId="Equation.DSMT4">
                  <p:embed/>
                </p:oleObj>
              </mc:Choice>
              <mc:Fallback>
                <p:oleObj name="Equation" r:id="rId5" imgW="411480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4400" y="724836"/>
                        <a:ext cx="4114800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2971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elementary charge:     e=1.6021766208 x 10</a:t>
            </a:r>
            <a:r>
              <a:rPr lang="en-US" sz="2400" baseline="30000" dirty="0" smtClean="0">
                <a:latin typeface="+mj-lt"/>
              </a:rPr>
              <a:t>-19 </a:t>
            </a:r>
            <a:r>
              <a:rPr lang="en-US" sz="2400" dirty="0" smtClean="0">
                <a:latin typeface="+mj-lt"/>
              </a:rPr>
              <a:t>C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                         =4.80320467299766 x 10</a:t>
            </a:r>
            <a:r>
              <a:rPr lang="en-US" sz="2400" baseline="30000" dirty="0" smtClean="0">
                <a:latin typeface="+mj-lt"/>
              </a:rPr>
              <a:t>-10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statC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9505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26470</TotalTime>
  <Words>473</Words>
  <Application>Microsoft Office PowerPoint</Application>
  <PresentationFormat>On-screen Show (4:3)</PresentationFormat>
  <Paragraphs>130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Symbol</vt:lpstr>
      <vt:lpstr>Wingdings</vt:lpstr>
      <vt:lpstr>Office Theme</vt:lpstr>
      <vt:lpstr>Equation</vt:lpstr>
      <vt:lpstr>MathType 6.0 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1385</cp:revision>
  <cp:lastPrinted>2017-04-18T21:45:14Z</cp:lastPrinted>
  <dcterms:created xsi:type="dcterms:W3CDTF">2012-01-10T18:32:24Z</dcterms:created>
  <dcterms:modified xsi:type="dcterms:W3CDTF">2017-04-20T18:24:48Z</dcterms:modified>
</cp:coreProperties>
</file>