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15" r:id="rId3"/>
    <p:sldId id="297" r:id="rId4"/>
    <p:sldId id="314" r:id="rId5"/>
    <p:sldId id="298" r:id="rId6"/>
    <p:sldId id="299" r:id="rId7"/>
    <p:sldId id="316" r:id="rId8"/>
    <p:sldId id="317" r:id="rId9"/>
    <p:sldId id="318" r:id="rId10"/>
    <p:sldId id="319" r:id="rId11"/>
    <p:sldId id="320" r:id="rId12"/>
    <p:sldId id="326" r:id="rId13"/>
    <p:sldId id="321" r:id="rId14"/>
    <p:sldId id="322" r:id="rId15"/>
    <p:sldId id="324" r:id="rId16"/>
    <p:sldId id="325" r:id="rId17"/>
    <p:sldId id="323" r:id="rId18"/>
    <p:sldId id="327" r:id="rId19"/>
    <p:sldId id="328" r:id="rId20"/>
    <p:sldId id="329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8" d="100"/>
          <a:sy n="68" d="100"/>
        </p:scale>
        <p:origin x="8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wfu.edu/natalie/s17phy74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.ehu.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Reading: Chapters 1 in DDJ (</a:t>
            </a:r>
            <a:r>
              <a:rPr lang="en-US" sz="3200" b="1" dirty="0" err="1" smtClean="0">
                <a:solidFill>
                  <a:schemeClr val="folHlink"/>
                </a:solidFill>
              </a:rPr>
              <a:t>Dresselhaus</a:t>
            </a:r>
            <a:r>
              <a:rPr lang="en-US" sz="3200" b="1" dirty="0" smtClean="0">
                <a:solidFill>
                  <a:schemeClr val="folHlink"/>
                </a:solidFill>
              </a:rPr>
              <a:t>, </a:t>
            </a:r>
            <a:r>
              <a:rPr lang="en-US" sz="3200" b="1" dirty="0" err="1" smtClean="0">
                <a:solidFill>
                  <a:schemeClr val="folHlink"/>
                </a:solidFill>
              </a:rPr>
              <a:t>Dresselhaus</a:t>
            </a:r>
            <a:r>
              <a:rPr lang="en-US" sz="3200" b="1" dirty="0" smtClean="0">
                <a:solidFill>
                  <a:schemeClr val="folHlink"/>
                </a:solidFill>
              </a:rPr>
              <a:t>, and </a:t>
            </a:r>
            <a:r>
              <a:rPr lang="en-US" sz="3200" b="1" dirty="0" err="1" smtClean="0">
                <a:solidFill>
                  <a:schemeClr val="folHlink"/>
                </a:solidFill>
              </a:rPr>
              <a:t>Jorio</a:t>
            </a:r>
            <a:r>
              <a:rPr lang="en-US" sz="3200" b="1" dirty="0" smtClean="0">
                <a:solidFill>
                  <a:schemeClr val="folHlink"/>
                </a:solidFill>
              </a:rPr>
              <a:t>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Course structure and expectations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Definition of a group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4676775" cy="6315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762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230 space groups</a:t>
            </a:r>
          </a:p>
          <a:p>
            <a:r>
              <a:rPr lang="en-US" sz="2400" dirty="0" smtClean="0">
                <a:latin typeface="+mj-lt"/>
              </a:rPr>
              <a:t>32 point groups</a:t>
            </a:r>
          </a:p>
        </p:txBody>
      </p:sp>
    </p:spTree>
    <p:extLst>
      <p:ext uri="{BB962C8B-B14F-4D97-AF65-F5344CB8AC3E}">
        <p14:creationId xmlns:p14="http://schemas.microsoft.com/office/powerpoint/2010/main" val="33628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1" y="76200"/>
            <a:ext cx="4086225" cy="540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3" y="754063"/>
            <a:ext cx="4152900" cy="535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82663"/>
            <a:ext cx="39338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" y="1676400"/>
            <a:ext cx="8664883" cy="3814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from the International Tables of Crystallography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81121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Wyckoff letter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24239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1242397"/>
            <a:ext cx="635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Fractional coordinates of sites</a:t>
            </a:r>
          </a:p>
        </p:txBody>
      </p:sp>
    </p:spTree>
    <p:extLst>
      <p:ext uri="{BB962C8B-B14F-4D97-AF65-F5344CB8AC3E}">
        <p14:creationId xmlns:p14="http://schemas.microsoft.com/office/powerpoint/2010/main" val="25652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25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 6-member group </a:t>
            </a:r>
            <a:r>
              <a:rPr lang="en-US" sz="2400" i="1" dirty="0" smtClean="0">
                <a:latin typeface="+mj-lt"/>
              </a:rPr>
              <a:t>E,A,B,C,D,F,G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59"/>
          <a:stretch/>
        </p:blipFill>
        <p:spPr>
          <a:xfrm>
            <a:off x="152400" y="1143000"/>
            <a:ext cx="5124450" cy="461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551" y="581135"/>
            <a:ext cx="3619500" cy="594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1524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on group properties: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Closed; multiplication table uniquely generates group members.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Unit element included.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Each element has inverse.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Multiplication process is associative.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460" t="28099" r="22671"/>
          <a:stretch/>
        </p:blipFill>
        <p:spPr>
          <a:xfrm>
            <a:off x="304800" y="175550"/>
            <a:ext cx="3733800" cy="331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42900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Subgroup</a:t>
            </a:r>
            <a:r>
              <a:rPr lang="en-US" sz="2400" dirty="0" smtClean="0">
                <a:latin typeface="+mj-lt"/>
              </a:rPr>
              <a:t>: members of larger group which have the property 		of a group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23580"/>
              </p:ext>
            </p:extLst>
          </p:nvPr>
        </p:nvGraphicFramePr>
        <p:xfrm>
          <a:off x="125837" y="4068325"/>
          <a:ext cx="8179964" cy="164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4" imgW="6629400" imgH="1333440" progId="Equation.DSMT4">
                  <p:embed/>
                </p:oleObj>
              </mc:Choice>
              <mc:Fallback>
                <p:oleObj name="Equation" r:id="rId4" imgW="662940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37" y="4068325"/>
                        <a:ext cx="8179964" cy="1646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553327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the orders of the subgroups are 1, 2, 3 which are divisors of the order of the group (6).</a:t>
            </a:r>
          </a:p>
        </p:txBody>
      </p:sp>
    </p:spTree>
    <p:extLst>
      <p:ext uri="{BB962C8B-B14F-4D97-AF65-F5344CB8AC3E}">
        <p14:creationId xmlns:p14="http://schemas.microsoft.com/office/powerpoint/2010/main" val="702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details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b="1" dirty="0" err="1" smtClean="0">
                <a:latin typeface="+mj-lt"/>
              </a:rPr>
              <a:t>Coset</a:t>
            </a:r>
            <a:r>
              <a:rPr lang="en-US" sz="2400" b="1" dirty="0" smtClean="0">
                <a:latin typeface="+mj-lt"/>
              </a:rPr>
              <a:t>:   </a:t>
            </a:r>
            <a:r>
              <a:rPr lang="en-US" sz="2400" dirty="0" smtClean="0">
                <a:latin typeface="+mj-lt"/>
              </a:rPr>
              <a:t>Given a subgroup </a:t>
            </a:r>
            <a:r>
              <a:rPr lang="en-US" sz="2400" b="1" dirty="0" err="1" smtClean="0">
                <a:latin typeface="+mj-lt"/>
              </a:rPr>
              <a:t>g</a:t>
            </a:r>
            <a:r>
              <a:rPr lang="en-US" sz="2400" b="1" baseline="-25000" dirty="0" err="1" smtClean="0">
                <a:latin typeface="+mj-lt"/>
              </a:rPr>
              <a:t>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of a group </a:t>
            </a:r>
            <a:r>
              <a:rPr lang="en-US" sz="2400" b="1" dirty="0" smtClean="0">
                <a:latin typeface="+mj-lt"/>
              </a:rPr>
              <a:t>g </a:t>
            </a:r>
            <a:r>
              <a:rPr lang="en-US" sz="2400" dirty="0" smtClean="0">
                <a:latin typeface="+mj-lt"/>
              </a:rPr>
              <a:t>a right </a:t>
            </a:r>
            <a:r>
              <a:rPr lang="en-US" sz="2400" dirty="0" err="1" smtClean="0">
                <a:latin typeface="+mj-lt"/>
              </a:rPr>
              <a:t>coset</a:t>
            </a:r>
            <a:r>
              <a:rPr lang="en-US" sz="2400" dirty="0" smtClean="0">
                <a:latin typeface="+mj-lt"/>
              </a:rPr>
              <a:t> 	can be formed by multiply an element of </a:t>
            </a:r>
            <a:r>
              <a:rPr lang="en-US" sz="2400" b="1" dirty="0" smtClean="0">
                <a:latin typeface="+mj-lt"/>
              </a:rPr>
              <a:t>g</a:t>
            </a:r>
            <a:r>
              <a:rPr lang="en-US" sz="2400" dirty="0" smtClean="0">
                <a:latin typeface="+mj-lt"/>
              </a:rPr>
              <a:t> with 	each element of </a:t>
            </a:r>
            <a:r>
              <a:rPr lang="en-US" sz="2400" b="1" dirty="0" err="1" smtClean="0">
                <a:latin typeface="+mj-lt"/>
              </a:rPr>
              <a:t>g</a:t>
            </a:r>
            <a:r>
              <a:rPr lang="en-US" sz="2400" b="1" baseline="-25000" dirty="0" err="1" smtClean="0">
                <a:latin typeface="+mj-lt"/>
              </a:rPr>
              <a:t>i</a:t>
            </a:r>
            <a:endParaRPr lang="en-US" sz="2400" b="1" baseline="-250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01536"/>
              </p:ext>
            </p:extLst>
          </p:nvPr>
        </p:nvGraphicFramePr>
        <p:xfrm>
          <a:off x="609599" y="2590800"/>
          <a:ext cx="634405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3" imgW="4622760" imgH="2387520" progId="Equation.DSMT4">
                  <p:embed/>
                </p:oleObj>
              </mc:Choice>
              <mc:Fallback>
                <p:oleObj name="Equation" r:id="rId3" imgW="462276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" y="2590800"/>
                        <a:ext cx="634405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07890" y="3094703"/>
            <a:ext cx="577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each pair of right </a:t>
            </a:r>
            <a:r>
              <a:rPr lang="en-US" sz="2400" dirty="0" err="1" smtClean="0">
                <a:latin typeface="+mj-lt"/>
              </a:rPr>
              <a:t>cosets</a:t>
            </a:r>
            <a:r>
              <a:rPr lang="en-US" sz="2400" dirty="0" smtClean="0">
                <a:latin typeface="+mj-lt"/>
              </a:rPr>
              <a:t> are either identical or completely distinct.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5259"/>
              </p:ext>
            </p:extLst>
          </p:nvPr>
        </p:nvGraphicFramePr>
        <p:xfrm>
          <a:off x="3975100" y="4073104"/>
          <a:ext cx="1968500" cy="179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5" imgW="1434960" imgH="1307880" progId="Equation.DSMT4">
                  <p:embed/>
                </p:oleObj>
              </mc:Choice>
              <mc:Fallback>
                <p:oleObj name="Equation" r:id="rId5" imgW="143496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5100" y="4073104"/>
                        <a:ext cx="1968500" cy="179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9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Notions of subgroups and their </a:t>
            </a:r>
            <a:r>
              <a:rPr lang="en-US" sz="2400" dirty="0" err="1" smtClean="0">
                <a:latin typeface="+mj-lt"/>
              </a:rPr>
              <a:t>cosets</a:t>
            </a:r>
            <a:r>
              <a:rPr lang="en-US" sz="2400" dirty="0" smtClean="0">
                <a:latin typeface="+mj-lt"/>
              </a:rPr>
              <a:t> result in the theorem:   </a:t>
            </a:r>
            <a:r>
              <a:rPr lang="en-US" sz="2400" i="1" dirty="0" smtClean="0">
                <a:latin typeface="+mj-lt"/>
              </a:rPr>
              <a:t>The order of a subgroup is a divisor of the order of the group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8265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Definition</a:t>
            </a:r>
            <a:r>
              <a:rPr lang="en-US" sz="2400" dirty="0" smtClean="0">
                <a:latin typeface="+mj-lt"/>
              </a:rPr>
              <a:t>: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55352"/>
              </p:ext>
            </p:extLst>
          </p:nvPr>
        </p:nvGraphicFramePr>
        <p:xfrm>
          <a:off x="914400" y="2227911"/>
          <a:ext cx="7641985" cy="87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3" imgW="5651280" imgH="647640" progId="Equation.DSMT4">
                  <p:embed/>
                </p:oleObj>
              </mc:Choice>
              <mc:Fallback>
                <p:oleObj name="Equation" r:id="rId3" imgW="56512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227911"/>
                        <a:ext cx="7641985" cy="875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272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Definition</a:t>
            </a:r>
            <a:r>
              <a:rPr lang="en-US" sz="2400" dirty="0" smtClean="0">
                <a:latin typeface="+mj-lt"/>
              </a:rPr>
              <a:t>: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886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 class is composed of </a:t>
            </a:r>
            <a:r>
              <a:rPr lang="en-US" sz="2400" dirty="0" smtClean="0"/>
              <a:t>members </a:t>
            </a:r>
            <a:r>
              <a:rPr lang="en-US" sz="2400" dirty="0"/>
              <a:t>of a group which are generated by the </a:t>
            </a:r>
            <a:r>
              <a:rPr lang="en-US" sz="2400" dirty="0" smtClean="0"/>
              <a:t>conjugate construction: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419569"/>
              </p:ext>
            </p:extLst>
          </p:nvPr>
        </p:nvGraphicFramePr>
        <p:xfrm>
          <a:off x="1143000" y="4790501"/>
          <a:ext cx="74390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5" imgW="4889160" imgH="672840" progId="Equation.DSMT4">
                  <p:embed/>
                </p:oleObj>
              </mc:Choice>
              <mc:Fallback>
                <p:oleObj name="Equation" r:id="rId5" imgW="48891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4790501"/>
                        <a:ext cx="7439025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6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460" t="28099" r="22671"/>
          <a:stretch/>
        </p:blipFill>
        <p:spPr>
          <a:xfrm>
            <a:off x="723900" y="533400"/>
            <a:ext cx="3733800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52400"/>
            <a:ext cx="541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our example: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56094"/>
              </p:ext>
            </p:extLst>
          </p:nvPr>
        </p:nvGraphicFramePr>
        <p:xfrm>
          <a:off x="5562600" y="681908"/>
          <a:ext cx="1092200" cy="243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4" imgW="787320" imgH="1752480" progId="Equation.DSMT4">
                  <p:embed/>
                </p:oleObj>
              </mc:Choice>
              <mc:Fallback>
                <p:oleObj name="Equation" r:id="rId4" imgW="78732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681908"/>
                        <a:ext cx="1092200" cy="2431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99982"/>
              </p:ext>
            </p:extLst>
          </p:nvPr>
        </p:nvGraphicFramePr>
        <p:xfrm>
          <a:off x="2514600" y="4114800"/>
          <a:ext cx="2362200" cy="192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6" imgW="1638000" imgH="1333440" progId="Equation.DSMT4">
                  <p:embed/>
                </p:oleObj>
              </mc:Choice>
              <mc:Fallback>
                <p:oleObj name="Equation" r:id="rId6" imgW="163800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4114800"/>
                        <a:ext cx="2362200" cy="192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6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2750"/>
            <a:ext cx="3619500" cy="5943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91731"/>
              </p:ext>
            </p:extLst>
          </p:nvPr>
        </p:nvGraphicFramePr>
        <p:xfrm>
          <a:off x="4953000" y="1905000"/>
          <a:ext cx="2362200" cy="192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4" imgW="1638000" imgH="1333440" progId="Equation.DSMT4">
                  <p:embed/>
                </p:oleObj>
              </mc:Choice>
              <mc:Fallback>
                <p:oleObj name="Equation" r:id="rId4" imgW="163800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905000"/>
                        <a:ext cx="2362200" cy="192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Up Arrow 6"/>
          <p:cNvSpPr/>
          <p:nvPr/>
        </p:nvSpPr>
        <p:spPr>
          <a:xfrm rot="12183421">
            <a:off x="958895" y="417713"/>
            <a:ext cx="5115816" cy="1268932"/>
          </a:xfrm>
          <a:prstGeom prst="curvedUpArrow">
            <a:avLst>
              <a:gd name="adj1" fmla="val 26552"/>
              <a:gd name="adj2" fmla="val 38871"/>
              <a:gd name="adj3" fmla="val 24271"/>
            </a:avLst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84960" y="4191000"/>
            <a:ext cx="1238250" cy="2012950"/>
          </a:xfrm>
          <a:prstGeom prst="ellipse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 rot="10006234" flipV="1">
            <a:off x="2424457" y="4255871"/>
            <a:ext cx="4430661" cy="1640574"/>
          </a:xfrm>
          <a:prstGeom prst="curvedUpArrow">
            <a:avLst>
              <a:gd name="adj1" fmla="val 26552"/>
              <a:gd name="adj2" fmla="val 38871"/>
              <a:gd name="adj3" fmla="val 24271"/>
            </a:avLst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80210" y="532100"/>
            <a:ext cx="1047750" cy="3505200"/>
          </a:xfrm>
          <a:prstGeom prst="ellipse">
            <a:avLst/>
          </a:prstGeom>
          <a:solidFill>
            <a:srgbClr val="7030A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376770">
            <a:off x="2473804" y="2436058"/>
            <a:ext cx="3259135" cy="838200"/>
          </a:xfrm>
          <a:prstGeom prst="leftArrow">
            <a:avLst/>
          </a:prstGeom>
          <a:solidFill>
            <a:srgbClr val="7030A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 –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Groups of order 1:    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  (only possibility)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Groups of order 2:     </a:t>
            </a:r>
            <a:r>
              <a:rPr lang="en-US" sz="2400" i="1" dirty="0" smtClean="0">
                <a:latin typeface="+mj-lt"/>
              </a:rPr>
              <a:t>E, A   </a:t>
            </a:r>
            <a:r>
              <a:rPr lang="en-US" sz="2400" dirty="0" smtClean="0">
                <a:latin typeface="+mj-lt"/>
              </a:rPr>
              <a:t>with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=E    </a:t>
            </a:r>
            <a:r>
              <a:rPr lang="en-US" sz="2400" dirty="0" smtClean="0">
                <a:latin typeface="+mj-lt"/>
              </a:rPr>
              <a:t>(only possibility)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Groups of order 3:     </a:t>
            </a:r>
            <a:r>
              <a:rPr lang="en-US" sz="2400" i="1" dirty="0" smtClean="0">
                <a:latin typeface="+mj-lt"/>
              </a:rPr>
              <a:t>E, A, B  </a:t>
            </a:r>
            <a:r>
              <a:rPr lang="en-US" sz="2400" dirty="0" smtClean="0">
                <a:latin typeface="+mj-lt"/>
              </a:rPr>
              <a:t>with</a:t>
            </a:r>
            <a:r>
              <a:rPr lang="en-US" sz="2400" i="1" dirty="0" smtClean="0">
                <a:latin typeface="+mj-lt"/>
              </a:rPr>
              <a:t> A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=B </a:t>
            </a:r>
            <a:r>
              <a:rPr lang="en-US" sz="2400" dirty="0" smtClean="0">
                <a:latin typeface="+mj-lt"/>
              </a:rPr>
              <a:t>and</a:t>
            </a:r>
            <a:r>
              <a:rPr lang="en-US" sz="2400" i="1" dirty="0" smtClean="0">
                <a:latin typeface="+mj-lt"/>
              </a:rPr>
              <a:t> A</a:t>
            </a:r>
            <a:r>
              <a:rPr lang="en-US" sz="2400" i="1" baseline="30000" dirty="0" smtClean="0">
                <a:latin typeface="+mj-lt"/>
              </a:rPr>
              <a:t>3</a:t>
            </a:r>
            <a:r>
              <a:rPr lang="en-US" sz="2400" i="1" dirty="0" smtClean="0">
                <a:latin typeface="+mj-lt"/>
              </a:rPr>
              <a:t>=E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Groups of order 4: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05356"/>
              </p:ext>
            </p:extLst>
          </p:nvPr>
        </p:nvGraphicFramePr>
        <p:xfrm>
          <a:off x="457200" y="3180080"/>
          <a:ext cx="3962400" cy="198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</a:tblGrid>
              <a:tr h="39834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57200" y="3581400"/>
            <a:ext cx="396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3180080"/>
            <a:ext cx="0" cy="1849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1346"/>
              </p:ext>
            </p:extLst>
          </p:nvPr>
        </p:nvGraphicFramePr>
        <p:xfrm>
          <a:off x="4724400" y="3180080"/>
          <a:ext cx="396240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724400" y="3581400"/>
            <a:ext cx="396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3180080"/>
            <a:ext cx="0" cy="1849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3040" y="265651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Possibility #1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2586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Possibility #2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5.   Groups of prime order are always cyclic and Abelian.</a:t>
            </a:r>
          </a:p>
        </p:txBody>
      </p:sp>
    </p:spTree>
    <p:extLst>
      <p:ext uri="{BB962C8B-B14F-4D97-AF65-F5344CB8AC3E}">
        <p14:creationId xmlns:p14="http://schemas.microsoft.com/office/powerpoint/2010/main" val="9952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428980" cy="52673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86400" y="2057400"/>
            <a:ext cx="2438400" cy="2514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groups and terminologies</a:t>
            </a:r>
          </a:p>
          <a:p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A group is called </a:t>
            </a:r>
            <a:r>
              <a:rPr lang="en-US" sz="2400" b="1" dirty="0" smtClean="0">
                <a:latin typeface="+mj-lt"/>
              </a:rPr>
              <a:t>Abelian </a:t>
            </a:r>
            <a:r>
              <a:rPr lang="en-US" sz="2400" dirty="0" smtClean="0">
                <a:latin typeface="+mj-lt"/>
              </a:rPr>
              <a:t>if for every pair of elements </a:t>
            </a:r>
            <a:r>
              <a:rPr lang="en-US" sz="2400" i="1" dirty="0" smtClean="0">
                <a:latin typeface="+mj-lt"/>
              </a:rPr>
              <a:t>A,B</a:t>
            </a:r>
            <a:r>
              <a:rPr lang="en-US" sz="2400" dirty="0" smtClean="0">
                <a:latin typeface="+mj-lt"/>
              </a:rPr>
              <a:t>;   </a:t>
            </a:r>
            <a:r>
              <a:rPr lang="en-US" sz="2400" i="1" dirty="0" smtClean="0">
                <a:latin typeface="+mj-lt"/>
              </a:rPr>
              <a:t>AB=BA.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A group is called </a:t>
            </a:r>
            <a:r>
              <a:rPr lang="en-US" sz="2400" b="1" dirty="0" smtClean="0">
                <a:latin typeface="+mj-lt"/>
              </a:rPr>
              <a:t>cyclic</a:t>
            </a:r>
            <a:r>
              <a:rPr lang="en-US" sz="2400" dirty="0" smtClean="0">
                <a:latin typeface="+mj-lt"/>
              </a:rPr>
              <a:t> if all the elements can be formed according to</a:t>
            </a:r>
          </a:p>
          <a:p>
            <a:pPr lvl="1"/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is called the order of 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(the period). </a:t>
            </a:r>
            <a:endParaRPr lang="en-US" sz="2400" dirty="0">
              <a:latin typeface="+mj-lt"/>
            </a:endParaRPr>
          </a:p>
          <a:p>
            <a:pPr lvl="1"/>
            <a:endParaRPr lang="en-US" sz="2400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32913"/>
              </p:ext>
            </p:extLst>
          </p:nvPr>
        </p:nvGraphicFramePr>
        <p:xfrm>
          <a:off x="4038600" y="2667000"/>
          <a:ext cx="2987119" cy="48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3" imgW="1942920" imgH="317160" progId="Equation.DSMT4">
                  <p:embed/>
                </p:oleObj>
              </mc:Choice>
              <mc:Fallback>
                <p:oleObj name="Equation" r:id="rId3" imgW="1942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667000"/>
                        <a:ext cx="2987119" cy="488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72225"/>
              </p:ext>
            </p:extLst>
          </p:nvPr>
        </p:nvGraphicFramePr>
        <p:xfrm>
          <a:off x="457200" y="4414521"/>
          <a:ext cx="3962400" cy="198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</a:tblGrid>
              <a:tr h="39834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" y="4815841"/>
            <a:ext cx="396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4414521"/>
            <a:ext cx="0" cy="1849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3890954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for n=4 example: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36281"/>
              </p:ext>
            </p:extLst>
          </p:nvPr>
        </p:nvGraphicFramePr>
        <p:xfrm>
          <a:off x="5029200" y="4267200"/>
          <a:ext cx="3962400" cy="198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</a:tblGrid>
              <a:tr h="398347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029200" y="4668520"/>
            <a:ext cx="396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4267200"/>
            <a:ext cx="0" cy="1849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502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3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http://users.wfu.edu/natalie/s17phy745/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7965466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0"/>
            <a:ext cx="8310563" cy="61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" y="304800"/>
            <a:ext cx="8586788" cy="56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5" y="685800"/>
            <a:ext cx="8904929" cy="5105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458" y="76200"/>
            <a:ext cx="853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Group theory </a:t>
            </a:r>
          </a:p>
          <a:p>
            <a:pPr lvl="1"/>
            <a:r>
              <a:rPr lang="en-US" sz="2400" b="1" dirty="0" smtClean="0">
                <a:latin typeface="+mj-lt"/>
              </a:rPr>
              <a:t>     An abstract algebraic construction in mathematics</a:t>
            </a:r>
          </a:p>
          <a:p>
            <a:pPr lvl="1"/>
            <a:r>
              <a:rPr lang="en-US" sz="2400" b="1" dirty="0" smtClean="0">
                <a:latin typeface="+mj-lt"/>
              </a:rPr>
              <a:t>Definition of a group: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9323"/>
            <a:ext cx="8215313" cy="52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definitions: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Order of the group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number of elements (members) in 			the group (positive integer for finite 			group, </a:t>
            </a:r>
            <a:r>
              <a:rPr lang="en-US" sz="2400" dirty="0"/>
              <a:t>∞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 for infinite group)</a:t>
            </a:r>
          </a:p>
          <a:p>
            <a:endParaRPr lang="en-US" sz="2400" dirty="0">
              <a:latin typeface="+mj-lt"/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Subgroup                collection of elements within a group 			which by themselves form a group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does this have to do with physics?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Provides valuable analysis tools for physical objects we know – crystals, molecules,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Provides framework for understanding physical processes we don’t yet understand –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12147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08173"/>
            <a:ext cx="8396288" cy="5241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group theory applied to crystals   </a:t>
            </a:r>
          </a:p>
          <a:p>
            <a:r>
              <a:rPr lang="en-US" sz="2400" dirty="0">
                <a:latin typeface="+mj-lt"/>
              </a:rPr>
              <a:t>                  </a:t>
            </a:r>
            <a:r>
              <a:rPr lang="en-US" sz="2400" dirty="0">
                <a:latin typeface="+mj-lt"/>
                <a:hlinkClick r:id="rId3"/>
              </a:rPr>
              <a:t>http://www.cryst.ehu.es/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12396</TotalTime>
  <Words>685</Words>
  <Application>Microsoft Office PowerPoint</Application>
  <PresentationFormat>On-screen Show (4:3)</PresentationFormat>
  <Paragraphs>221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683</cp:revision>
  <cp:lastPrinted>2017-01-11T15:26:05Z</cp:lastPrinted>
  <dcterms:created xsi:type="dcterms:W3CDTF">2012-01-10T18:32:24Z</dcterms:created>
  <dcterms:modified xsi:type="dcterms:W3CDTF">2017-01-11T17:06:48Z</dcterms:modified>
</cp:coreProperties>
</file>