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6" d="100"/>
          <a:sy n="56" d="100"/>
        </p:scale>
        <p:origin x="11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hyperlink" Target="http://www.uic.edu/classes/eecs/eecs520/textbook/node32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685800"/>
            <a:ext cx="8763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10: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Introduction to groups having infinite dimension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Eric Carlson’s lecture notes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Example – 3-dimensional rotation group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Some properties of continuous groups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901942"/>
              </p:ext>
            </p:extLst>
          </p:nvPr>
        </p:nvGraphicFramePr>
        <p:xfrm>
          <a:off x="147922" y="340783"/>
          <a:ext cx="8691278" cy="1026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Equation" r:id="rId3" imgW="5486400" imgH="647640" progId="Equation.DSMT4">
                  <p:embed/>
                </p:oleObj>
              </mc:Choice>
              <mc:Fallback>
                <p:oleObj name="Equation" r:id="rId3" imgW="54864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922" y="340783"/>
                        <a:ext cx="8691278" cy="10260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706821"/>
              </p:ext>
            </p:extLst>
          </p:nvPr>
        </p:nvGraphicFramePr>
        <p:xfrm>
          <a:off x="345423" y="2145482"/>
          <a:ext cx="7381875" cy="1260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3" name="Equation" r:id="rId5" imgW="3619440" imgH="634680" progId="Equation.DSMT4">
                  <p:embed/>
                </p:oleObj>
              </mc:Choice>
              <mc:Fallback>
                <p:oleObj name="Equation" r:id="rId5" imgW="3619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5423" y="2145482"/>
                        <a:ext cx="7381875" cy="1260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7922" y="1752600"/>
            <a:ext cx="7776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Now consider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30334"/>
              </p:ext>
            </p:extLst>
          </p:nvPr>
        </p:nvGraphicFramePr>
        <p:xfrm>
          <a:off x="400050" y="3443288"/>
          <a:ext cx="8185150" cy="262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Equation" r:id="rId7" imgW="4012920" imgH="1320480" progId="Equation.DSMT4">
                  <p:embed/>
                </p:oleObj>
              </mc:Choice>
              <mc:Fallback>
                <p:oleObj name="Equation" r:id="rId7" imgW="401292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0050" y="3443288"/>
                        <a:ext cx="8185150" cy="2620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743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85474"/>
              </p:ext>
            </p:extLst>
          </p:nvPr>
        </p:nvGraphicFramePr>
        <p:xfrm>
          <a:off x="0" y="481013"/>
          <a:ext cx="9013825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Equation" r:id="rId3" imgW="4419360" imgH="774360" progId="Equation.DSMT4">
                  <p:embed/>
                </p:oleObj>
              </mc:Choice>
              <mc:Fallback>
                <p:oleObj name="Equation" r:id="rId3" imgW="441936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481013"/>
                        <a:ext cx="9013825" cy="1538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2438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Procedure for carrying out integration over group elements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098363"/>
              </p:ext>
            </p:extLst>
          </p:nvPr>
        </p:nvGraphicFramePr>
        <p:xfrm>
          <a:off x="223354" y="3124200"/>
          <a:ext cx="8697291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2" name="Equation" r:id="rId5" imgW="5790960" imgH="1752480" progId="Equation.DSMT4">
                  <p:embed/>
                </p:oleObj>
              </mc:Choice>
              <mc:Fallback>
                <p:oleObj name="Equation" r:id="rId5" imgW="579096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3354" y="3124200"/>
                        <a:ext cx="8697291" cy="263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779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 – “generators” of the three-dimensional rotation group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Consider rotation by an angle </a:t>
            </a:r>
            <a:r>
              <a:rPr lang="en-US" sz="2400" dirty="0" smtClean="0">
                <a:latin typeface="Symbol" panose="05050102010706020507" pitchFamily="18" charset="2"/>
              </a:rPr>
              <a:t>a</a:t>
            </a:r>
            <a:r>
              <a:rPr lang="en-US" sz="2400" dirty="0" smtClean="0">
                <a:latin typeface="+mj-lt"/>
              </a:rPr>
              <a:t> about the z-axis</a:t>
            </a:r>
            <a:endParaRPr lang="en-US" sz="2400" dirty="0" smtClean="0">
              <a:latin typeface="+mj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85800" y="1905000"/>
            <a:ext cx="0" cy="15240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85800" y="3429000"/>
            <a:ext cx="12954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42160" y="323824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52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y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685798" y="2249874"/>
            <a:ext cx="929642" cy="117912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85799" y="2438400"/>
            <a:ext cx="1143001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76400" y="1904999"/>
            <a:ext cx="457200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endParaRPr lang="en-US" sz="2400" b="1" dirty="0" smtClean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70458"/>
              </p:ext>
            </p:extLst>
          </p:nvPr>
        </p:nvGraphicFramePr>
        <p:xfrm>
          <a:off x="521494" y="3622140"/>
          <a:ext cx="7491412" cy="261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3" imgW="5676840" imgH="1981080" progId="Equation.DSMT4">
                  <p:embed/>
                </p:oleObj>
              </mc:Choice>
              <mc:Fallback>
                <p:oleObj name="Equation" r:id="rId3" imgW="5676840" imgH="1981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1494" y="3622140"/>
                        <a:ext cx="7491412" cy="2617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066800" y="2959456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f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359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460776"/>
              </p:ext>
            </p:extLst>
          </p:nvPr>
        </p:nvGraphicFramePr>
        <p:xfrm>
          <a:off x="330691" y="414338"/>
          <a:ext cx="8039407" cy="331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Equation" r:id="rId3" imgW="4520880" imgH="1866600" progId="Equation.DSMT4">
                  <p:embed/>
                </p:oleObj>
              </mc:Choice>
              <mc:Fallback>
                <p:oleObj name="Equation" r:id="rId3" imgW="452088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691" y="414338"/>
                        <a:ext cx="8039407" cy="331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849965"/>
              </p:ext>
            </p:extLst>
          </p:nvPr>
        </p:nvGraphicFramePr>
        <p:xfrm>
          <a:off x="53556" y="3886200"/>
          <a:ext cx="83432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Equation" r:id="rId5" imgW="4165560" imgH="495000" progId="Equation.DSMT4">
                  <p:embed/>
                </p:oleObj>
              </mc:Choice>
              <mc:Fallback>
                <p:oleObj name="Equation" r:id="rId5" imgW="41655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556" y="3886200"/>
                        <a:ext cx="8343212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50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26" y="685800"/>
            <a:ext cx="8859088" cy="52482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270" y="42672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964275"/>
              </p:ext>
            </p:extLst>
          </p:nvPr>
        </p:nvGraphicFramePr>
        <p:xfrm>
          <a:off x="1295400" y="72994"/>
          <a:ext cx="7391400" cy="6251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3" imgW="5435280" imgH="4597200" progId="Equation.DSMT4">
                  <p:embed/>
                </p:oleObj>
              </mc:Choice>
              <mc:Fallback>
                <p:oleObj name="Equation" r:id="rId3" imgW="5435280" imgH="459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72994"/>
                        <a:ext cx="7391400" cy="62516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0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Evidently, the set of all rotations </a:t>
            </a:r>
            <a:r>
              <a:rPr lang="en-US" sz="2400" dirty="0" smtClean="0">
                <a:latin typeface="Symbol" panose="05050102010706020507" pitchFamily="18" charset="2"/>
              </a:rPr>
              <a:t>a</a:t>
            </a:r>
            <a:r>
              <a:rPr lang="en-US" sz="2400" dirty="0" smtClean="0">
                <a:latin typeface="+mj-lt"/>
              </a:rPr>
              <a:t> about the z-axis form a group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185222"/>
              </p:ext>
            </p:extLst>
          </p:nvPr>
        </p:nvGraphicFramePr>
        <p:xfrm>
          <a:off x="609600" y="990600"/>
          <a:ext cx="7576688" cy="209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Equation" r:id="rId3" imgW="5384520" imgH="1485720" progId="Equation.DSMT4">
                  <p:embed/>
                </p:oleObj>
              </mc:Choice>
              <mc:Fallback>
                <p:oleObj name="Equation" r:id="rId3" imgW="5384520" imgH="1485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990600"/>
                        <a:ext cx="7576688" cy="2090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3408628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Thanks to Euler, we can generalize the notion to say that all</a:t>
            </a:r>
          </a:p>
          <a:p>
            <a:r>
              <a:rPr lang="en-US" sz="2400" dirty="0" smtClean="0">
                <a:latin typeface="+mj-lt"/>
              </a:rPr>
              <a:t>three-dimensional rotations form a group</a:t>
            </a:r>
          </a:p>
        </p:txBody>
      </p:sp>
    </p:spTree>
    <p:extLst>
      <p:ext uri="{BB962C8B-B14F-4D97-AF65-F5344CB8AC3E}">
        <p14:creationId xmlns:p14="http://schemas.microsoft.com/office/powerpoint/2010/main" val="391828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122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</a:t>
            </a:r>
            <a:r>
              <a:rPr lang="en-US" sz="2400" dirty="0" smtClean="0">
                <a:latin typeface="+mj-lt"/>
              </a:rPr>
              <a:t>pherical polar coordinates</a:t>
            </a:r>
          </a:p>
        </p:txBody>
      </p:sp>
      <p:pic>
        <p:nvPicPr>
          <p:cNvPr id="6" name="Picture 2" descr="\begin{figure}&#10;\begin{center}&#10;\mbox{}&#10;\centerline{\psfig{figure=appendix/spherical_polar_coordinates.eps,height=6cm}}&#10;\end{center}\end{figure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38999"/>
            <a:ext cx="55435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2000" y="6092795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http://www.uic.edu/classes/eecs/eecs520/textbook/node32.html</a:t>
            </a:r>
            <a:endParaRPr lang="en-US" sz="12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426744"/>
              </p:ext>
            </p:extLst>
          </p:nvPr>
        </p:nvGraphicFramePr>
        <p:xfrm>
          <a:off x="5029200" y="2215337"/>
          <a:ext cx="21145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数式" r:id="rId5" imgW="990360" imgH="634680" progId="Equation.3">
                  <p:embed/>
                </p:oleObj>
              </mc:Choice>
              <mc:Fallback>
                <p:oleObj name="数式" r:id="rId5" imgW="9903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15337"/>
                        <a:ext cx="21145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57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-24174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Spherical harmonic basis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055218"/>
              </p:ext>
            </p:extLst>
          </p:nvPr>
        </p:nvGraphicFramePr>
        <p:xfrm>
          <a:off x="2077587" y="206659"/>
          <a:ext cx="4476750" cy="6149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Equation" r:id="rId3" imgW="2971800" imgH="4076640" progId="Equation.DSMT4">
                  <p:embed/>
                </p:oleObj>
              </mc:Choice>
              <mc:Fallback>
                <p:oleObj name="Equation" r:id="rId3" imgW="2971800" imgH="4076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7587" y="206659"/>
                        <a:ext cx="4476750" cy="61496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68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It can be shown that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410118"/>
              </p:ext>
            </p:extLst>
          </p:nvPr>
        </p:nvGraphicFramePr>
        <p:xfrm>
          <a:off x="1143000" y="785799"/>
          <a:ext cx="5214222" cy="112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9" name="Equation" r:id="rId3" imgW="2882880" imgH="622080" progId="Equation.DSMT4">
                  <p:embed/>
                </p:oleObj>
              </mc:Choice>
              <mc:Fallback>
                <p:oleObj name="Equation" r:id="rId3" imgW="2882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785799"/>
                        <a:ext cx="5214222" cy="1125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88782"/>
              </p:ext>
            </p:extLst>
          </p:nvPr>
        </p:nvGraphicFramePr>
        <p:xfrm>
          <a:off x="1143000" y="1933847"/>
          <a:ext cx="3657600" cy="583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0" name="Equation" r:id="rId5" imgW="2070000" imgH="330120" progId="Equation.DSMT4">
                  <p:embed/>
                </p:oleObj>
              </mc:Choice>
              <mc:Fallback>
                <p:oleObj name="Equation" r:id="rId5" imgW="20700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1933847"/>
                        <a:ext cx="3657600" cy="583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534419"/>
              </p:ext>
            </p:extLst>
          </p:nvPr>
        </p:nvGraphicFramePr>
        <p:xfrm>
          <a:off x="1206499" y="2678391"/>
          <a:ext cx="5335721" cy="3798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1" name="Equation" r:id="rId7" imgW="3835080" imgH="2730240" progId="Equation.DSMT4">
                  <p:embed/>
                </p:oleObj>
              </mc:Choice>
              <mc:Fallback>
                <p:oleObj name="Equation" r:id="rId7" imgW="3835080" imgH="273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06499" y="2678391"/>
                        <a:ext cx="5335721" cy="37986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14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4537" y="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Case for </a:t>
            </a:r>
            <a:r>
              <a:rPr lang="en-US" sz="2400" i="1" dirty="0" smtClean="0">
                <a:latin typeface="+mj-lt"/>
              </a:rPr>
              <a:t>l</a:t>
            </a:r>
            <a:r>
              <a:rPr lang="en-US" sz="2400" dirty="0" smtClean="0">
                <a:latin typeface="+mj-lt"/>
              </a:rPr>
              <a:t>=1 – continued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539902"/>
              </p:ext>
            </p:extLst>
          </p:nvPr>
        </p:nvGraphicFramePr>
        <p:xfrm>
          <a:off x="384968" y="458253"/>
          <a:ext cx="8374063" cy="374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3" name="Equation" r:id="rId3" imgW="5600520" imgH="2501640" progId="Equation.DSMT4">
                  <p:embed/>
                </p:oleObj>
              </mc:Choice>
              <mc:Fallback>
                <p:oleObj name="Equation" r:id="rId3" imgW="560052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4968" y="458253"/>
                        <a:ext cx="8374063" cy="3741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652048"/>
              </p:ext>
            </p:extLst>
          </p:nvPr>
        </p:nvGraphicFramePr>
        <p:xfrm>
          <a:off x="1552432" y="4419600"/>
          <a:ext cx="5423647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4" name="Equation" r:id="rId5" imgW="3809880" imgH="1079280" progId="Equation.DSMT4">
                  <p:embed/>
                </p:oleObj>
              </mc:Choice>
              <mc:Fallback>
                <p:oleObj name="Equation" r:id="rId5" imgW="380988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52432" y="4419600"/>
                        <a:ext cx="5423647" cy="153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32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344976"/>
              </p:ext>
            </p:extLst>
          </p:nvPr>
        </p:nvGraphicFramePr>
        <p:xfrm>
          <a:off x="609600" y="304800"/>
          <a:ext cx="5199807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8" name="Equation" r:id="rId3" imgW="3416040" imgH="647640" progId="Equation.DSMT4">
                  <p:embed/>
                </p:oleObj>
              </mc:Choice>
              <mc:Fallback>
                <p:oleObj name="Equation" r:id="rId3" imgW="341604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04800"/>
                        <a:ext cx="5199807" cy="98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968776"/>
              </p:ext>
            </p:extLst>
          </p:nvPr>
        </p:nvGraphicFramePr>
        <p:xfrm>
          <a:off x="457200" y="1389856"/>
          <a:ext cx="8328447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9" name="Equation" r:id="rId5" imgW="5867280" imgH="1714320" progId="Equation.DSMT4">
                  <p:embed/>
                </p:oleObj>
              </mc:Choice>
              <mc:Fallback>
                <p:oleObj name="Equation" r:id="rId5" imgW="586728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1389856"/>
                        <a:ext cx="8328447" cy="2433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44449"/>
              </p:ext>
            </p:extLst>
          </p:nvPr>
        </p:nvGraphicFramePr>
        <p:xfrm>
          <a:off x="609600" y="4114800"/>
          <a:ext cx="7514281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0" name="Equation" r:id="rId7" imgW="5346360" imgH="1409400" progId="Equation.DSMT4">
                  <p:embed/>
                </p:oleObj>
              </mc:Choice>
              <mc:Fallback>
                <p:oleObj name="Equation" r:id="rId7" imgW="534636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" y="4114800"/>
                        <a:ext cx="7514281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740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18102</TotalTime>
  <Words>248</Words>
  <Application>Microsoft Office PowerPoint</Application>
  <PresentationFormat>On-screen Show (4:3)</PresentationFormat>
  <Paragraphs>66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Equation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996</cp:revision>
  <cp:lastPrinted>2017-02-03T15:40:03Z</cp:lastPrinted>
  <dcterms:created xsi:type="dcterms:W3CDTF">2012-01-10T18:32:24Z</dcterms:created>
  <dcterms:modified xsi:type="dcterms:W3CDTF">2017-02-03T16:45:55Z</dcterms:modified>
</cp:coreProperties>
</file>