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96" r:id="rId2"/>
    <p:sldId id="299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56" d="100"/>
          <a:sy n="56" d="100"/>
        </p:scale>
        <p:origin x="36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0500" y="685800"/>
            <a:ext cx="8763000" cy="574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745 Group Theory</a:t>
            </a:r>
          </a:p>
          <a:p>
            <a:pPr algn="ctr"/>
            <a:r>
              <a:rPr lang="en-US" sz="3200" b="1" dirty="0" smtClean="0"/>
              <a:t>11-11:50 AM  MWF  Olin 102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 smtClean="0"/>
              <a:t>Plan for Lecture </a:t>
            </a:r>
            <a:r>
              <a:rPr lang="en-US" sz="3200" b="1" dirty="0" smtClean="0"/>
              <a:t>11:</a:t>
            </a:r>
            <a:endParaRPr lang="en-US" sz="3200" b="1" dirty="0" smtClean="0"/>
          </a:p>
          <a:p>
            <a:pPr algn="ctr"/>
            <a:endParaRPr lang="en-US" sz="2400" b="1" dirty="0" smtClean="0">
              <a:solidFill>
                <a:schemeClr val="folHlink"/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folHlink"/>
                </a:solidFill>
              </a:rPr>
              <a:t>Introduction to groups having infinite dimension</a:t>
            </a:r>
            <a:endParaRPr lang="en-US" sz="28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2800" b="1" dirty="0" smtClean="0">
                <a:solidFill>
                  <a:schemeClr val="folHlink"/>
                </a:solidFill>
              </a:rPr>
              <a:t>Reading: Eric Carlson’s lecture </a:t>
            </a:r>
            <a:r>
              <a:rPr lang="en-US" sz="2800" b="1" dirty="0" smtClean="0">
                <a:solidFill>
                  <a:schemeClr val="folHlink"/>
                </a:solidFill>
              </a:rPr>
              <a:t>notes</a:t>
            </a:r>
          </a:p>
          <a:p>
            <a:pPr marL="914400" lvl="3">
              <a:spcBef>
                <a:spcPct val="50000"/>
              </a:spcBef>
            </a:pPr>
            <a:r>
              <a:rPr lang="en-US" b="1" dirty="0" smtClean="0">
                <a:solidFill>
                  <a:schemeClr val="folHlink"/>
                </a:solidFill>
              </a:rPr>
              <a:t>Additional reference:   Symmetry Principles.. Melvin Lax, Wiley (1964)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3-dimensional </a:t>
            </a:r>
            <a:r>
              <a:rPr lang="en-US" sz="2800" b="1" dirty="0" smtClean="0">
                <a:solidFill>
                  <a:schemeClr val="folHlink"/>
                </a:solidFill>
              </a:rPr>
              <a:t>rotation group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Generators of the group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Algebraic relationships</a:t>
            </a:r>
            <a:endParaRPr lang="en-US" sz="2800" b="1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8215841"/>
              </p:ext>
            </p:extLst>
          </p:nvPr>
        </p:nvGraphicFramePr>
        <p:xfrm>
          <a:off x="298450" y="838200"/>
          <a:ext cx="8642350" cy="4821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9" name="Equation" r:id="rId3" imgW="6756120" imgH="3771720" progId="Equation.DSMT4">
                  <p:embed/>
                </p:oleObj>
              </mc:Choice>
              <mc:Fallback>
                <p:oleObj name="Equation" r:id="rId3" imgW="6756120" imgH="3771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8450" y="838200"/>
                        <a:ext cx="8642350" cy="4821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1450" y="128885"/>
            <a:ext cx="8896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Group of all unitary matrices of dimension 2 – SU(2) --continued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69709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0896728"/>
              </p:ext>
            </p:extLst>
          </p:nvPr>
        </p:nvGraphicFramePr>
        <p:xfrm>
          <a:off x="746125" y="914400"/>
          <a:ext cx="6503988" cy="360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7" name="Equation" r:id="rId3" imgW="5041800" imgH="2793960" progId="Equation.DSMT4">
                  <p:embed/>
                </p:oleObj>
              </mc:Choice>
              <mc:Fallback>
                <p:oleObj name="Equation" r:id="rId3" imgW="5041800" imgH="2793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6125" y="914400"/>
                        <a:ext cx="6503988" cy="3603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2286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Generalization of angular momentum to include ½ integers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5512183"/>
              </p:ext>
            </p:extLst>
          </p:nvPr>
        </p:nvGraphicFramePr>
        <p:xfrm>
          <a:off x="698500" y="4665663"/>
          <a:ext cx="5046663" cy="1430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8" name="Equation" r:id="rId5" imgW="3720960" imgH="1054080" progId="Equation.DSMT4">
                  <p:embed/>
                </p:oleObj>
              </mc:Choice>
              <mc:Fallback>
                <p:oleObj name="Equation" r:id="rId5" imgW="372096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8500" y="4665663"/>
                        <a:ext cx="5046663" cy="1430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7394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Irreducible representations in terms of angular momentum-spin </a:t>
            </a:r>
            <a:r>
              <a:rPr lang="en-US" sz="2400" dirty="0" err="1" smtClean="0">
                <a:latin typeface="+mj-lt"/>
              </a:rPr>
              <a:t>eigenfunctions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2861441"/>
              </p:ext>
            </p:extLst>
          </p:nvPr>
        </p:nvGraphicFramePr>
        <p:xfrm>
          <a:off x="608013" y="1371600"/>
          <a:ext cx="7512050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0" name="Equation" r:id="rId3" imgW="5537160" imgH="723600" progId="Equation.DSMT4">
                  <p:embed/>
                </p:oleObj>
              </mc:Choice>
              <mc:Fallback>
                <p:oleObj name="Equation" r:id="rId3" imgW="553716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8013" y="1371600"/>
                        <a:ext cx="7512050" cy="982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7623008"/>
              </p:ext>
            </p:extLst>
          </p:nvPr>
        </p:nvGraphicFramePr>
        <p:xfrm>
          <a:off x="527050" y="2782888"/>
          <a:ext cx="7613650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1" name="Equation" r:id="rId5" imgW="3530520" imgH="317160" progId="Equation.DSMT4">
                  <p:embed/>
                </p:oleObj>
              </mc:Choice>
              <mc:Fallback>
                <p:oleObj name="Equation" r:id="rId5" imgW="353052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7050" y="2782888"/>
                        <a:ext cx="7613650" cy="684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0107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3400"/>
            <a:ext cx="9007415" cy="5334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98407" y="4495800"/>
            <a:ext cx="861060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3048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Notion of  a generator for </a:t>
            </a:r>
            <a:r>
              <a:rPr lang="en-US" sz="2400" dirty="0" smtClean="0">
                <a:latin typeface="+mj-lt"/>
              </a:rPr>
              <a:t>the three-dimensional rotation group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Consider rotation by an angle </a:t>
            </a:r>
            <a:r>
              <a:rPr lang="en-US" sz="2400" dirty="0" smtClean="0">
                <a:latin typeface="Symbol" panose="05050102010706020507" pitchFamily="18" charset="2"/>
              </a:rPr>
              <a:t>a</a:t>
            </a:r>
            <a:r>
              <a:rPr lang="en-US" sz="2400" dirty="0" smtClean="0">
                <a:latin typeface="+mj-lt"/>
              </a:rPr>
              <a:t> about the z-axis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85800" y="1905000"/>
            <a:ext cx="0" cy="15240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85800" y="3429000"/>
            <a:ext cx="129540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042160" y="3238242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5800" y="1524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y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685798" y="2249874"/>
            <a:ext cx="929642" cy="117912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685799" y="2438400"/>
            <a:ext cx="1143001" cy="9906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676400" y="1904999"/>
            <a:ext cx="457200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070458"/>
              </p:ext>
            </p:extLst>
          </p:nvPr>
        </p:nvGraphicFramePr>
        <p:xfrm>
          <a:off x="521494" y="3622140"/>
          <a:ext cx="7491412" cy="261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7" name="Equation" r:id="rId3" imgW="5676840" imgH="1981080" progId="Equation.DSMT4">
                  <p:embed/>
                </p:oleObj>
              </mc:Choice>
              <mc:Fallback>
                <p:oleObj name="Equation" r:id="rId3" imgW="5676840" imgH="1981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1494" y="3622140"/>
                        <a:ext cx="7491412" cy="2617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066800" y="2959456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03595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1461347"/>
              </p:ext>
            </p:extLst>
          </p:nvPr>
        </p:nvGraphicFramePr>
        <p:xfrm>
          <a:off x="330691" y="414338"/>
          <a:ext cx="8039407" cy="331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9" name="Equation" r:id="rId3" imgW="4520880" imgH="1866600" progId="Equation.DSMT4">
                  <p:embed/>
                </p:oleObj>
              </mc:Choice>
              <mc:Fallback>
                <p:oleObj name="Equation" r:id="rId3" imgW="4520880" imgH="1866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0691" y="414338"/>
                        <a:ext cx="8039407" cy="3319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4988298"/>
              </p:ext>
            </p:extLst>
          </p:nvPr>
        </p:nvGraphicFramePr>
        <p:xfrm>
          <a:off x="41275" y="3873500"/>
          <a:ext cx="8367713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0" name="Equation" r:id="rId5" imgW="4178160" imgH="507960" progId="Equation.DSMT4">
                  <p:embed/>
                </p:oleObj>
              </mc:Choice>
              <mc:Fallback>
                <p:oleObj name="Equation" r:id="rId5" imgW="417816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275" y="3873500"/>
                        <a:ext cx="8367713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506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Connection to angular momentum in quantum theory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4815266"/>
              </p:ext>
            </p:extLst>
          </p:nvPr>
        </p:nvGraphicFramePr>
        <p:xfrm>
          <a:off x="457200" y="660779"/>
          <a:ext cx="5805487" cy="2107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4" name="Equation" r:id="rId3" imgW="4152600" imgH="1511280" progId="Equation.DSMT4">
                  <p:embed/>
                </p:oleObj>
              </mc:Choice>
              <mc:Fallback>
                <p:oleObj name="Equation" r:id="rId3" imgW="4152600" imgH="1511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660779"/>
                        <a:ext cx="5805487" cy="21070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779101"/>
              </p:ext>
            </p:extLst>
          </p:nvPr>
        </p:nvGraphicFramePr>
        <p:xfrm>
          <a:off x="4468813" y="1851916"/>
          <a:ext cx="4217987" cy="141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5" name="Equation" r:id="rId5" imgW="2869920" imgH="965160" progId="Equation.DSMT4">
                  <p:embed/>
                </p:oleObj>
              </mc:Choice>
              <mc:Fallback>
                <p:oleObj name="Equation" r:id="rId5" imgW="2869920" imgH="96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68813" y="1851916"/>
                        <a:ext cx="4217987" cy="1417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2250721"/>
              </p:ext>
            </p:extLst>
          </p:nvPr>
        </p:nvGraphicFramePr>
        <p:xfrm>
          <a:off x="692149" y="3436620"/>
          <a:ext cx="8286569" cy="2811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6" name="Equation" r:id="rId7" imgW="7073640" imgH="2400120" progId="Equation.DSMT4">
                  <p:embed/>
                </p:oleObj>
              </mc:Choice>
              <mc:Fallback>
                <p:oleObj name="Equation" r:id="rId7" imgW="7073640" imgH="240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92149" y="3436620"/>
                        <a:ext cx="8286569" cy="28117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8884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2054044"/>
              </p:ext>
            </p:extLst>
          </p:nvPr>
        </p:nvGraphicFramePr>
        <p:xfrm>
          <a:off x="1219200" y="1371600"/>
          <a:ext cx="3655065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2" name="Equation" r:id="rId3" imgW="1892160" imgH="507960" progId="Equation.DSMT4">
                  <p:embed/>
                </p:oleObj>
              </mc:Choice>
              <mc:Fallback>
                <p:oleObj name="Equation" r:id="rId3" imgW="189216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1371600"/>
                        <a:ext cx="3655065" cy="9779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3810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Generator operator for rotations -- continued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8677645"/>
              </p:ext>
            </p:extLst>
          </p:nvPr>
        </p:nvGraphicFramePr>
        <p:xfrm>
          <a:off x="762000" y="2917031"/>
          <a:ext cx="7358062" cy="287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3" name="Equation" r:id="rId5" imgW="3416040" imgH="1333440" progId="Equation.DSMT4">
                  <p:embed/>
                </p:oleObj>
              </mc:Choice>
              <mc:Fallback>
                <p:oleObj name="Equation" r:id="rId5" imgW="3416040" imgH="1333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2000" y="2917031"/>
                        <a:ext cx="7358062" cy="2871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5865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Commuter relations for rotation generator operators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5569324"/>
              </p:ext>
            </p:extLst>
          </p:nvPr>
        </p:nvGraphicFramePr>
        <p:xfrm>
          <a:off x="762000" y="914400"/>
          <a:ext cx="6470650" cy="3603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5" name="Equation" r:id="rId3" imgW="5016240" imgH="2793960" progId="Equation.DSMT4">
                  <p:embed/>
                </p:oleObj>
              </mc:Choice>
              <mc:Fallback>
                <p:oleObj name="Equation" r:id="rId3" imgW="5016240" imgH="2793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914400"/>
                        <a:ext cx="6470650" cy="36039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1037776"/>
              </p:ext>
            </p:extLst>
          </p:nvPr>
        </p:nvGraphicFramePr>
        <p:xfrm>
          <a:off x="819149" y="4666240"/>
          <a:ext cx="4806057" cy="1429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6" name="Equation" r:id="rId5" imgW="3543120" imgH="1054080" progId="Equation.DSMT4">
                  <p:embed/>
                </p:oleObj>
              </mc:Choice>
              <mc:Fallback>
                <p:oleObj name="Equation" r:id="rId5" imgW="354312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19149" y="4666240"/>
                        <a:ext cx="4806057" cy="14297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976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Irreducible representations in terms of angular momentum </a:t>
            </a:r>
            <a:r>
              <a:rPr lang="en-US" sz="2400" dirty="0" err="1" smtClean="0">
                <a:latin typeface="+mj-lt"/>
              </a:rPr>
              <a:t>eigenfunctions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4351015"/>
              </p:ext>
            </p:extLst>
          </p:nvPr>
        </p:nvGraphicFramePr>
        <p:xfrm>
          <a:off x="762000" y="1371600"/>
          <a:ext cx="7202488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3" name="Equation" r:id="rId3" imgW="5308560" imgH="723600" progId="Equation.DSMT4">
                  <p:embed/>
                </p:oleObj>
              </mc:Choice>
              <mc:Fallback>
                <p:oleObj name="Equation" r:id="rId3" imgW="530856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1371600"/>
                        <a:ext cx="7202488" cy="982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2091401"/>
              </p:ext>
            </p:extLst>
          </p:nvPr>
        </p:nvGraphicFramePr>
        <p:xfrm>
          <a:off x="609600" y="2782511"/>
          <a:ext cx="7448328" cy="6845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4" name="Equation" r:id="rId5" imgW="3454200" imgH="317160" progId="Equation.DSMT4">
                  <p:embed/>
                </p:oleObj>
              </mc:Choice>
              <mc:Fallback>
                <p:oleObj name="Equation" r:id="rId5" imgW="345420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9600" y="2782511"/>
                        <a:ext cx="7448328" cy="6845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38200" y="4343400"/>
            <a:ext cx="624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 group of 3-dimensional rotations about a point is called SO(3).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09102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24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Group of all unitary matrices of dimension 2 – SU(2)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7314331"/>
              </p:ext>
            </p:extLst>
          </p:nvPr>
        </p:nvGraphicFramePr>
        <p:xfrm>
          <a:off x="838200" y="747713"/>
          <a:ext cx="6661150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9" name="Equation" r:id="rId3" imgW="5206680" imgH="2501640" progId="Equation.DSMT4">
                  <p:embed/>
                </p:oleObj>
              </mc:Choice>
              <mc:Fallback>
                <p:oleObj name="Equation" r:id="rId3" imgW="5206680" imgH="250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747713"/>
                        <a:ext cx="6661150" cy="320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ight Brace 6"/>
          <p:cNvSpPr/>
          <p:nvPr/>
        </p:nvSpPr>
        <p:spPr>
          <a:xfrm rot="5400000">
            <a:off x="5295900" y="3185160"/>
            <a:ext cx="381000" cy="7620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/>
          <p:cNvSpPr/>
          <p:nvPr/>
        </p:nvSpPr>
        <p:spPr>
          <a:xfrm rot="5400000">
            <a:off x="4008120" y="3162299"/>
            <a:ext cx="381000" cy="7620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e 8"/>
          <p:cNvSpPr/>
          <p:nvPr/>
        </p:nvSpPr>
        <p:spPr>
          <a:xfrm rot="5400000">
            <a:off x="2552700" y="3162299"/>
            <a:ext cx="381000" cy="7620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319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18549</TotalTime>
  <Words>260</Words>
  <Application>Microsoft Office PowerPoint</Application>
  <PresentationFormat>On-screen Show (4:3)</PresentationFormat>
  <Paragraphs>64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Symbol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1016</cp:revision>
  <cp:lastPrinted>2017-02-06T05:52:52Z</cp:lastPrinted>
  <dcterms:created xsi:type="dcterms:W3CDTF">2012-01-10T18:32:24Z</dcterms:created>
  <dcterms:modified xsi:type="dcterms:W3CDTF">2017-02-06T05:53:11Z</dcterms:modified>
</cp:coreProperties>
</file>