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6" r:id="rId2"/>
    <p:sldId id="299" r:id="rId3"/>
    <p:sldId id="319" r:id="rId4"/>
    <p:sldId id="322" r:id="rId5"/>
    <p:sldId id="323" r:id="rId6"/>
    <p:sldId id="324" r:id="rId7"/>
    <p:sldId id="325" r:id="rId8"/>
    <p:sldId id="320" r:id="rId9"/>
    <p:sldId id="321" r:id="rId10"/>
    <p:sldId id="326" r:id="rId11"/>
    <p:sldId id="327" r:id="rId12"/>
    <p:sldId id="328" r:id="rId13"/>
    <p:sldId id="329" r:id="rId14"/>
    <p:sldId id="330" r:id="rId15"/>
    <p:sldId id="331" r:id="rId16"/>
    <p:sldId id="332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6" d="100"/>
          <a:sy n="56" d="100"/>
        </p:scale>
        <p:origin x="11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685800"/>
            <a:ext cx="87630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12:</a:t>
            </a:r>
          </a:p>
          <a:p>
            <a:pPr algn="ctr"/>
            <a:endParaRPr lang="en-US" sz="24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folHlink"/>
                </a:solidFill>
              </a:rPr>
              <a:t>Continuous groups, their representations, and the great </a:t>
            </a:r>
            <a:r>
              <a:rPr lang="en-US" sz="2800" b="1" dirty="0" err="1" smtClean="0">
                <a:solidFill>
                  <a:schemeClr val="folHlink"/>
                </a:solidFill>
              </a:rPr>
              <a:t>orthogonality</a:t>
            </a:r>
            <a:r>
              <a:rPr lang="en-US" sz="2800" b="1" dirty="0" smtClean="0">
                <a:solidFill>
                  <a:schemeClr val="folHlink"/>
                </a:solidFill>
              </a:rPr>
              <a:t> theorem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Reading: Eric Carlson’s lecture notes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 smtClean="0">
                <a:solidFill>
                  <a:schemeClr val="folHlink"/>
                </a:solidFill>
              </a:rPr>
              <a:t>Additional reference:   Eugene Wigner, Group Theory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Importance of commutation relations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Integral relations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continuum properties of continuous groups, following notes of Professor Eric Carlson.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214931"/>
              </p:ext>
            </p:extLst>
          </p:nvPr>
        </p:nvGraphicFramePr>
        <p:xfrm>
          <a:off x="502529" y="1219200"/>
          <a:ext cx="7673731" cy="2725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8" name="Equation" r:id="rId3" imgW="5613120" imgH="1993680" progId="Equation.DSMT4">
                  <p:embed/>
                </p:oleObj>
              </mc:Choice>
              <mc:Fallback>
                <p:oleObj name="Equation" r:id="rId3" imgW="5613120" imgH="1993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2529" y="1219200"/>
                        <a:ext cx="7673731" cy="2725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3572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914400"/>
            <a:ext cx="8753475" cy="37909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3048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 from Professor Carlson’s Notes: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184389"/>
              </p:ext>
            </p:extLst>
          </p:nvPr>
        </p:nvGraphicFramePr>
        <p:xfrm>
          <a:off x="392430" y="4853285"/>
          <a:ext cx="4822620" cy="1395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1" name="Equation" r:id="rId4" imgW="3555720" imgH="1028520" progId="Equation.DSMT4">
                  <p:embed/>
                </p:oleObj>
              </mc:Choice>
              <mc:Fallback>
                <p:oleObj name="Equation" r:id="rId4" imgW="355572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2430" y="4853285"/>
                        <a:ext cx="4822620" cy="13951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2270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609600"/>
            <a:ext cx="8686800" cy="13305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22860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 of measure function to perform needed integrals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216233"/>
              </p:ext>
            </p:extLst>
          </p:nvPr>
        </p:nvGraphicFramePr>
        <p:xfrm>
          <a:off x="457200" y="3476176"/>
          <a:ext cx="1333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5" name="Equation" r:id="rId4" imgW="1333440" imgH="393480" progId="Equation.DSMT4">
                  <p:embed/>
                </p:oleObj>
              </mc:Choice>
              <mc:Fallback>
                <p:oleObj name="Equation" r:id="rId4" imgW="1333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3476176"/>
                        <a:ext cx="13335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71961" y="3104912"/>
            <a:ext cx="7067239" cy="1238487"/>
          </a:xfrm>
          <a:prstGeom prst="rect">
            <a:avLst/>
          </a:prstGeom>
        </p:spPr>
      </p:pic>
      <p:sp>
        <p:nvSpPr>
          <p:cNvPr id="9" name="Up Arrow 8"/>
          <p:cNvSpPr/>
          <p:nvPr/>
        </p:nvSpPr>
        <p:spPr>
          <a:xfrm rot="3202565">
            <a:off x="2575587" y="4045840"/>
            <a:ext cx="609600" cy="838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123950" y="474712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Normalization constant</a:t>
            </a:r>
            <a:endParaRPr lang="en-US" sz="2400" dirty="0" smtClean="0">
              <a:latin typeface="+mj-lt"/>
            </a:endParaRPr>
          </a:p>
        </p:txBody>
      </p:sp>
      <p:sp>
        <p:nvSpPr>
          <p:cNvPr id="11" name="Up Arrow 10"/>
          <p:cNvSpPr/>
          <p:nvPr/>
        </p:nvSpPr>
        <p:spPr>
          <a:xfrm rot="18723713">
            <a:off x="4705453" y="4094370"/>
            <a:ext cx="609600" cy="838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486400" y="4410122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Jacobian</a:t>
            </a:r>
            <a:r>
              <a:rPr lang="en-US" sz="2400" dirty="0" smtClean="0">
                <a:latin typeface="+mj-lt"/>
              </a:rPr>
              <a:t> for left or right measures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0532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810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We are particularly interested in showing that 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 holds for continuous groups which requires :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58469"/>
            <a:ext cx="7800975" cy="1066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2640906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Proof from Professor Carlson’s notes:</a:t>
            </a:r>
            <a:endParaRPr lang="en-US" sz="2400" dirty="0" smtClean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" y="3362048"/>
            <a:ext cx="8728710" cy="1986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058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Changing variables --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728365"/>
            <a:ext cx="8763000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117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5" y="700087"/>
            <a:ext cx="8667750" cy="54578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228600"/>
            <a:ext cx="815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Using </a:t>
            </a:r>
            <a:r>
              <a:rPr lang="en-US" sz="2400" b="1" dirty="0" smtClean="0">
                <a:latin typeface="+mj-lt"/>
              </a:rPr>
              <a:t>z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varable</a:t>
            </a:r>
            <a:r>
              <a:rPr lang="en-US" sz="2400" dirty="0" smtClean="0">
                <a:latin typeface="+mj-lt"/>
              </a:rPr>
              <a:t>: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2583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6800"/>
            <a:ext cx="8877300" cy="18097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3810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When the dust clears: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42900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These arguments form the basis of the extension of 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 to continuous groups.   See Professor Carlson’s notes for more details.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657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655" y="228600"/>
            <a:ext cx="8918473" cy="52578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1000" y="44196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511" y="381000"/>
            <a:ext cx="8044977" cy="5424487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775088" y="1905000"/>
            <a:ext cx="2819400" cy="18288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11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Group structure of SO(3) and SU(2)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673076"/>
              </p:ext>
            </p:extLst>
          </p:nvPr>
        </p:nvGraphicFramePr>
        <p:xfrm>
          <a:off x="1069911" y="800755"/>
          <a:ext cx="3502089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9" name="Equation" r:id="rId3" imgW="1777680" imgH="330120" progId="Equation.DSMT4">
                  <p:embed/>
                </p:oleObj>
              </mc:Choice>
              <mc:Fallback>
                <p:oleObj name="Equation" r:id="rId3" imgW="177768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9911" y="800755"/>
                        <a:ext cx="3502089" cy="652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199323"/>
              </p:ext>
            </p:extLst>
          </p:nvPr>
        </p:nvGraphicFramePr>
        <p:xfrm>
          <a:off x="263525" y="1676400"/>
          <a:ext cx="8880475" cy="338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0" name="Equation" r:id="rId5" imgW="4508280" imgH="1714320" progId="Equation.DSMT4">
                  <p:embed/>
                </p:oleObj>
              </mc:Choice>
              <mc:Fallback>
                <p:oleObj name="Equation" r:id="rId5" imgW="450828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3525" y="1676400"/>
                        <a:ext cx="8880475" cy="338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341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Group structure of SO(3) and SU(2)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673076"/>
              </p:ext>
            </p:extLst>
          </p:nvPr>
        </p:nvGraphicFramePr>
        <p:xfrm>
          <a:off x="1069911" y="800755"/>
          <a:ext cx="3502089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8" name="Equation" r:id="rId3" imgW="1777680" imgH="330120" progId="Equation.DSMT4">
                  <p:embed/>
                </p:oleObj>
              </mc:Choice>
              <mc:Fallback>
                <p:oleObj name="Equation" r:id="rId3" imgW="177768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9911" y="800755"/>
                        <a:ext cx="3502089" cy="652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69853"/>
              </p:ext>
            </p:extLst>
          </p:nvPr>
        </p:nvGraphicFramePr>
        <p:xfrm>
          <a:off x="420688" y="1698625"/>
          <a:ext cx="7880350" cy="438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9" name="Equation" r:id="rId5" imgW="4000320" imgH="2222280" progId="Equation.DSMT4">
                  <p:embed/>
                </p:oleObj>
              </mc:Choice>
              <mc:Fallback>
                <p:oleObj name="Equation" r:id="rId5" imgW="4000320" imgH="222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0688" y="1698625"/>
                        <a:ext cx="7880350" cy="4389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2202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203377"/>
              </p:ext>
            </p:extLst>
          </p:nvPr>
        </p:nvGraphicFramePr>
        <p:xfrm>
          <a:off x="192405" y="-76200"/>
          <a:ext cx="8662988" cy="307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6" name="Equation" r:id="rId3" imgW="6705360" imgH="2374560" progId="Equation.DSMT4">
                  <p:embed/>
                </p:oleObj>
              </mc:Choice>
              <mc:Fallback>
                <p:oleObj name="Equation" r:id="rId3" imgW="6705360" imgH="237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2405" y="-76200"/>
                        <a:ext cx="8662988" cy="3074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214705"/>
              </p:ext>
            </p:extLst>
          </p:nvPr>
        </p:nvGraphicFramePr>
        <p:xfrm>
          <a:off x="314735" y="2998788"/>
          <a:ext cx="8514529" cy="3543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7" name="Equation" r:id="rId5" imgW="6908760" imgH="2869920" progId="Equation.DSMT4">
                  <p:embed/>
                </p:oleObj>
              </mc:Choice>
              <mc:Fallback>
                <p:oleObj name="Equation" r:id="rId5" imgW="6908760" imgH="2869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4735" y="2998788"/>
                        <a:ext cx="8514529" cy="35439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1359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941159"/>
              </p:ext>
            </p:extLst>
          </p:nvPr>
        </p:nvGraphicFramePr>
        <p:xfrm>
          <a:off x="457200" y="668338"/>
          <a:ext cx="7880350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4" name="Equation" r:id="rId3" imgW="4000320" imgH="1930320" progId="Equation.DSMT4">
                  <p:embed/>
                </p:oleObj>
              </mc:Choice>
              <mc:Fallback>
                <p:oleObj name="Equation" r:id="rId3" imgW="4000320" imgH="1930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668338"/>
                        <a:ext cx="7880350" cy="3813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7684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026266"/>
              </p:ext>
            </p:extLst>
          </p:nvPr>
        </p:nvGraphicFramePr>
        <p:xfrm>
          <a:off x="345423" y="545282"/>
          <a:ext cx="7381875" cy="1260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0" name="Equation" r:id="rId3" imgW="3619440" imgH="634680" progId="Equation.DSMT4">
                  <p:embed/>
                </p:oleObj>
              </mc:Choice>
              <mc:Fallback>
                <p:oleObj name="Equation" r:id="rId3" imgW="3619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5423" y="545282"/>
                        <a:ext cx="7381875" cy="12607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7922" y="152400"/>
            <a:ext cx="7776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Now consider 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498284"/>
              </p:ext>
            </p:extLst>
          </p:nvPr>
        </p:nvGraphicFramePr>
        <p:xfrm>
          <a:off x="400050" y="1843088"/>
          <a:ext cx="8185150" cy="262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1" name="Equation" r:id="rId5" imgW="4012920" imgH="1320480" progId="Equation.DSMT4">
                  <p:embed/>
                </p:oleObj>
              </mc:Choice>
              <mc:Fallback>
                <p:oleObj name="Equation" r:id="rId5" imgW="4012920" imgH="1320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0050" y="1843088"/>
                        <a:ext cx="8185150" cy="2620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288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258127"/>
              </p:ext>
            </p:extLst>
          </p:nvPr>
        </p:nvGraphicFramePr>
        <p:xfrm>
          <a:off x="0" y="481013"/>
          <a:ext cx="9013825" cy="153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4" name="Equation" r:id="rId3" imgW="4419360" imgH="774360" progId="Equation.DSMT4">
                  <p:embed/>
                </p:oleObj>
              </mc:Choice>
              <mc:Fallback>
                <p:oleObj name="Equation" r:id="rId3" imgW="441936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481013"/>
                        <a:ext cx="9013825" cy="1538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24384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Procedure for carrying out integration over group elements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80219"/>
              </p:ext>
            </p:extLst>
          </p:nvPr>
        </p:nvGraphicFramePr>
        <p:xfrm>
          <a:off x="223354" y="3124200"/>
          <a:ext cx="8697291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5" name="Equation" r:id="rId5" imgW="5790960" imgH="1752480" progId="Equation.DSMT4">
                  <p:embed/>
                </p:oleObj>
              </mc:Choice>
              <mc:Fallback>
                <p:oleObj name="Equation" r:id="rId5" imgW="5790960" imgH="1752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3354" y="3124200"/>
                        <a:ext cx="8697291" cy="2632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9993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18839</TotalTime>
  <Words>321</Words>
  <Application>Microsoft Office PowerPoint</Application>
  <PresentationFormat>On-screen Show (4:3)</PresentationFormat>
  <Paragraphs>75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1041</cp:revision>
  <cp:lastPrinted>2017-02-08T05:44:44Z</cp:lastPrinted>
  <dcterms:created xsi:type="dcterms:W3CDTF">2012-01-10T18:32:24Z</dcterms:created>
  <dcterms:modified xsi:type="dcterms:W3CDTF">2017-02-08T05:45:27Z</dcterms:modified>
</cp:coreProperties>
</file>