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6" r:id="rId2"/>
    <p:sldId id="299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2" r:id="rId11"/>
    <p:sldId id="330" r:id="rId12"/>
    <p:sldId id="331" r:id="rId13"/>
    <p:sldId id="333" r:id="rId14"/>
    <p:sldId id="334" r:id="rId15"/>
    <p:sldId id="335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6" d="100"/>
          <a:sy n="56" d="100"/>
        </p:scale>
        <p:origin x="11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works.com/matlabcentral/mlc-downloads/downloads/submissions/43856/versions/9/screenshot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works.com/matlabcentral/mlc-downloads/downloads/submissions/43856/versions/9/screensho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2286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13:</a:t>
            </a:r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Group properties of atomic orbitals and crystals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Reading: Chapter 5 in DDJ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Correction:   </a:t>
            </a:r>
            <a:r>
              <a:rPr lang="en-US" sz="2800" b="1" dirty="0" err="1" smtClean="0">
                <a:solidFill>
                  <a:schemeClr val="folHlink"/>
                </a:solidFill>
              </a:rPr>
              <a:t>Cambell</a:t>
            </a:r>
            <a:r>
              <a:rPr lang="en-US" sz="2800" b="1" dirty="0" smtClean="0">
                <a:solidFill>
                  <a:schemeClr val="folHlink"/>
                </a:solidFill>
              </a:rPr>
              <a:t>-Baker-</a:t>
            </a:r>
            <a:r>
              <a:rPr lang="en-US" sz="2800" b="1" dirty="0" err="1" smtClean="0">
                <a:solidFill>
                  <a:schemeClr val="folHlink"/>
                </a:solidFill>
              </a:rPr>
              <a:t>Hausdorff</a:t>
            </a:r>
            <a:r>
              <a:rPr lang="en-US" sz="2800" b="1" dirty="0" smtClean="0">
                <a:solidFill>
                  <a:schemeClr val="folHlink"/>
                </a:solidFill>
              </a:rPr>
              <a:t> equation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Group properties of atomic orbitals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Atomic orbitals in crystal fields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679177"/>
              </p:ext>
            </p:extLst>
          </p:nvPr>
        </p:nvGraphicFramePr>
        <p:xfrm>
          <a:off x="457200" y="762000"/>
          <a:ext cx="7427912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Equation" r:id="rId3" imgW="5715000" imgH="1815840" progId="Equation.DSMT4">
                  <p:embed/>
                </p:oleObj>
              </mc:Choice>
              <mc:Fallback>
                <p:oleObj name="Equation" r:id="rId3" imgW="5715000" imgH="1815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62000"/>
                        <a:ext cx="7427912" cy="236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733800"/>
            <a:ext cx="7427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the group O</a:t>
            </a:r>
            <a:r>
              <a:rPr lang="en-US" sz="2400" baseline="-25000" dirty="0" smtClean="0">
                <a:latin typeface="+mj-lt"/>
              </a:rPr>
              <a:t>h</a:t>
            </a:r>
            <a:r>
              <a:rPr lang="en-US" sz="2400" dirty="0" smtClean="0">
                <a:latin typeface="+mj-lt"/>
              </a:rPr>
              <a:t>   (48 group members)</a:t>
            </a:r>
          </a:p>
        </p:txBody>
      </p:sp>
    </p:spTree>
    <p:extLst>
      <p:ext uri="{BB962C8B-B14F-4D97-AF65-F5344CB8AC3E}">
        <p14:creationId xmlns:p14="http://schemas.microsoft.com/office/powerpoint/2010/main" val="35618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804"/>
          <a:stretch/>
        </p:blipFill>
        <p:spPr>
          <a:xfrm>
            <a:off x="249828" y="1103274"/>
            <a:ext cx="8016521" cy="428212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2282" y="392668"/>
            <a:ext cx="885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j-lt"/>
              </a:rPr>
              <a:t>Compatibility of continuous rotation group with the cubic group: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2173" y="5265003"/>
            <a:ext cx="840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latin typeface="+mj-lt"/>
              </a:rPr>
              <a:t>l=0   1       1       1      1      1       1       1       1        1      1  </a:t>
            </a:r>
          </a:p>
          <a:p>
            <a:r>
              <a:rPr lang="en-US" sz="2400" i="1" dirty="0">
                <a:latin typeface="+mj-lt"/>
              </a:rPr>
              <a:t>l</a:t>
            </a:r>
            <a:r>
              <a:rPr lang="en-US" sz="2400" i="1" dirty="0" smtClean="0">
                <a:latin typeface="+mj-lt"/>
              </a:rPr>
              <a:t>=1   3      -1       1     -1      0      -3      1      -1        1      0</a:t>
            </a:r>
          </a:p>
          <a:p>
            <a:r>
              <a:rPr lang="en-US" sz="2400" i="1" dirty="0">
                <a:latin typeface="+mj-lt"/>
              </a:rPr>
              <a:t>l</a:t>
            </a:r>
            <a:r>
              <a:rPr lang="en-US" sz="2400" i="1" dirty="0" smtClean="0">
                <a:latin typeface="+mj-lt"/>
              </a:rPr>
              <a:t>=2   5       1      -1      1     -1       5      1      -1        1     -1  </a:t>
            </a:r>
          </a:p>
        </p:txBody>
      </p:sp>
    </p:spTree>
    <p:extLst>
      <p:ext uri="{BB962C8B-B14F-4D97-AF65-F5344CB8AC3E}">
        <p14:creationId xmlns:p14="http://schemas.microsoft.com/office/powerpoint/2010/main" val="29780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804"/>
          <a:stretch/>
        </p:blipFill>
        <p:spPr>
          <a:xfrm>
            <a:off x="266700" y="462462"/>
            <a:ext cx="7992291" cy="4282121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495300" y="4744583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latin typeface="+mj-lt"/>
              </a:rPr>
              <a:t>l=0   1       1       1      1      1       1       1       1        1      1  </a:t>
            </a:r>
          </a:p>
          <a:p>
            <a:r>
              <a:rPr lang="en-US" sz="2400" i="1" dirty="0" smtClean="0">
                <a:latin typeface="+mj-lt"/>
              </a:rPr>
              <a:t>l=1   3      -1       1     -1      0      -3      1      -1        1      0</a:t>
            </a:r>
          </a:p>
          <a:p>
            <a:r>
              <a:rPr lang="en-US" sz="2400" i="1" dirty="0">
                <a:latin typeface="+mj-lt"/>
              </a:rPr>
              <a:t>l</a:t>
            </a:r>
            <a:r>
              <a:rPr lang="en-US" sz="2400" i="1" dirty="0" smtClean="0">
                <a:latin typeface="+mj-lt"/>
              </a:rPr>
              <a:t>=2   5       1      -1      1     -1       5      1      -1        1     -1 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8182791" y="4707463"/>
            <a:ext cx="60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latin typeface="Symbol" panose="05050102010706020507" pitchFamily="18" charset="2"/>
              </a:rPr>
              <a:t>G</a:t>
            </a:r>
            <a:r>
              <a:rPr lang="en-US" sz="2400" i="1" baseline="-25000" dirty="0">
                <a:latin typeface="Symbol" panose="05050102010706020507" pitchFamily="18" charset="2"/>
              </a:rPr>
              <a:t>1</a:t>
            </a:r>
            <a:r>
              <a:rPr lang="en-US" sz="2400" i="1" dirty="0"/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91500" y="5162053"/>
            <a:ext cx="60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15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sp>
        <p:nvSpPr>
          <p:cNvPr id="9" name="TextBox 9"/>
          <p:cNvSpPr txBox="1"/>
          <p:nvPr/>
        </p:nvSpPr>
        <p:spPr>
          <a:xfrm>
            <a:off x="7438209" y="5933873"/>
            <a:ext cx="13628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12</a:t>
            </a:r>
            <a:r>
              <a:rPr lang="en-US" sz="2400" i="1" dirty="0" smtClean="0">
                <a:latin typeface="Symbol" panose="05050102010706020507" pitchFamily="18" charset="2"/>
              </a:rPr>
              <a:t>+G</a:t>
            </a:r>
            <a:r>
              <a:rPr lang="en-US" sz="2400" i="1" baseline="-25000" dirty="0" smtClean="0"/>
              <a:t>25’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376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1831427"/>
            <a:ext cx="8848725" cy="203216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950268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j-lt"/>
              </a:rPr>
              <a:t>Visualization of </a:t>
            </a:r>
            <a:r>
              <a:rPr lang="en-US" sz="2400" i="1" dirty="0" smtClean="0">
                <a:latin typeface="+mj-lt"/>
              </a:rPr>
              <a:t>l=2</a:t>
            </a:r>
            <a:r>
              <a:rPr lang="en-US" sz="2400" dirty="0" smtClean="0">
                <a:latin typeface="+mj-lt"/>
              </a:rPr>
              <a:t> orbitals from           </a:t>
            </a:r>
            <a:r>
              <a:rPr lang="en-US" sz="1600" dirty="0">
                <a:latin typeface="+mj-lt"/>
              </a:rPr>
              <a:t>http://chemwiki.ucdavis.edu/Inorganic_Chemistry/Crystal_Field_Theory/Crystal_Field_Theory</a:t>
            </a:r>
            <a:endParaRPr lang="en-US" sz="1600" dirty="0" smtClean="0">
              <a:latin typeface="+mj-lt"/>
            </a:endParaRPr>
          </a:p>
        </p:txBody>
      </p:sp>
      <p:sp>
        <p:nvSpPr>
          <p:cNvPr id="7" name="Left Brace 6"/>
          <p:cNvSpPr/>
          <p:nvPr/>
        </p:nvSpPr>
        <p:spPr>
          <a:xfrm rot="-5400000">
            <a:off x="1411134" y="3199603"/>
            <a:ext cx="378131" cy="16764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-5400000">
            <a:off x="5892884" y="1709052"/>
            <a:ext cx="558633" cy="44196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295400" y="4455468"/>
            <a:ext cx="60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12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sp>
        <p:nvSpPr>
          <p:cNvPr id="10" name="TextBox 10"/>
          <p:cNvSpPr txBox="1"/>
          <p:nvPr/>
        </p:nvSpPr>
        <p:spPr>
          <a:xfrm>
            <a:off x="5943600" y="4531668"/>
            <a:ext cx="914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25</a:t>
            </a:r>
            <a:r>
              <a:rPr lang="en-US" sz="2400" i="1" baseline="-25000" dirty="0" smtClean="0"/>
              <a:t>’</a:t>
            </a:r>
            <a:endParaRPr lang="en-US" sz="2400" i="1" dirty="0"/>
          </a:p>
        </p:txBody>
      </p:sp>
      <p:sp>
        <p:nvSpPr>
          <p:cNvPr id="11" name="TextBox 8"/>
          <p:cNvSpPr txBox="1"/>
          <p:nvPr/>
        </p:nvSpPr>
        <p:spPr>
          <a:xfrm>
            <a:off x="304800" y="5446068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j-lt"/>
              </a:rPr>
              <a:t>Octahedral symmetry</a:t>
            </a:r>
          </a:p>
        </p:txBody>
      </p:sp>
    </p:spTree>
    <p:extLst>
      <p:ext uri="{BB962C8B-B14F-4D97-AF65-F5344CB8AC3E}">
        <p14:creationId xmlns:p14="http://schemas.microsoft.com/office/powerpoint/2010/main" val="2262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564" y="3906990"/>
            <a:ext cx="3114675" cy="26765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" y="897547"/>
            <a:ext cx="8848725" cy="2032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919" y="274484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j-lt"/>
              </a:rPr>
              <a:t>Octahedral symmetry effects on d-orbitals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718" y="485013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j-lt"/>
              </a:rPr>
              <a:t>Energy diagram</a:t>
            </a:r>
          </a:p>
        </p:txBody>
      </p:sp>
      <p:sp>
        <p:nvSpPr>
          <p:cNvPr id="9" name="Left Brace 8"/>
          <p:cNvSpPr/>
          <p:nvPr/>
        </p:nvSpPr>
        <p:spPr>
          <a:xfrm rot="-5400000">
            <a:off x="1827853" y="2270125"/>
            <a:ext cx="378131" cy="16764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35919" y="3320251"/>
            <a:ext cx="1219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12</a:t>
            </a:r>
            <a:r>
              <a:rPr lang="en-US" sz="2400" i="1" dirty="0" smtClean="0"/>
              <a:t> =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g</a:t>
            </a:r>
            <a:endParaRPr lang="en-US" sz="2400" i="1" dirty="0"/>
          </a:p>
        </p:txBody>
      </p:sp>
      <p:sp>
        <p:nvSpPr>
          <p:cNvPr id="11" name="Left Brace 10"/>
          <p:cNvSpPr/>
          <p:nvPr/>
        </p:nvSpPr>
        <p:spPr>
          <a:xfrm rot="-5400000">
            <a:off x="6081003" y="785534"/>
            <a:ext cx="558633" cy="44196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03119" y="3359988"/>
            <a:ext cx="1143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25</a:t>
            </a:r>
            <a:r>
              <a:rPr lang="en-US" sz="2400" i="1" baseline="-25000" dirty="0" smtClean="0"/>
              <a:t>’</a:t>
            </a:r>
            <a:r>
              <a:rPr lang="en-US" sz="2400" i="1" dirty="0" smtClean="0"/>
              <a:t>=t</a:t>
            </a:r>
            <a:r>
              <a:rPr lang="en-US" sz="2400" i="1" baseline="-25000" dirty="0" smtClean="0"/>
              <a:t>2g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229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19" y="3985493"/>
            <a:ext cx="2667000" cy="2632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111919" y="240506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j-lt"/>
              </a:rPr>
              <a:t>Tetrahedral symmetry effects on d-orbitals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" y="863569"/>
            <a:ext cx="8848725" cy="2032167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 rot="-5400000">
            <a:off x="1827853" y="2236147"/>
            <a:ext cx="378131" cy="16764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35919" y="3286273"/>
            <a:ext cx="1219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12</a:t>
            </a:r>
            <a:r>
              <a:rPr lang="en-US" sz="2400" i="1" dirty="0" smtClean="0"/>
              <a:t> =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g</a:t>
            </a:r>
            <a:endParaRPr lang="en-US" sz="2400" i="1" dirty="0"/>
          </a:p>
        </p:txBody>
      </p:sp>
      <p:sp>
        <p:nvSpPr>
          <p:cNvPr id="10" name="Left Brace 9"/>
          <p:cNvSpPr/>
          <p:nvPr/>
        </p:nvSpPr>
        <p:spPr>
          <a:xfrm rot="-5400000">
            <a:off x="6081003" y="751556"/>
            <a:ext cx="558633" cy="44196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03119" y="3326010"/>
            <a:ext cx="1143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latin typeface="Symbol" panose="05050102010706020507" pitchFamily="18" charset="2"/>
              </a:rPr>
              <a:t>G</a:t>
            </a:r>
            <a:r>
              <a:rPr lang="en-US" sz="2400" i="1" baseline="-25000" dirty="0" smtClean="0">
                <a:latin typeface="Symbol" panose="05050102010706020507" pitchFamily="18" charset="2"/>
              </a:rPr>
              <a:t>25</a:t>
            </a:r>
            <a:r>
              <a:rPr lang="en-US" sz="2400" i="1" baseline="-25000" dirty="0" smtClean="0"/>
              <a:t>’</a:t>
            </a:r>
            <a:r>
              <a:rPr lang="en-US" sz="2400" i="1" dirty="0" smtClean="0"/>
              <a:t>=t</a:t>
            </a:r>
            <a:r>
              <a:rPr lang="en-US" sz="2400" i="1" baseline="-25000" dirty="0" smtClean="0"/>
              <a:t>2g</a:t>
            </a:r>
            <a:endParaRPr lang="en-US" sz="24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594" y="4085778"/>
            <a:ext cx="26384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152400"/>
            <a:ext cx="8524875" cy="503556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9562" y="44958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32829"/>
              </p:ext>
            </p:extLst>
          </p:nvPr>
        </p:nvGraphicFramePr>
        <p:xfrm>
          <a:off x="357822" y="937260"/>
          <a:ext cx="8313738" cy="307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4" name="Equation" r:id="rId3" imgW="6438600" imgH="2374560" progId="Equation.DSMT4">
                  <p:embed/>
                </p:oleObj>
              </mc:Choice>
              <mc:Fallback>
                <p:oleObj name="Equation" r:id="rId3" imgW="6438600" imgH="237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822" y="937260"/>
                        <a:ext cx="8313738" cy="3073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10626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Correction to previous lecture notes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975063"/>
              </p:ext>
            </p:extLst>
          </p:nvPr>
        </p:nvGraphicFramePr>
        <p:xfrm>
          <a:off x="259080" y="4346697"/>
          <a:ext cx="865471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5" name="Equation" r:id="rId5" imgW="6324480" imgH="723600" progId="Equation.DSMT4">
                  <p:embed/>
                </p:oleObj>
              </mc:Choice>
              <mc:Fallback>
                <p:oleObj name="Equation" r:id="rId5" imgW="632448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" y="4346697"/>
                        <a:ext cx="8654716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2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Symmetry properties of electronic states in an atom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31858"/>
              </p:ext>
            </p:extLst>
          </p:nvPr>
        </p:nvGraphicFramePr>
        <p:xfrm>
          <a:off x="609600" y="807899"/>
          <a:ext cx="3371850" cy="268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6" name="Equation" r:id="rId3" imgW="2120760" imgH="1688760" progId="Equation.DSMT4">
                  <p:embed/>
                </p:oleObj>
              </mc:Choice>
              <mc:Fallback>
                <p:oleObj name="Equation" r:id="rId3" imgW="212076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807899"/>
                        <a:ext cx="3371850" cy="2685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74831"/>
              </p:ext>
            </p:extLst>
          </p:nvPr>
        </p:nvGraphicFramePr>
        <p:xfrm>
          <a:off x="388937" y="3633788"/>
          <a:ext cx="8297863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7" name="Equation" r:id="rId5" imgW="5219640" imgH="1688760" progId="Equation.DSMT4">
                  <p:embed/>
                </p:oleObj>
              </mc:Choice>
              <mc:Fallback>
                <p:oleObj name="Equation" r:id="rId5" imgW="521964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937" y="3633788"/>
                        <a:ext cx="8297863" cy="268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6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50" y="246860"/>
            <a:ext cx="807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Geometric forms of spherical harmonics (real forms)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i="1" dirty="0" smtClean="0">
                <a:latin typeface="+mj-lt"/>
              </a:rPr>
              <a:t>l=0</a:t>
            </a:r>
          </a:p>
          <a:p>
            <a:endParaRPr lang="en-US" sz="2400" i="1" dirty="0">
              <a:latin typeface="+mj-lt"/>
            </a:endParaRPr>
          </a:p>
          <a:p>
            <a:endParaRPr lang="en-US" sz="2400" i="1" dirty="0" smtClean="0">
              <a:latin typeface="+mj-lt"/>
            </a:endParaRPr>
          </a:p>
          <a:p>
            <a:endParaRPr lang="en-US" sz="2400" i="1" dirty="0">
              <a:latin typeface="+mj-lt"/>
            </a:endParaRPr>
          </a:p>
          <a:p>
            <a:endParaRPr lang="en-US" sz="2400" i="1" dirty="0" smtClean="0">
              <a:latin typeface="+mj-lt"/>
            </a:endParaRPr>
          </a:p>
          <a:p>
            <a:endParaRPr lang="en-US" sz="2400" i="1" dirty="0">
              <a:latin typeface="+mj-lt"/>
            </a:endParaRPr>
          </a:p>
          <a:p>
            <a:endParaRPr lang="en-US" sz="2400" i="1" dirty="0" smtClean="0">
              <a:latin typeface="+mj-lt"/>
            </a:endParaRPr>
          </a:p>
          <a:p>
            <a:endParaRPr lang="en-US" sz="2400" i="1" dirty="0">
              <a:latin typeface="+mj-lt"/>
            </a:endParaRPr>
          </a:p>
          <a:p>
            <a:r>
              <a:rPr lang="en-US" sz="2400" i="1" dirty="0" smtClean="0">
                <a:latin typeface="+mj-lt"/>
              </a:rPr>
              <a:t>l=1</a:t>
            </a:r>
          </a:p>
          <a:p>
            <a:endParaRPr lang="en-US" sz="2400" i="1" dirty="0">
              <a:latin typeface="+mj-lt"/>
            </a:endParaRPr>
          </a:p>
          <a:p>
            <a:endParaRPr lang="en-US" sz="2400" i="1" dirty="0" smtClean="0">
              <a:latin typeface="+mj-lt"/>
            </a:endParaRPr>
          </a:p>
          <a:p>
            <a:endParaRPr lang="en-US" sz="2400" i="1" dirty="0">
              <a:latin typeface="+mj-lt"/>
            </a:endParaRPr>
          </a:p>
          <a:p>
            <a:endParaRPr lang="en-US" sz="2400" i="1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3392278"/>
            <a:ext cx="7019925" cy="19145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57210"/>
            <a:ext cx="2147401" cy="1757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832880"/>
            <a:ext cx="937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  <a:hlinkClick r:id="rId4"/>
              </a:rPr>
              <a:t>https://</a:t>
            </a:r>
            <a:r>
              <a:rPr lang="en-US" sz="1400" dirty="0" smtClean="0">
                <a:latin typeface="+mj-lt"/>
                <a:hlinkClick r:id="rId4"/>
              </a:rPr>
              <a:t>www.mathworks.com/matlabcentral/mlcdownloads/downloads/submissions/43856/versions/9/screenshot.jpg</a:t>
            </a:r>
            <a:endParaRPr 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8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228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Geometric forms of spherical harmonics (real forms)</a:t>
            </a:r>
          </a:p>
          <a:p>
            <a:endParaRPr lang="en-US" sz="2400" i="1" dirty="0" smtClean="0">
              <a:latin typeface="+mj-lt"/>
            </a:endParaRPr>
          </a:p>
          <a:p>
            <a:r>
              <a:rPr lang="en-US" sz="2400" i="1" dirty="0" smtClean="0">
                <a:latin typeface="+mj-lt"/>
              </a:rPr>
              <a:t>l=2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43" y="828764"/>
            <a:ext cx="6919913" cy="2162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490" y="3591086"/>
            <a:ext cx="4743450" cy="2157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32880"/>
            <a:ext cx="937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  <a:hlinkClick r:id="rId4"/>
              </a:rPr>
              <a:t>https://</a:t>
            </a:r>
            <a:r>
              <a:rPr lang="en-US" sz="1400" dirty="0" smtClean="0">
                <a:latin typeface="+mj-lt"/>
                <a:hlinkClick r:id="rId4"/>
              </a:rPr>
              <a:t>www.mathworks.com/matlabcentral/mlcdownloads/downloads/submissions/43856/versions/9/screenshot.jpg</a:t>
            </a:r>
            <a:endParaRPr 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35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2023"/>
          <a:stretch/>
        </p:blipFill>
        <p:spPr>
          <a:xfrm>
            <a:off x="990600" y="3745723"/>
            <a:ext cx="1935956" cy="2162158"/>
          </a:xfrm>
          <a:prstGeom prst="rect">
            <a:avLst/>
          </a:prstGeom>
        </p:spPr>
      </p:pic>
      <p:sp>
        <p:nvSpPr>
          <p:cNvPr id="6" name="Cube 5"/>
          <p:cNvSpPr/>
          <p:nvPr/>
        </p:nvSpPr>
        <p:spPr>
          <a:xfrm>
            <a:off x="533400" y="3431381"/>
            <a:ext cx="3581400" cy="2514600"/>
          </a:xfrm>
          <a:prstGeom prst="cube">
            <a:avLst/>
          </a:prstGeom>
          <a:solidFill>
            <a:schemeClr val="tx1">
              <a:lumMod val="50000"/>
              <a:lumOff val="5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30696"/>
              </p:ext>
            </p:extLst>
          </p:nvPr>
        </p:nvGraphicFramePr>
        <p:xfrm>
          <a:off x="258762" y="457200"/>
          <a:ext cx="8885238" cy="256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Equation" r:id="rId4" imgW="5587920" imgH="1612800" progId="Equation.DSMT4">
                  <p:embed/>
                </p:oleObj>
              </mc:Choice>
              <mc:Fallback>
                <p:oleObj name="Equation" r:id="rId4" imgW="5587920" imgH="16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762" y="457200"/>
                        <a:ext cx="8885238" cy="2563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584" r="34583"/>
          <a:stretch/>
        </p:blipFill>
        <p:spPr>
          <a:xfrm>
            <a:off x="4953000" y="3586163"/>
            <a:ext cx="2133600" cy="2162158"/>
          </a:xfrm>
          <a:prstGeom prst="rect">
            <a:avLst/>
          </a:prstGeom>
        </p:spPr>
      </p:pic>
      <p:sp>
        <p:nvSpPr>
          <p:cNvPr id="8" name="Cube 7"/>
          <p:cNvSpPr/>
          <p:nvPr/>
        </p:nvSpPr>
        <p:spPr>
          <a:xfrm>
            <a:off x="4572000" y="3276600"/>
            <a:ext cx="3581400" cy="2514600"/>
          </a:xfrm>
          <a:prstGeom prst="cube">
            <a:avLst/>
          </a:prstGeom>
          <a:solidFill>
            <a:schemeClr val="tx1">
              <a:lumMod val="50000"/>
              <a:lumOff val="5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3617"/>
              </p:ext>
            </p:extLst>
          </p:nvPr>
        </p:nvGraphicFramePr>
        <p:xfrm>
          <a:off x="533400" y="457200"/>
          <a:ext cx="7572375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name="Equation" r:id="rId3" imgW="4762440" imgH="2425680" progId="Equation.DSMT4">
                  <p:embed/>
                </p:oleObj>
              </mc:Choice>
              <mc:Fallback>
                <p:oleObj name="Equation" r:id="rId3" imgW="4762440" imgH="2425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457200"/>
                        <a:ext cx="7572375" cy="385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3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Using character tables to analyze the “crystal field” effects on atomic symmetry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969651"/>
              </p:ext>
            </p:extLst>
          </p:nvPr>
        </p:nvGraphicFramePr>
        <p:xfrm>
          <a:off x="533400" y="1492473"/>
          <a:ext cx="7512050" cy="454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Equation" r:id="rId3" imgW="4724280" imgH="2857320" progId="Equation.DSMT4">
                  <p:embed/>
                </p:oleObj>
              </mc:Choice>
              <mc:Fallback>
                <p:oleObj name="Equation" r:id="rId3" imgW="4724280" imgH="285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492473"/>
                        <a:ext cx="7512050" cy="454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0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19122</TotalTime>
  <Words>375</Words>
  <Application>Microsoft Office PowerPoint</Application>
  <PresentationFormat>On-screen Show (4:3)</PresentationFormat>
  <Paragraphs>101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1068</cp:revision>
  <cp:lastPrinted>2017-02-10T17:01:30Z</cp:lastPrinted>
  <dcterms:created xsi:type="dcterms:W3CDTF">2012-01-10T18:32:24Z</dcterms:created>
  <dcterms:modified xsi:type="dcterms:W3CDTF">2017-02-10T17:03:18Z</dcterms:modified>
</cp:coreProperties>
</file>