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97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png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228600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14: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Properties of direct product groups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Chapter 6 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Definition of direct product group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Representations of direct product groups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33400" y="1300218"/>
            <a:ext cx="5594136" cy="1176337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 rot="2541490">
            <a:off x="5943600" y="1257908"/>
            <a:ext cx="609600" cy="693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8"/>
          <p:cNvSpPr txBox="1"/>
          <p:nvPr/>
        </p:nvSpPr>
        <p:spPr>
          <a:xfrm>
            <a:off x="6705600" y="1300218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+mj-lt"/>
              </a:rPr>
              <a:t>density of final states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4493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Application of symmetry analysis to point group analysis</a:t>
            </a:r>
          </a:p>
          <a:p>
            <a:pPr lvl="1"/>
            <a:r>
              <a:rPr lang="en-US" sz="2400" dirty="0" smtClean="0">
                <a:latin typeface="+mj-lt"/>
              </a:rPr>
              <a:t>Recall the Fermi Golden Rule for transitions between initial and final states of a quantum mechanical system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128721"/>
              </p:ext>
            </p:extLst>
          </p:nvPr>
        </p:nvGraphicFramePr>
        <p:xfrm>
          <a:off x="850899" y="2769452"/>
          <a:ext cx="6886441" cy="3241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1" name="Equation" r:id="rId4" imgW="5854680" imgH="2755800" progId="Equation.DSMT4">
                  <p:embed/>
                </p:oleObj>
              </mc:Choice>
              <mc:Fallback>
                <p:oleObj name="Equation" r:id="rId4" imgW="5854680" imgH="275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0899" y="2769452"/>
                        <a:ext cx="6886441" cy="3241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745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Prediction of electromagnetic transitions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029265"/>
              </p:ext>
            </p:extLst>
          </p:nvPr>
        </p:nvGraphicFramePr>
        <p:xfrm>
          <a:off x="924177" y="893763"/>
          <a:ext cx="7295646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2" name="Equation" r:id="rId3" imgW="5079960" imgH="1765080" progId="Equation.DSMT4">
                  <p:embed/>
                </p:oleObj>
              </mc:Choice>
              <mc:Fallback>
                <p:oleObj name="Equation" r:id="rId3" imgW="507996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4177" y="893763"/>
                        <a:ext cx="7295646" cy="2535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4391025"/>
            <a:ext cx="5267325" cy="15525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38862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</a:p>
          <a:p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87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33425"/>
            <a:ext cx="5267325" cy="1552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286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389781"/>
              </p:ext>
            </p:extLst>
          </p:nvPr>
        </p:nvGraphicFramePr>
        <p:xfrm>
          <a:off x="685800" y="2649538"/>
          <a:ext cx="6694488" cy="340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Equation" r:id="rId4" imgW="4660560" imgH="2374560" progId="Equation.DSMT4">
                  <p:embed/>
                </p:oleObj>
              </mc:Choice>
              <mc:Fallback>
                <p:oleObj name="Equation" r:id="rId4" imgW="4660560" imgH="237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2649538"/>
                        <a:ext cx="6694488" cy="340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7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33425"/>
            <a:ext cx="5267325" cy="1552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286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i="1" baseline="-25000" dirty="0" smtClean="0">
                <a:latin typeface="+mj-lt"/>
              </a:rPr>
              <a:t>3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328059"/>
              </p:ext>
            </p:extLst>
          </p:nvPr>
        </p:nvGraphicFramePr>
        <p:xfrm>
          <a:off x="685800" y="2613025"/>
          <a:ext cx="6694488" cy="347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Equation" r:id="rId4" imgW="4660560" imgH="2425680" progId="Equation.DSMT4">
                  <p:embed/>
                </p:oleObj>
              </mc:Choice>
              <mc:Fallback>
                <p:oleObj name="Equation" r:id="rId4" imgW="4660560" imgH="2425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2613025"/>
                        <a:ext cx="6694488" cy="347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27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685800"/>
            <a:ext cx="7515225" cy="2409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52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634429"/>
              </p:ext>
            </p:extLst>
          </p:nvPr>
        </p:nvGraphicFramePr>
        <p:xfrm>
          <a:off x="2133600" y="110827"/>
          <a:ext cx="1050236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7" name="Equation" r:id="rId4" imgW="609480" imgH="291960" progId="Equation.DSMT4">
                  <p:embed/>
                </p:oleObj>
              </mc:Choice>
              <mc:Fallback>
                <p:oleObj name="Equation" r:id="rId4" imgW="609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3600" y="110827"/>
                        <a:ext cx="1050236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484419"/>
              </p:ext>
            </p:extLst>
          </p:nvPr>
        </p:nvGraphicFramePr>
        <p:xfrm>
          <a:off x="717550" y="3355975"/>
          <a:ext cx="58737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6" imgW="4089240" imgH="723600" progId="Equation.DSMT4">
                  <p:embed/>
                </p:oleObj>
              </mc:Choice>
              <mc:Fallback>
                <p:oleObj name="Equation" r:id="rId6" imgW="40892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7550" y="3355975"/>
                        <a:ext cx="5873750" cy="103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849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171" y="914400"/>
            <a:ext cx="8542751" cy="5029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3842" y="18288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" y="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Definition of direct product group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310441"/>
              </p:ext>
            </p:extLst>
          </p:nvPr>
        </p:nvGraphicFramePr>
        <p:xfrm>
          <a:off x="267641" y="489912"/>
          <a:ext cx="8608717" cy="364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2" name="Equation" r:id="rId3" imgW="5816520" imgH="2463480" progId="Equation.DSMT4">
                  <p:embed/>
                </p:oleObj>
              </mc:Choice>
              <mc:Fallback>
                <p:oleObj name="Equation" r:id="rId3" imgW="5816520" imgH="246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641" y="489912"/>
                        <a:ext cx="8608717" cy="3646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202048"/>
              </p:ext>
            </p:extLst>
          </p:nvPr>
        </p:nvGraphicFramePr>
        <p:xfrm>
          <a:off x="267641" y="4233863"/>
          <a:ext cx="8159750" cy="212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3" name="Equation" r:id="rId5" imgW="5715000" imgH="1485720" progId="Equation.DSMT4">
                  <p:embed/>
                </p:oleObj>
              </mc:Choice>
              <mc:Fallback>
                <p:oleObj name="Equation" r:id="rId5" imgW="5715000" imgH="1485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7641" y="4233863"/>
                        <a:ext cx="8159750" cy="212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5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Irreducible representations of direct product groups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909553"/>
              </p:ext>
            </p:extLst>
          </p:nvPr>
        </p:nvGraphicFramePr>
        <p:xfrm>
          <a:off x="216546" y="1452562"/>
          <a:ext cx="8710907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5" name="Equation" r:id="rId3" imgW="7670520" imgH="4495680" progId="Equation.DSMT4">
                  <p:embed/>
                </p:oleObj>
              </mc:Choice>
              <mc:Fallback>
                <p:oleObj name="Equation" r:id="rId3" imgW="7670520" imgH="4495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546" y="1452562"/>
                        <a:ext cx="8710907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353278"/>
              </p:ext>
            </p:extLst>
          </p:nvPr>
        </p:nvGraphicFramePr>
        <p:xfrm>
          <a:off x="457200" y="4572000"/>
          <a:ext cx="2366250" cy="664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Equation" r:id="rId5" imgW="1130040" imgH="317160" progId="Equation.DSMT4">
                  <p:embed/>
                </p:oleObj>
              </mc:Choice>
              <mc:Fallback>
                <p:oleObj name="Equation" r:id="rId5" imgW="113004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4572000"/>
                        <a:ext cx="2366250" cy="66467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344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7309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Theorem:    The direct product of the representations of groups G</a:t>
            </a:r>
            <a:r>
              <a:rPr lang="en-US" sz="2400" baseline="-25000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 and G</a:t>
            </a:r>
            <a:r>
              <a:rPr lang="en-US" sz="2400" b="1" baseline="-25000" dirty="0" smtClean="0">
                <a:latin typeface="+mj-lt"/>
              </a:rPr>
              <a:t>B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forms a representation of their direct product group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251254"/>
              </p:ext>
            </p:extLst>
          </p:nvPr>
        </p:nvGraphicFramePr>
        <p:xfrm>
          <a:off x="592291" y="1265259"/>
          <a:ext cx="5469419" cy="223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9" name="Equation" r:id="rId3" imgW="3581280" imgH="1460160" progId="Equation.DSMT4">
                  <p:embed/>
                </p:oleObj>
              </mc:Choice>
              <mc:Fallback>
                <p:oleObj name="Equation" r:id="rId3" imgW="358128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2291" y="1265259"/>
                        <a:ext cx="5469419" cy="2230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734095"/>
              </p:ext>
            </p:extLst>
          </p:nvPr>
        </p:nvGraphicFramePr>
        <p:xfrm>
          <a:off x="457200" y="3733800"/>
          <a:ext cx="8301038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0" name="Equation" r:id="rId5" imgW="5435280" imgH="1371600" progId="Equation.DSMT4">
                  <p:embed/>
                </p:oleObj>
              </mc:Choice>
              <mc:Fallback>
                <p:oleObj name="Equation" r:id="rId5" imgW="543528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733800"/>
                        <a:ext cx="8301038" cy="2093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82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579356"/>
              </p:ext>
            </p:extLst>
          </p:nvPr>
        </p:nvGraphicFramePr>
        <p:xfrm>
          <a:off x="173038" y="381000"/>
          <a:ext cx="8513762" cy="352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6" name="Equation" r:id="rId3" imgW="5574960" imgH="2311200" progId="Equation.DSMT4">
                  <p:embed/>
                </p:oleObj>
              </mc:Choice>
              <mc:Fallback>
                <p:oleObj name="Equation" r:id="rId3" imgW="5574960" imgH="231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038" y="381000"/>
                        <a:ext cx="8513762" cy="3527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959676"/>
              </p:ext>
            </p:extLst>
          </p:nvPr>
        </p:nvGraphicFramePr>
        <p:xfrm>
          <a:off x="762000" y="4572000"/>
          <a:ext cx="6383069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7" name="Equation" r:id="rId5" imgW="3009600" imgH="355320" progId="Equation.DSMT4">
                  <p:embed/>
                </p:oleObj>
              </mc:Choice>
              <mc:Fallback>
                <p:oleObj name="Equation" r:id="rId5" imgW="30096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4572000"/>
                        <a:ext cx="6383069" cy="7540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11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351004"/>
              </p:ext>
            </p:extLst>
          </p:nvPr>
        </p:nvGraphicFramePr>
        <p:xfrm>
          <a:off x="34131" y="914400"/>
          <a:ext cx="9075738" cy="42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Equation" r:id="rId3" imgW="4279680" imgH="2006280" progId="Equation.DSMT4">
                  <p:embed/>
                </p:oleObj>
              </mc:Choice>
              <mc:Fallback>
                <p:oleObj name="Equation" r:id="rId3" imgW="4279680" imgH="2006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31" y="914400"/>
                        <a:ext cx="9075738" cy="425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736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387" y="3113409"/>
            <a:ext cx="7515225" cy="2409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727719"/>
            <a:ext cx="5267325" cy="1552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" y="2280294"/>
            <a:ext cx="4743450" cy="1000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152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642249"/>
              </p:ext>
            </p:extLst>
          </p:nvPr>
        </p:nvGraphicFramePr>
        <p:xfrm>
          <a:off x="2133600" y="110827"/>
          <a:ext cx="1050236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1" name="Equation" r:id="rId7" imgW="609480" imgH="291960" progId="Equation.DSMT4">
                  <p:embed/>
                </p:oleObj>
              </mc:Choice>
              <mc:Fallback>
                <p:oleObj name="Equation" r:id="rId7" imgW="609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3600" y="110827"/>
                        <a:ext cx="1050236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53200" y="1066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</a:t>
            </a:r>
            <a:r>
              <a:rPr lang="en-US" sz="2400" i="1" baseline="-25000" dirty="0" smtClean="0">
                <a:latin typeface="+mj-lt"/>
              </a:rPr>
              <a:t>D3</a:t>
            </a:r>
            <a:r>
              <a:rPr lang="en-US" sz="2400" i="1" dirty="0" smtClean="0">
                <a:latin typeface="+mj-lt"/>
              </a:rPr>
              <a:t>=6</a:t>
            </a:r>
            <a:endParaRPr lang="en-US" sz="2400" i="1" baseline="-25000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24339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</a:t>
            </a:r>
            <a:r>
              <a:rPr lang="en-US" sz="2400" i="1" baseline="-25000" dirty="0" smtClean="0">
                <a:latin typeface="+mj-lt"/>
              </a:rPr>
              <a:t>i</a:t>
            </a:r>
            <a:r>
              <a:rPr lang="en-US" sz="2400" i="1" dirty="0" smtClean="0">
                <a:latin typeface="+mj-lt"/>
              </a:rPr>
              <a:t>=2</a:t>
            </a:r>
            <a:endParaRPr lang="en-US" sz="2400" i="1" baseline="-25000" dirty="0" smtClean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5388" y="5523234"/>
            <a:ext cx="234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h=12</a:t>
            </a:r>
          </a:p>
        </p:txBody>
      </p:sp>
    </p:spTree>
    <p:extLst>
      <p:ext uri="{BB962C8B-B14F-4D97-AF65-F5344CB8AC3E}">
        <p14:creationId xmlns:p14="http://schemas.microsoft.com/office/powerpoint/2010/main" val="3413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97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952761"/>
              </p:ext>
            </p:extLst>
          </p:nvPr>
        </p:nvGraphicFramePr>
        <p:xfrm>
          <a:off x="1981200" y="102215"/>
          <a:ext cx="9191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6" name="Equation" r:id="rId3" imgW="533160" imgH="228600" progId="Equation.DSMT4">
                  <p:embed/>
                </p:oleObj>
              </mc:Choice>
              <mc:Fallback>
                <p:oleObj name="Equation" r:id="rId3" imgW="533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02215"/>
                        <a:ext cx="919162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4200" y="100945"/>
            <a:ext cx="4067077" cy="24352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960" y="2571750"/>
            <a:ext cx="6568440" cy="383869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228600" y="5029200"/>
            <a:ext cx="739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19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19710</TotalTime>
  <Words>242</Words>
  <Application>Microsoft Office PowerPoint</Application>
  <PresentationFormat>On-screen Show (4:3)</PresentationFormat>
  <Paragraphs>71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1104</cp:revision>
  <cp:lastPrinted>2017-02-13T16:50:07Z</cp:lastPrinted>
  <dcterms:created xsi:type="dcterms:W3CDTF">2012-01-10T18:32:24Z</dcterms:created>
  <dcterms:modified xsi:type="dcterms:W3CDTF">2017-02-13T16:51:40Z</dcterms:modified>
</cp:coreProperties>
</file>