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6" r:id="rId2"/>
    <p:sldId id="299" r:id="rId3"/>
    <p:sldId id="312" r:id="rId4"/>
    <p:sldId id="313" r:id="rId5"/>
    <p:sldId id="314" r:id="rId6"/>
    <p:sldId id="315" r:id="rId7"/>
    <p:sldId id="316" r:id="rId8"/>
    <p:sldId id="317" r:id="rId9"/>
    <p:sldId id="326" r:id="rId10"/>
    <p:sldId id="327" r:id="rId11"/>
    <p:sldId id="328" r:id="rId12"/>
    <p:sldId id="329" r:id="rId13"/>
    <p:sldId id="330" r:id="rId14"/>
    <p:sldId id="331" r:id="rId15"/>
    <p:sldId id="333" r:id="rId16"/>
    <p:sldId id="332" r:id="rId17"/>
    <p:sldId id="334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56" d="100"/>
          <a:sy n="56" d="100"/>
        </p:scale>
        <p:origin x="1172" y="60"/>
      </p:cViewPr>
      <p:guideLst>
        <p:guide orient="horz" pos="2160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2/15/2017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2/15/2017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2/15/2017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2/15/2017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2/15/2017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2/15/2017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2/15/2017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745  Spring 2017 -- Lecture 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26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30.pn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inter.group.shef.ac.uk/orbitron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" y="228600"/>
            <a:ext cx="8763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745 Group Theory</a:t>
            </a:r>
          </a:p>
          <a:p>
            <a:pPr algn="ctr"/>
            <a:r>
              <a:rPr lang="en-US" sz="3200" b="1" dirty="0" smtClean="0"/>
              <a:t>11-11:50 AM  MWF  Olin 102</a:t>
            </a:r>
          </a:p>
          <a:p>
            <a:pPr algn="ctr"/>
            <a:endParaRPr lang="en-US" sz="2400" b="1" dirty="0"/>
          </a:p>
          <a:p>
            <a:pPr algn="ctr"/>
            <a:r>
              <a:rPr lang="en-US" sz="3200" b="1" dirty="0" smtClean="0"/>
              <a:t>Plan for Lecture 15:</a:t>
            </a:r>
          </a:p>
          <a:p>
            <a:pPr algn="ctr"/>
            <a:endParaRPr lang="en-US" sz="2400" b="1" dirty="0" smtClean="0">
              <a:solidFill>
                <a:schemeClr val="folHlink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folHlink"/>
                </a:solidFill>
              </a:rPr>
              <a:t>Symmetry properties of molecular orbitals</a:t>
            </a:r>
            <a:endParaRPr lang="en-US" sz="28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2800" b="1" dirty="0" smtClean="0">
                <a:solidFill>
                  <a:schemeClr val="folHlink"/>
                </a:solidFill>
              </a:rPr>
              <a:t>Reading: Chapter 7 in DDJ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Linear combinations of atomic orbitals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Molecular bonds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7442" y="372140"/>
            <a:ext cx="7761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LCAO methods  -- continued – angular variation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0093" y="1031974"/>
            <a:ext cx="7549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While, for atoms the “</a:t>
            </a:r>
            <a:r>
              <a:rPr lang="en-US" sz="2400" i="1" dirty="0" smtClean="0">
                <a:latin typeface="+mj-lt"/>
              </a:rPr>
              <a:t>z</a:t>
            </a:r>
            <a:r>
              <a:rPr lang="en-US" sz="2400" dirty="0" smtClean="0">
                <a:latin typeface="+mj-lt"/>
              </a:rPr>
              <a:t>” axis is an arbitrary direction, for diatomic molecules and for describing bonds, it is convenient to take the </a:t>
            </a:r>
            <a:r>
              <a:rPr lang="en-US" sz="2400" dirty="0"/>
              <a:t>“</a:t>
            </a:r>
            <a:r>
              <a:rPr lang="en-US" sz="2400" i="1" dirty="0"/>
              <a:t>z</a:t>
            </a:r>
            <a:r>
              <a:rPr lang="en-US" sz="2400" dirty="0"/>
              <a:t>” axis </a:t>
            </a:r>
            <a:r>
              <a:rPr lang="en-US" sz="2400" dirty="0" smtClean="0"/>
              <a:t>as the bond direction.</a:t>
            </a:r>
            <a:endParaRPr lang="en-US" sz="24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3767" y="2796363"/>
            <a:ext cx="35158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Atom</a:t>
            </a:r>
          </a:p>
          <a:p>
            <a:r>
              <a:rPr lang="en-US" sz="2400" i="1" dirty="0" smtClean="0">
                <a:latin typeface="+mj-lt"/>
              </a:rPr>
              <a:t>                         symbol</a:t>
            </a:r>
          </a:p>
          <a:p>
            <a:r>
              <a:rPr lang="en-US" sz="2400" i="1" dirty="0" smtClean="0">
                <a:latin typeface="+mj-lt"/>
              </a:rPr>
              <a:t>l=0      m=0           s      </a:t>
            </a:r>
          </a:p>
          <a:p>
            <a:r>
              <a:rPr lang="en-US" sz="2400" i="1" dirty="0" smtClean="0">
                <a:latin typeface="+mj-lt"/>
              </a:rPr>
              <a:t>l=1      m=0           p</a:t>
            </a:r>
          </a:p>
          <a:p>
            <a:r>
              <a:rPr lang="en-US" sz="2400" i="1" dirty="0">
                <a:latin typeface="+mj-lt"/>
              </a:rPr>
              <a:t> </a:t>
            </a:r>
            <a:r>
              <a:rPr lang="en-US" sz="2400" i="1" dirty="0" smtClean="0">
                <a:latin typeface="+mj-lt"/>
              </a:rPr>
              <a:t>          m=</a:t>
            </a:r>
            <a:r>
              <a:rPr lang="en-US" sz="2400" dirty="0"/>
              <a:t> </a:t>
            </a:r>
            <a:r>
              <a:rPr lang="en-US" sz="2400" dirty="0" smtClean="0"/>
              <a:t>±</a:t>
            </a:r>
            <a:r>
              <a:rPr lang="en-US" sz="2400" i="1" dirty="0" smtClean="0"/>
              <a:t>1        p</a:t>
            </a:r>
            <a:r>
              <a:rPr lang="en-US" sz="2400" i="1" dirty="0" smtClean="0">
                <a:latin typeface="+mj-lt"/>
              </a:rPr>
              <a:t> </a:t>
            </a:r>
          </a:p>
          <a:p>
            <a:r>
              <a:rPr lang="en-US" sz="2400" i="1" dirty="0" smtClean="0">
                <a:latin typeface="+mj-lt"/>
              </a:rPr>
              <a:t>l=2      m=0           d</a:t>
            </a:r>
          </a:p>
          <a:p>
            <a:r>
              <a:rPr lang="en-US" sz="2400" i="1" dirty="0">
                <a:latin typeface="+mj-lt"/>
              </a:rPr>
              <a:t> </a:t>
            </a:r>
            <a:r>
              <a:rPr lang="en-US" sz="2400" i="1" dirty="0" smtClean="0">
                <a:latin typeface="+mj-lt"/>
              </a:rPr>
              <a:t>          m=</a:t>
            </a:r>
            <a:r>
              <a:rPr lang="en-US" sz="2400" dirty="0"/>
              <a:t> ± </a:t>
            </a:r>
            <a:r>
              <a:rPr lang="en-US" sz="2400" i="1" dirty="0" smtClean="0">
                <a:latin typeface="+mj-lt"/>
              </a:rPr>
              <a:t>1       d</a:t>
            </a:r>
          </a:p>
          <a:p>
            <a:r>
              <a:rPr lang="en-US" sz="2400" i="1" dirty="0">
                <a:latin typeface="+mj-lt"/>
              </a:rPr>
              <a:t> </a:t>
            </a:r>
            <a:r>
              <a:rPr lang="en-US" sz="2400" i="1" dirty="0" smtClean="0">
                <a:latin typeface="+mj-lt"/>
              </a:rPr>
              <a:t>          m=</a:t>
            </a:r>
            <a:r>
              <a:rPr lang="en-US" sz="2400" dirty="0"/>
              <a:t> ± </a:t>
            </a:r>
            <a:r>
              <a:rPr lang="en-US" sz="2400" i="1" dirty="0" smtClean="0">
                <a:latin typeface="+mj-lt"/>
              </a:rPr>
              <a:t>2       d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45683" y="2842433"/>
            <a:ext cx="35158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Bond</a:t>
            </a:r>
          </a:p>
          <a:p>
            <a:r>
              <a:rPr lang="en-US" sz="2400" i="1" dirty="0" smtClean="0">
                <a:latin typeface="+mj-lt"/>
              </a:rPr>
              <a:t>                         symbol</a:t>
            </a:r>
          </a:p>
          <a:p>
            <a:r>
              <a:rPr lang="en-US" sz="2400" i="1" dirty="0" smtClean="0">
                <a:latin typeface="+mj-lt"/>
              </a:rPr>
              <a:t>l=0       </a:t>
            </a:r>
            <a:r>
              <a:rPr lang="en-US" sz="2400" i="1" dirty="0" smtClean="0">
                <a:latin typeface="Symbol" panose="05050102010706020507" pitchFamily="18" charset="2"/>
              </a:rPr>
              <a:t>l</a:t>
            </a:r>
            <a:r>
              <a:rPr lang="en-US" sz="2400" i="1" dirty="0" smtClean="0">
                <a:latin typeface="+mj-lt"/>
              </a:rPr>
              <a:t>=0           </a:t>
            </a:r>
            <a:r>
              <a:rPr lang="en-US" sz="2400" i="1" dirty="0" smtClean="0">
                <a:latin typeface="Symbol" panose="05050102010706020507" pitchFamily="18" charset="2"/>
              </a:rPr>
              <a:t>s</a:t>
            </a:r>
            <a:r>
              <a:rPr lang="en-US" sz="2400" i="1" dirty="0" smtClean="0">
                <a:latin typeface="+mj-lt"/>
              </a:rPr>
              <a:t>      </a:t>
            </a:r>
          </a:p>
          <a:p>
            <a:r>
              <a:rPr lang="en-US" sz="2400" i="1" dirty="0" smtClean="0">
                <a:latin typeface="+mj-lt"/>
              </a:rPr>
              <a:t>l=1       </a:t>
            </a:r>
            <a:r>
              <a:rPr lang="en-US" sz="2400" i="1" dirty="0" smtClean="0">
                <a:latin typeface="Symbol" panose="05050102010706020507" pitchFamily="18" charset="2"/>
              </a:rPr>
              <a:t>l</a:t>
            </a:r>
            <a:r>
              <a:rPr lang="en-US" sz="2400" i="1" dirty="0" smtClean="0">
                <a:latin typeface="+mj-lt"/>
              </a:rPr>
              <a:t>=0           </a:t>
            </a:r>
            <a:r>
              <a:rPr lang="en-US" sz="2400" i="1" dirty="0" smtClean="0">
                <a:latin typeface="Symbol" panose="05050102010706020507" pitchFamily="18" charset="2"/>
              </a:rPr>
              <a:t>s</a:t>
            </a:r>
            <a:r>
              <a:rPr lang="en-US" sz="2400" i="1" dirty="0" smtClean="0"/>
              <a:t> </a:t>
            </a:r>
            <a:endParaRPr lang="en-US" sz="2400" i="1" dirty="0" smtClean="0">
              <a:latin typeface="+mj-lt"/>
            </a:endParaRPr>
          </a:p>
          <a:p>
            <a:r>
              <a:rPr lang="en-US" sz="2400" i="1" dirty="0">
                <a:latin typeface="+mj-lt"/>
              </a:rPr>
              <a:t> </a:t>
            </a:r>
            <a:r>
              <a:rPr lang="en-US" sz="2400" i="1" dirty="0" smtClean="0">
                <a:latin typeface="+mj-lt"/>
              </a:rPr>
              <a:t>           </a:t>
            </a:r>
            <a:r>
              <a:rPr lang="en-US" sz="2400" i="1" dirty="0" smtClean="0">
                <a:latin typeface="Symbol" panose="05050102010706020507" pitchFamily="18" charset="2"/>
              </a:rPr>
              <a:t>l</a:t>
            </a:r>
            <a:r>
              <a:rPr lang="en-US" sz="2400" i="1" dirty="0" smtClean="0">
                <a:latin typeface="+mj-lt"/>
              </a:rPr>
              <a:t>=</a:t>
            </a:r>
            <a:r>
              <a:rPr lang="en-US" sz="2400" i="1" dirty="0" smtClean="0"/>
              <a:t>1           </a:t>
            </a:r>
            <a:r>
              <a:rPr lang="en-US" sz="2400" i="1" dirty="0" smtClean="0">
                <a:latin typeface="Symbol" panose="05050102010706020507" pitchFamily="18" charset="2"/>
              </a:rPr>
              <a:t>p</a:t>
            </a:r>
            <a:r>
              <a:rPr lang="en-US" sz="2400" i="1" dirty="0" smtClean="0">
                <a:latin typeface="+mj-lt"/>
              </a:rPr>
              <a:t> </a:t>
            </a:r>
          </a:p>
          <a:p>
            <a:r>
              <a:rPr lang="en-US" sz="2400" i="1" dirty="0" smtClean="0">
                <a:latin typeface="+mj-lt"/>
              </a:rPr>
              <a:t>l=2       </a:t>
            </a:r>
            <a:r>
              <a:rPr lang="en-US" sz="2400" i="1" dirty="0" smtClean="0">
                <a:latin typeface="Symbol" panose="05050102010706020507" pitchFamily="18" charset="2"/>
              </a:rPr>
              <a:t>l</a:t>
            </a:r>
            <a:r>
              <a:rPr lang="en-US" sz="2400" i="1" dirty="0" smtClean="0">
                <a:latin typeface="+mj-lt"/>
              </a:rPr>
              <a:t>=0           </a:t>
            </a:r>
            <a:r>
              <a:rPr lang="en-US" sz="2400" i="1" dirty="0" smtClean="0">
                <a:latin typeface="Symbol" panose="05050102010706020507" pitchFamily="18" charset="2"/>
              </a:rPr>
              <a:t>s</a:t>
            </a:r>
          </a:p>
          <a:p>
            <a:r>
              <a:rPr lang="en-US" sz="2400" i="1" dirty="0">
                <a:latin typeface="+mj-lt"/>
              </a:rPr>
              <a:t> </a:t>
            </a:r>
            <a:r>
              <a:rPr lang="en-US" sz="2400" i="1" dirty="0" smtClean="0">
                <a:latin typeface="+mj-lt"/>
              </a:rPr>
              <a:t>           </a:t>
            </a:r>
            <a:r>
              <a:rPr lang="en-US" sz="2400" i="1" dirty="0" smtClean="0">
                <a:latin typeface="Symbol" panose="05050102010706020507" pitchFamily="18" charset="2"/>
              </a:rPr>
              <a:t>l</a:t>
            </a:r>
            <a:r>
              <a:rPr lang="en-US" sz="2400" i="1" dirty="0" smtClean="0">
                <a:latin typeface="+mj-lt"/>
              </a:rPr>
              <a:t>=1           </a:t>
            </a:r>
            <a:r>
              <a:rPr lang="en-US" sz="2400" i="1" dirty="0" smtClean="0">
                <a:latin typeface="Symbol" panose="05050102010706020507" pitchFamily="18" charset="2"/>
              </a:rPr>
              <a:t>p  </a:t>
            </a:r>
          </a:p>
          <a:p>
            <a:r>
              <a:rPr lang="en-US" sz="2400" i="1" dirty="0">
                <a:latin typeface="+mj-lt"/>
              </a:rPr>
              <a:t> </a:t>
            </a:r>
            <a:r>
              <a:rPr lang="en-US" sz="2400" i="1" dirty="0" smtClean="0">
                <a:latin typeface="+mj-lt"/>
              </a:rPr>
              <a:t>           </a:t>
            </a:r>
            <a:r>
              <a:rPr lang="en-US" sz="2400" i="1" dirty="0" smtClean="0">
                <a:latin typeface="Symbol" panose="05050102010706020507" pitchFamily="18" charset="2"/>
              </a:rPr>
              <a:t>l</a:t>
            </a:r>
            <a:r>
              <a:rPr lang="en-US" sz="2400" i="1" dirty="0" smtClean="0">
                <a:latin typeface="+mj-lt"/>
              </a:rPr>
              <a:t>=</a:t>
            </a:r>
            <a:r>
              <a:rPr lang="en-US" sz="2400" dirty="0" smtClean="0"/>
              <a:t> </a:t>
            </a:r>
            <a:r>
              <a:rPr lang="en-US" sz="2400" i="1" dirty="0" smtClean="0">
                <a:latin typeface="+mj-lt"/>
              </a:rPr>
              <a:t>2          </a:t>
            </a:r>
            <a:r>
              <a:rPr lang="en-US" sz="2400" i="1" dirty="0" smtClean="0">
                <a:latin typeface="Symbol" panose="05050102010706020507" pitchFamily="18" charset="2"/>
              </a:rPr>
              <a:t>d</a:t>
            </a:r>
            <a:r>
              <a:rPr lang="en-US" sz="2400" i="1" dirty="0" smtClean="0">
                <a:latin typeface="+mj-lt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05351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97442" y="1469307"/>
            <a:ext cx="2704505" cy="1472610"/>
            <a:chOff x="914399" y="1956389"/>
            <a:chExt cx="2704505" cy="14726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399" y="1956390"/>
              <a:ext cx="1499481" cy="147260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19422" y="1956389"/>
              <a:ext cx="1499482" cy="1472609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775782" y="1113671"/>
            <a:ext cx="1304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ss</a:t>
            </a:r>
            <a:r>
              <a:rPr lang="en-US" sz="2400" i="1" dirty="0" err="1" smtClean="0">
                <a:latin typeface="Symbol" panose="05050102010706020507" pitchFamily="18" charset="2"/>
              </a:rPr>
              <a:t>s</a:t>
            </a:r>
            <a:endParaRPr lang="en-US" sz="2400" i="1" dirty="0" smtClean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362703" y="853061"/>
            <a:ext cx="1562100" cy="2705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32394"/>
          <a:stretch/>
        </p:blipFill>
        <p:spPr>
          <a:xfrm rot="5400000">
            <a:off x="4857750" y="1414847"/>
            <a:ext cx="1562100" cy="18288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6446882" y="2291553"/>
            <a:ext cx="297712" cy="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66274" y="1140152"/>
            <a:ext cx="1304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pp</a:t>
            </a:r>
            <a:r>
              <a:rPr lang="en-US" sz="2400" i="1" dirty="0" err="1" smtClean="0">
                <a:latin typeface="Symbol" panose="05050102010706020507" pitchFamily="18" charset="2"/>
              </a:rPr>
              <a:t>s</a:t>
            </a:r>
            <a:endParaRPr lang="en-US" sz="2400" i="1" dirty="0" smtClean="0"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42" y="3008794"/>
            <a:ext cx="1562100" cy="2705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283" y="3011873"/>
            <a:ext cx="1562100" cy="27051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906767" y="4758330"/>
            <a:ext cx="845439" cy="707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10460" y="3419060"/>
            <a:ext cx="1304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pp</a:t>
            </a:r>
            <a:r>
              <a:rPr lang="en-US" sz="2400" i="1" dirty="0" err="1" smtClean="0">
                <a:latin typeface="Symbol" panose="05050102010706020507" pitchFamily="18" charset="2"/>
              </a:rPr>
              <a:t>p</a:t>
            </a:r>
            <a:endParaRPr lang="en-US" sz="2400" i="1" dirty="0" smtClean="0">
              <a:latin typeface="+mj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850" y="4027969"/>
            <a:ext cx="1123950" cy="16859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673" y="4027969"/>
            <a:ext cx="1123950" cy="16859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744594" y="3419060"/>
            <a:ext cx="1304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dd</a:t>
            </a:r>
            <a:r>
              <a:rPr lang="en-US" sz="2400" i="1" dirty="0" err="1">
                <a:latin typeface="Symbol" panose="05050102010706020507" pitchFamily="18" charset="2"/>
              </a:rPr>
              <a:t>p</a:t>
            </a:r>
            <a:endParaRPr lang="en-US" sz="2400" i="1" dirty="0" smtClean="0">
              <a:latin typeface="Symbol" panose="05050102010706020507" pitchFamily="18" charset="2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871330" y="2307265"/>
            <a:ext cx="297712" cy="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97442" y="372140"/>
            <a:ext cx="7761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LCAO methods  -- continued – bond types</a:t>
            </a:r>
          </a:p>
        </p:txBody>
      </p:sp>
    </p:spTree>
    <p:extLst>
      <p:ext uri="{BB962C8B-B14F-4D97-AF65-F5344CB8AC3E}">
        <p14:creationId xmlns:p14="http://schemas.microsoft.com/office/powerpoint/2010/main" val="392931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Extension of ideas to polyatomic molecules</a:t>
            </a:r>
          </a:p>
          <a:p>
            <a:pPr lvl="1"/>
            <a:r>
              <a:rPr lang="en-US" sz="2400" dirty="0" smtClean="0">
                <a:latin typeface="+mj-lt"/>
              </a:rPr>
              <a:t>“atomic site” representation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794124"/>
              </p:ext>
            </p:extLst>
          </p:nvPr>
        </p:nvGraphicFramePr>
        <p:xfrm>
          <a:off x="784919" y="1295400"/>
          <a:ext cx="3756601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0" name="Equation" r:id="rId3" imgW="2412720" imgH="698400" progId="Equation.DSMT4">
                  <p:embed/>
                </p:oleObj>
              </mc:Choice>
              <mc:Fallback>
                <p:oleObj name="Equation" r:id="rId3" imgW="241272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4919" y="1295400"/>
                        <a:ext cx="3756601" cy="1087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3048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   C</a:t>
            </a:r>
            <a:r>
              <a:rPr lang="en-US" sz="2400" baseline="-25000" dirty="0" smtClean="0">
                <a:latin typeface="+mj-lt"/>
              </a:rPr>
              <a:t>3v</a:t>
            </a:r>
            <a:endParaRPr lang="en-US" sz="2400" dirty="0" smtClean="0">
              <a:latin typeface="+mj-lt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5600700" y="1741170"/>
            <a:ext cx="1905000" cy="1676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379720" y="3124200"/>
            <a:ext cx="487680" cy="4833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55920" y="3124200"/>
            <a:ext cx="48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7261860" y="3138051"/>
            <a:ext cx="487680" cy="4833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360920" y="3124200"/>
            <a:ext cx="48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6294120" y="1524000"/>
            <a:ext cx="487680" cy="4833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370320" y="1524000"/>
            <a:ext cx="48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1</a:t>
            </a:r>
            <a:endParaRPr lang="en-US" sz="2400" b="1" dirty="0" smtClean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09614"/>
              </p:ext>
            </p:extLst>
          </p:nvPr>
        </p:nvGraphicFramePr>
        <p:xfrm>
          <a:off x="249697" y="4246105"/>
          <a:ext cx="8583645" cy="177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1" name="Equation" r:id="rId5" imgW="6832440" imgH="1409400" progId="Equation.DSMT4">
                  <p:embed/>
                </p:oleObj>
              </mc:Choice>
              <mc:Fallback>
                <p:oleObj name="Equation" r:id="rId5" imgW="6832440" imgH="140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9697" y="4246105"/>
                        <a:ext cx="8583645" cy="177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868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Relationship of atomic site representation to irreducible representations for C</a:t>
            </a:r>
            <a:r>
              <a:rPr lang="en-US" sz="2400" baseline="-25000" dirty="0" smtClean="0">
                <a:latin typeface="+mj-lt"/>
              </a:rPr>
              <a:t>3v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20" y="1210101"/>
            <a:ext cx="5334000" cy="1647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31242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atomic site character     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161181"/>
              </p:ext>
            </p:extLst>
          </p:nvPr>
        </p:nvGraphicFramePr>
        <p:xfrm>
          <a:off x="3581400" y="2778706"/>
          <a:ext cx="26939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5" name="Equation" r:id="rId4" imgW="1752480" imgH="317160" progId="Equation.DSMT4">
                  <p:embed/>
                </p:oleObj>
              </mc:Choice>
              <mc:Fallback>
                <p:oleObj name="Equation" r:id="rId4" imgW="175248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1400" y="2778706"/>
                        <a:ext cx="2693987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987899"/>
              </p:ext>
            </p:extLst>
          </p:nvPr>
        </p:nvGraphicFramePr>
        <p:xfrm>
          <a:off x="3943350" y="1966913"/>
          <a:ext cx="139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6" name="Equation" r:id="rId6" imgW="139680" imgH="228600" progId="Equation.DSMT4">
                  <p:embed/>
                </p:oleObj>
              </mc:Choice>
              <mc:Fallback>
                <p:oleObj name="Equation" r:id="rId6" imgW="139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43350" y="1966913"/>
                        <a:ext cx="1397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46398"/>
              </p:ext>
            </p:extLst>
          </p:nvPr>
        </p:nvGraphicFramePr>
        <p:xfrm>
          <a:off x="1161256" y="3731051"/>
          <a:ext cx="6288087" cy="235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7" name="Equation" r:id="rId8" imgW="4838400" imgH="1815840" progId="Equation.DSMT4">
                  <p:embed/>
                </p:oleObj>
              </mc:Choice>
              <mc:Fallback>
                <p:oleObj name="Equation" r:id="rId8" imgW="4838400" imgH="1815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61256" y="3731051"/>
                        <a:ext cx="6288087" cy="235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250100"/>
              </p:ext>
            </p:extLst>
          </p:nvPr>
        </p:nvGraphicFramePr>
        <p:xfrm>
          <a:off x="5353050" y="4751852"/>
          <a:ext cx="2287470" cy="1111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8" name="Equation" r:id="rId10" imgW="1333440" imgH="647640" progId="Equation.DSMT4">
                  <p:embed/>
                </p:oleObj>
              </mc:Choice>
              <mc:Fallback>
                <p:oleObj name="Equation" r:id="rId10" imgW="133344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53050" y="4751852"/>
                        <a:ext cx="2287470" cy="1111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6529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Atomic site symmetry together with internal degrees of freedom such as LCAO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135797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Diagram (and following) from DDJ textbook (earlier version)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52600"/>
            <a:ext cx="70485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35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655975"/>
            <a:ext cx="6343650" cy="2276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286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Character table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9697" r="61081"/>
          <a:stretch/>
        </p:blipFill>
        <p:spPr>
          <a:xfrm>
            <a:off x="6829425" y="0"/>
            <a:ext cx="1948815" cy="2016482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769738"/>
              </p:ext>
            </p:extLst>
          </p:nvPr>
        </p:nvGraphicFramePr>
        <p:xfrm>
          <a:off x="2971800" y="2698919"/>
          <a:ext cx="560387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7" name="Equation" r:id="rId5" imgW="406080" imgH="317160" progId="Equation.DSMT4">
                  <p:embed/>
                </p:oleObj>
              </mc:Choice>
              <mc:Fallback>
                <p:oleObj name="Equation" r:id="rId5" imgW="40608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71800" y="2698919"/>
                        <a:ext cx="560387" cy="55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01707" y="2746692"/>
            <a:ext cx="3866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3     3    0     0     1    1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296102"/>
              </p:ext>
            </p:extLst>
          </p:nvPr>
        </p:nvGraphicFramePr>
        <p:xfrm>
          <a:off x="6806565" y="2752831"/>
          <a:ext cx="1524000" cy="449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8" name="Equation" r:id="rId7" imgW="990360" imgH="291960" progId="Equation.DSMT4">
                  <p:embed/>
                </p:oleObj>
              </mc:Choice>
              <mc:Fallback>
                <p:oleObj name="Equation" r:id="rId7" imgW="9903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06565" y="2752831"/>
                        <a:ext cx="1524000" cy="449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6827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Atomic site symmetry together with internal degrees of freedom such as LCAO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15" y="1677243"/>
            <a:ext cx="7343775" cy="4152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1135797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Diagram from DDJ textbook (earlier version)</a:t>
            </a:r>
          </a:p>
        </p:txBody>
      </p:sp>
    </p:spTree>
    <p:extLst>
      <p:ext uri="{BB962C8B-B14F-4D97-AF65-F5344CB8AC3E}">
        <p14:creationId xmlns:p14="http://schemas.microsoft.com/office/powerpoint/2010/main" val="1063082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Analysis of  LCAO symmetries for this case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77" y="990600"/>
            <a:ext cx="7889693" cy="8524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667000"/>
            <a:ext cx="7824923" cy="914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867" y="4344982"/>
            <a:ext cx="7939223" cy="101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60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42" y="533400"/>
            <a:ext cx="8898058" cy="51816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1600200"/>
            <a:ext cx="8610600" cy="228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5" y="304800"/>
            <a:ext cx="8474425" cy="54668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Oval 5"/>
          <p:cNvSpPr/>
          <p:nvPr/>
        </p:nvSpPr>
        <p:spPr>
          <a:xfrm>
            <a:off x="5269230" y="3072530"/>
            <a:ext cx="3429000" cy="2209800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77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Electronic structure of an atom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4572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simplicity we will first consider a single electron system; a H-like ion with atomic charge </a:t>
            </a:r>
            <a:r>
              <a:rPr lang="en-US" sz="2400" i="1" dirty="0" err="1" smtClean="0">
                <a:latin typeface="+mj-lt"/>
              </a:rPr>
              <a:t>Ze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747017"/>
              </p:ext>
            </p:extLst>
          </p:nvPr>
        </p:nvGraphicFramePr>
        <p:xfrm>
          <a:off x="955675" y="1289602"/>
          <a:ext cx="5064125" cy="217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6" name="Equation" r:id="rId3" imgW="3987720" imgH="1714320" progId="Equation.DSMT4">
                  <p:embed/>
                </p:oleObj>
              </mc:Choice>
              <mc:Fallback>
                <p:oleObj name="Equation" r:id="rId3" imgW="3987720" imgH="1714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5675" y="1289602"/>
                        <a:ext cx="5064125" cy="2176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41801"/>
              </p:ext>
            </p:extLst>
          </p:nvPr>
        </p:nvGraphicFramePr>
        <p:xfrm>
          <a:off x="972185" y="3503612"/>
          <a:ext cx="5562600" cy="303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7" name="Equation" r:id="rId5" imgW="5562360" imgH="3035160" progId="Equation.DSMT4">
                  <p:embed/>
                </p:oleObj>
              </mc:Choice>
              <mc:Fallback>
                <p:oleObj name="Equation" r:id="rId5" imgW="5562360" imgH="3035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2185" y="3503612"/>
                        <a:ext cx="5562600" cy="303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64125" y="1373923"/>
            <a:ext cx="39097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E</a:t>
            </a:r>
            <a:r>
              <a:rPr lang="en-US" sz="2400" i="1" baseline="-25000" dirty="0" smtClean="0">
                <a:latin typeface="+mj-lt"/>
              </a:rPr>
              <a:t>100</a:t>
            </a:r>
            <a:r>
              <a:rPr lang="en-US" sz="2400" i="1" dirty="0" smtClean="0">
                <a:latin typeface="+mj-lt"/>
              </a:rPr>
              <a:t>=-</a:t>
            </a:r>
            <a:r>
              <a:rPr lang="en-US" sz="2400" dirty="0"/>
              <a:t>13. </a:t>
            </a:r>
            <a:r>
              <a:rPr lang="en-US" sz="2400" smtClean="0"/>
              <a:t>60569253 Z</a:t>
            </a:r>
            <a:r>
              <a:rPr lang="en-US" sz="2400" baseline="30000" smtClean="0"/>
              <a:t>2</a:t>
            </a:r>
            <a:r>
              <a:rPr lang="en-US" sz="2400" smtClean="0"/>
              <a:t> </a:t>
            </a:r>
            <a:r>
              <a:rPr lang="en-US" sz="2400" dirty="0" smtClean="0"/>
              <a:t>eV</a:t>
            </a:r>
          </a:p>
          <a:p>
            <a:r>
              <a:rPr lang="en-US" sz="2400" dirty="0" smtClean="0"/>
              <a:t>a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= </a:t>
            </a:r>
            <a:r>
              <a:rPr lang="en-US" sz="2400" dirty="0"/>
              <a:t>0. 52917721092 Å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535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133600"/>
            <a:ext cx="8144256" cy="24384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178121"/>
              </p:ext>
            </p:extLst>
          </p:nvPr>
        </p:nvGraphicFramePr>
        <p:xfrm>
          <a:off x="2590800" y="879475"/>
          <a:ext cx="4202419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7" name="Equation" r:id="rId4" imgW="2425680" imgH="723600" progId="Equation.DSMT4">
                  <p:embed/>
                </p:oleObj>
              </mc:Choice>
              <mc:Fallback>
                <p:oleObj name="Equation" r:id="rId4" imgW="242568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90800" y="879475"/>
                        <a:ext cx="4202419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3048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– </a:t>
            </a:r>
            <a:r>
              <a:rPr lang="en-US" sz="2400" i="1" dirty="0" smtClean="0">
                <a:latin typeface="+mj-lt"/>
              </a:rPr>
              <a:t>1s</a:t>
            </a:r>
            <a:r>
              <a:rPr lang="en-US" sz="2400" dirty="0" smtClean="0">
                <a:latin typeface="+mj-lt"/>
              </a:rPr>
              <a:t> state of hydrogen-like atom</a:t>
            </a:r>
          </a:p>
        </p:txBody>
      </p:sp>
    </p:spTree>
    <p:extLst>
      <p:ext uri="{BB962C8B-B14F-4D97-AF65-F5344CB8AC3E}">
        <p14:creationId xmlns:p14="http://schemas.microsoft.com/office/powerpoint/2010/main" val="24483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048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Electronic structure of H-like molecular ion</a:t>
            </a:r>
          </a:p>
          <a:p>
            <a:pPr algn="ctr"/>
            <a:r>
              <a:rPr lang="en-US" sz="2400" dirty="0" smtClean="0">
                <a:latin typeface="+mj-lt"/>
              </a:rPr>
              <a:t>(within Born-Oppenheimer approximation)</a:t>
            </a:r>
          </a:p>
        </p:txBody>
      </p:sp>
      <p:sp>
        <p:nvSpPr>
          <p:cNvPr id="6" name="Oval 5"/>
          <p:cNvSpPr/>
          <p:nvPr/>
        </p:nvSpPr>
        <p:spPr>
          <a:xfrm>
            <a:off x="990600" y="2286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19400" y="2286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95400" y="1152852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00100" y="258002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Z</a:t>
            </a:r>
            <a:r>
              <a:rPr lang="en-US" sz="2400" i="1" baseline="-25000" dirty="0" err="1" smtClean="0">
                <a:latin typeface="+mj-lt"/>
              </a:rPr>
              <a:t>A</a:t>
            </a:r>
            <a:r>
              <a:rPr lang="en-US" sz="2400" i="1" dirty="0" err="1" smtClean="0">
                <a:latin typeface="+mj-lt"/>
              </a:rPr>
              <a:t>e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2590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Z</a:t>
            </a:r>
            <a:r>
              <a:rPr lang="en-US" sz="2400" i="1" baseline="-25000" dirty="0" err="1" smtClean="0">
                <a:latin typeface="+mj-lt"/>
              </a:rPr>
              <a:t>B</a:t>
            </a:r>
            <a:r>
              <a:rPr lang="en-US" sz="2400" i="1" dirty="0" err="1" smtClean="0">
                <a:latin typeface="+mj-lt"/>
              </a:rPr>
              <a:t>e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8300" y="990600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-e</a:t>
            </a:r>
          </a:p>
        </p:txBody>
      </p:sp>
      <p:cxnSp>
        <p:nvCxnSpPr>
          <p:cNvPr id="13" name="Straight Arrow Connector 12"/>
          <p:cNvCxnSpPr>
            <a:stCxn id="6" idx="6"/>
          </p:cNvCxnSpPr>
          <p:nvPr/>
        </p:nvCxnSpPr>
        <p:spPr>
          <a:xfrm flipV="1">
            <a:off x="1219200" y="2367713"/>
            <a:ext cx="1716819" cy="3258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0"/>
          </p:cNvCxnSpPr>
          <p:nvPr/>
        </p:nvCxnSpPr>
        <p:spPr>
          <a:xfrm flipV="1">
            <a:off x="1104900" y="1224866"/>
            <a:ext cx="332219" cy="10611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38300" y="23577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R</a:t>
            </a:r>
            <a:r>
              <a:rPr lang="en-US" sz="2400" i="1" baseline="-25000" dirty="0" smtClean="0">
                <a:latin typeface="+mj-lt"/>
              </a:rPr>
              <a:t>AB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2000" y="1600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r</a:t>
            </a:r>
            <a:r>
              <a:rPr lang="en-US" sz="2400" i="1" baseline="-25000" dirty="0" err="1" smtClean="0">
                <a:latin typeface="+mj-lt"/>
              </a:rPr>
              <a:t>A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57400" y="1447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r</a:t>
            </a:r>
            <a:r>
              <a:rPr lang="en-US" sz="2400" i="1" baseline="-25000" dirty="0" err="1" smtClean="0">
                <a:latin typeface="+mj-lt"/>
              </a:rPr>
              <a:t>B</a:t>
            </a:r>
            <a:endParaRPr lang="en-US" sz="2400" i="1" dirty="0" smtClean="0">
              <a:latin typeface="+mj-lt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929778"/>
              </p:ext>
            </p:extLst>
          </p:nvPr>
        </p:nvGraphicFramePr>
        <p:xfrm>
          <a:off x="1271009" y="3300095"/>
          <a:ext cx="49672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7" name="Equation" r:id="rId3" imgW="3911400" imgH="660240" progId="Equation.DSMT4">
                  <p:embed/>
                </p:oleObj>
              </mc:Choice>
              <mc:Fallback>
                <p:oleObj name="Equation" r:id="rId3" imgW="391140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1009" y="3300095"/>
                        <a:ext cx="4967287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035888"/>
              </p:ext>
            </p:extLst>
          </p:nvPr>
        </p:nvGraphicFramePr>
        <p:xfrm>
          <a:off x="4038600" y="1439863"/>
          <a:ext cx="3454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8" name="Equation" r:id="rId5" imgW="3454200" imgH="647640" progId="Equation.DSMT4">
                  <p:embed/>
                </p:oleObj>
              </mc:Choice>
              <mc:Fallback>
                <p:oleObj name="Equation" r:id="rId5" imgW="345420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38600" y="1439863"/>
                        <a:ext cx="34544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547339"/>
              </p:ext>
            </p:extLst>
          </p:nvPr>
        </p:nvGraphicFramePr>
        <p:xfrm>
          <a:off x="1023857" y="4264997"/>
          <a:ext cx="6716713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9" name="Equation" r:id="rId7" imgW="5371920" imgH="1714320" progId="Equation.DSMT4">
                  <p:embed/>
                </p:oleObj>
              </mc:Choice>
              <mc:Fallback>
                <p:oleObj name="Equation" r:id="rId7" imgW="5371920" imgH="1714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23857" y="4264997"/>
                        <a:ext cx="6716713" cy="214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>
            <a:stCxn id="7" idx="1"/>
          </p:cNvCxnSpPr>
          <p:nvPr/>
        </p:nvCxnSpPr>
        <p:spPr>
          <a:xfrm flipH="1" flipV="1">
            <a:off x="1420381" y="1253389"/>
            <a:ext cx="1432497" cy="106608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51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762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Electronic structure of H-like molecular ion – continued</a:t>
            </a:r>
          </a:p>
          <a:p>
            <a:r>
              <a:rPr lang="en-US" sz="2400" dirty="0" smtClean="0">
                <a:latin typeface="+mj-lt"/>
              </a:rPr>
              <a:t>Ref.  Pauling and Wilson, </a:t>
            </a:r>
            <a:r>
              <a:rPr lang="en-US" sz="2400" i="1" dirty="0" smtClean="0">
                <a:latin typeface="+mj-lt"/>
              </a:rPr>
              <a:t>Introduction to Quantum Mechanics</a:t>
            </a:r>
            <a:r>
              <a:rPr lang="en-US" sz="2400" dirty="0" smtClean="0">
                <a:latin typeface="+mj-lt"/>
              </a:rPr>
              <a:t> (1935)   (now published by Dover)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263078"/>
              </p:ext>
            </p:extLst>
          </p:nvPr>
        </p:nvGraphicFramePr>
        <p:xfrm>
          <a:off x="624307" y="1276529"/>
          <a:ext cx="5395493" cy="206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8" name="Equation" r:id="rId3" imgW="4279680" imgH="1638000" progId="Equation.DSMT4">
                  <p:embed/>
                </p:oleObj>
              </mc:Choice>
              <mc:Fallback>
                <p:oleObj name="Equation" r:id="rId3" imgW="4279680" imgH="163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4307" y="1276529"/>
                        <a:ext cx="5395493" cy="2065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052461"/>
              </p:ext>
            </p:extLst>
          </p:nvPr>
        </p:nvGraphicFramePr>
        <p:xfrm>
          <a:off x="1220381" y="3338322"/>
          <a:ext cx="4826000" cy="318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9" name="Equation" r:id="rId5" imgW="4825800" imgH="3187440" progId="Equation.DSMT4">
                  <p:embed/>
                </p:oleObj>
              </mc:Choice>
              <mc:Fallback>
                <p:oleObj name="Equation" r:id="rId5" imgW="4825800" imgH="318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20381" y="3338322"/>
                        <a:ext cx="4826000" cy="318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120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762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Electronic structure of H-like molecular ion – continued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3276600"/>
            <a:ext cx="762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0" y="3276600"/>
            <a:ext cx="762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71600" y="3886200"/>
            <a:ext cx="7620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371600" y="2286000"/>
            <a:ext cx="7620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295400" y="2286000"/>
            <a:ext cx="76200" cy="9906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2133600" y="2286000"/>
            <a:ext cx="152400" cy="9906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133600" y="3276600"/>
            <a:ext cx="152400" cy="6096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1295400" y="3276600"/>
            <a:ext cx="76200" cy="6096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90800" y="28194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H</a:t>
            </a:r>
            <a:r>
              <a:rPr lang="en-US" sz="2400" i="1" baseline="-25000" dirty="0" smtClean="0">
                <a:latin typeface="+mj-lt"/>
              </a:rPr>
              <a:t>BB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126" y="2826488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H</a:t>
            </a:r>
            <a:r>
              <a:rPr lang="en-US" sz="2400" i="1" baseline="-25000" dirty="0" smtClean="0">
                <a:latin typeface="+mj-lt"/>
              </a:rPr>
              <a:t>AA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71613" y="18243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E</a:t>
            </a:r>
            <a:r>
              <a:rPr lang="en-US" sz="2400" i="1" baseline="-25000" dirty="0" smtClean="0">
                <a:latin typeface="+mj-lt"/>
              </a:rPr>
              <a:t>-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4000" y="34245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E</a:t>
            </a:r>
            <a:r>
              <a:rPr lang="en-US" sz="2400" i="1" baseline="-25000" dirty="0" smtClean="0">
                <a:latin typeface="+mj-lt"/>
              </a:rPr>
              <a:t>+</a:t>
            </a:r>
            <a:endParaRPr lang="en-US" sz="2400" i="1" dirty="0" smtClean="0">
              <a:latin typeface="+mj-lt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5" y="4267200"/>
            <a:ext cx="4924425" cy="184781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375" y="1378690"/>
            <a:ext cx="4772025" cy="1905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705600" y="10668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anose="05050102010706020507" pitchFamily="18" charset="2"/>
              </a:rPr>
              <a:t>Y</a:t>
            </a:r>
            <a:r>
              <a:rPr lang="en-US" sz="2400" baseline="-25000" dirty="0" smtClean="0"/>
              <a:t>-</a:t>
            </a:r>
            <a:endParaRPr lang="en-US" sz="2400" dirty="0" smtClean="0">
              <a:latin typeface="Symbol" panose="05050102010706020507" pitchFamily="18" charset="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58000" y="38055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anose="05050102010706020507" pitchFamily="18" charset="2"/>
              </a:rPr>
              <a:t>Y</a:t>
            </a:r>
            <a:r>
              <a:rPr lang="en-US" sz="2400" baseline="-25000" dirty="0"/>
              <a:t>+</a:t>
            </a:r>
            <a:endParaRPr lang="en-US" sz="2400" dirty="0" smtClean="0">
              <a:latin typeface="Symbol" panose="05050102010706020507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370344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bonding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81425" y="779201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antibonding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18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2/15/2017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7442" y="372140"/>
            <a:ext cx="7761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LCAO methods  -- continued – angular variation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833805"/>
            <a:ext cx="7942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2"/>
              </a:rPr>
              <a:t>http://winter.group.shef.ac.uk/orbitron/</a:t>
            </a:r>
            <a:endParaRPr lang="en-US" sz="24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507386"/>
            <a:ext cx="1956680" cy="19216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655" y="3940995"/>
            <a:ext cx="5363345" cy="16968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9958" y="3326573"/>
            <a:ext cx="93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l=0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0210" y="3340744"/>
            <a:ext cx="93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l=1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54812" y="5672818"/>
            <a:ext cx="93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l=2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108" y="1507386"/>
            <a:ext cx="4621516" cy="19216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18" y="3940995"/>
            <a:ext cx="3838353" cy="169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19846</TotalTime>
  <Words>505</Words>
  <Application>Microsoft Office PowerPoint</Application>
  <PresentationFormat>On-screen Show (4:3)</PresentationFormat>
  <Paragraphs>130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Symbol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1122</cp:revision>
  <cp:lastPrinted>2017-02-13T16:50:07Z</cp:lastPrinted>
  <dcterms:created xsi:type="dcterms:W3CDTF">2012-01-10T18:32:24Z</dcterms:created>
  <dcterms:modified xsi:type="dcterms:W3CDTF">2017-02-15T13:23:23Z</dcterms:modified>
</cp:coreProperties>
</file>