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8" r:id="rId8"/>
    <p:sldId id="309" r:id="rId9"/>
    <p:sldId id="310" r:id="rId10"/>
    <p:sldId id="304" r:id="rId11"/>
    <p:sldId id="305" r:id="rId12"/>
    <p:sldId id="306" r:id="rId13"/>
    <p:sldId id="307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6" d="100"/>
          <a:sy n="56" d="100"/>
        </p:scale>
        <p:origin x="552" y="60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2286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16: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Introduction to space groups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9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Definition and scope of space groups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Terminology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lecture contains some materials from an electronic version of the DDJ text.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8203"/>
          <a:stretch/>
        </p:blipFill>
        <p:spPr>
          <a:xfrm>
            <a:off x="3276600" y="5059363"/>
            <a:ext cx="5638800" cy="15716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62" r="12162" b="23910"/>
          <a:stretch/>
        </p:blipFill>
        <p:spPr>
          <a:xfrm>
            <a:off x="152400" y="-152400"/>
            <a:ext cx="4267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4295"/>
            <a:ext cx="54483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non-</a:t>
            </a:r>
            <a:r>
              <a:rPr lang="en-US" sz="2400" dirty="0" err="1" smtClean="0">
                <a:latin typeface="+mj-lt"/>
              </a:rPr>
              <a:t>symmorphic</a:t>
            </a:r>
            <a:r>
              <a:rPr lang="en-US" sz="2400" dirty="0" smtClean="0">
                <a:latin typeface="+mj-lt"/>
              </a:rPr>
              <a:t> operations and their descriptions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447800"/>
            <a:ext cx="716475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22302"/>
            <a:ext cx="5331048" cy="6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examples in 2 dimensions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335135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367588" cy="5303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92734" y="25504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Multiplicity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68932" y="2169468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Wyckoff letter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49932" y="2169469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Site symmetry</a:t>
            </a:r>
          </a:p>
        </p:txBody>
      </p:sp>
    </p:spTree>
    <p:extLst>
      <p:ext uri="{BB962C8B-B14F-4D97-AF65-F5344CB8AC3E}">
        <p14:creationId xmlns:p14="http://schemas.microsoft.com/office/powerpoint/2010/main" val="39453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8" y="457200"/>
            <a:ext cx="83908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Centered cell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966787"/>
            <a:ext cx="70008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633412"/>
            <a:ext cx="5876925" cy="559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with higher symmetry</a:t>
            </a:r>
          </a:p>
        </p:txBody>
      </p:sp>
    </p:spTree>
    <p:extLst>
      <p:ext uri="{BB962C8B-B14F-4D97-AF65-F5344CB8AC3E}">
        <p14:creationId xmlns:p14="http://schemas.microsoft.com/office/powerpoint/2010/main" val="17878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209288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7" y="304800"/>
            <a:ext cx="8411603" cy="56122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194" y="717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Square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6834188" cy="55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904241"/>
            <a:ext cx="6300787" cy="5238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Hexagonal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24600" y="1524000"/>
            <a:ext cx="2057400" cy="1580207"/>
            <a:chOff x="6837558" y="1931673"/>
            <a:chExt cx="1544442" cy="1172534"/>
          </a:xfrm>
        </p:grpSpPr>
        <p:sp>
          <p:nvSpPr>
            <p:cNvPr id="7" name="Isosceles Triangle 6"/>
            <p:cNvSpPr/>
            <p:nvPr/>
          </p:nvSpPr>
          <p:spPr>
            <a:xfrm>
              <a:off x="7315200" y="2266007"/>
              <a:ext cx="1066800" cy="838200"/>
            </a:xfrm>
            <a:prstGeom prst="triangle">
              <a:avLst/>
            </a:prstGeom>
            <a:solidFill>
              <a:srgbClr val="DA32AA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8182792">
              <a:off x="6723258" y="2045973"/>
              <a:ext cx="1066800" cy="838200"/>
            </a:xfrm>
            <a:prstGeom prst="triangle">
              <a:avLst/>
            </a:prstGeom>
            <a:solidFill>
              <a:srgbClr val="DA32AA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67142" y="299669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362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 rot="18554587">
            <a:off x="6978678" y="2362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+mj-lt"/>
              </a:rPr>
              <a:t>b+a</a:t>
            </a:r>
            <a:endParaRPr lang="en-US" sz="3200" b="1" i="1" dirty="0" smtClean="0">
              <a:latin typeface="+mj-lt"/>
            </a:endParaRPr>
          </a:p>
        </p:txBody>
      </p:sp>
      <p:sp>
        <p:nvSpPr>
          <p:cNvPr id="16" name="Isosceles Triangle 15"/>
          <p:cNvSpPr/>
          <p:nvPr/>
        </p:nvSpPr>
        <p:spPr>
          <a:xfrm rot="18182792">
            <a:off x="6694331" y="2863319"/>
            <a:ext cx="1437711" cy="1116593"/>
          </a:xfrm>
          <a:prstGeom prst="triangle">
            <a:avLst/>
          </a:prstGeom>
          <a:solidFill>
            <a:srgbClr val="DA32AA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8959749">
            <a:off x="7506156" y="3533291"/>
            <a:ext cx="117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-</a:t>
            </a:r>
            <a:r>
              <a:rPr lang="en-US" sz="3200" b="1" i="1" dirty="0" err="1" smtClean="0">
                <a:latin typeface="+mj-lt"/>
              </a:rPr>
              <a:t>b+a</a:t>
            </a:r>
            <a:endParaRPr lang="en-US" sz="3200" b="1" i="1" dirty="0" smtClean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 rot="429905">
            <a:off x="5548284" y="2636739"/>
            <a:ext cx="2057400" cy="1580207"/>
            <a:chOff x="6837558" y="1931673"/>
            <a:chExt cx="1544442" cy="1172534"/>
          </a:xfrm>
        </p:grpSpPr>
        <p:sp>
          <p:nvSpPr>
            <p:cNvPr id="19" name="Isosceles Triangle 18"/>
            <p:cNvSpPr/>
            <p:nvPr/>
          </p:nvSpPr>
          <p:spPr>
            <a:xfrm>
              <a:off x="7315200" y="2266007"/>
              <a:ext cx="1066800" cy="838200"/>
            </a:xfrm>
            <a:prstGeom prst="triangle">
              <a:avLst/>
            </a:prstGeom>
            <a:solidFill>
              <a:srgbClr val="DA32AA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8182792">
              <a:off x="6723258" y="2045973"/>
              <a:ext cx="1066800" cy="838200"/>
            </a:xfrm>
            <a:prstGeom prst="triangle">
              <a:avLst/>
            </a:prstGeom>
            <a:solidFill>
              <a:srgbClr val="DA32AA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Isosceles Triangle 20"/>
          <p:cNvSpPr/>
          <p:nvPr/>
        </p:nvSpPr>
        <p:spPr>
          <a:xfrm rot="429905">
            <a:off x="5627500" y="1913017"/>
            <a:ext cx="1421118" cy="1129630"/>
          </a:xfrm>
          <a:prstGeom prst="triangle">
            <a:avLst/>
          </a:prstGeom>
          <a:solidFill>
            <a:srgbClr val="DA32AA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05600" y="3429000"/>
            <a:ext cx="117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-b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1200" y="2920425"/>
            <a:ext cx="117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-a</a:t>
            </a:r>
          </a:p>
        </p:txBody>
      </p:sp>
      <p:sp>
        <p:nvSpPr>
          <p:cNvPr id="24" name="TextBox 23"/>
          <p:cNvSpPr txBox="1"/>
          <p:nvPr/>
        </p:nvSpPr>
        <p:spPr>
          <a:xfrm rot="18479380">
            <a:off x="5791200" y="3245226"/>
            <a:ext cx="117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-b-a</a:t>
            </a:r>
          </a:p>
        </p:txBody>
      </p:sp>
    </p:spTree>
    <p:extLst>
      <p:ext uri="{BB962C8B-B14F-4D97-AF65-F5344CB8AC3E}">
        <p14:creationId xmlns:p14="http://schemas.microsoft.com/office/powerpoint/2010/main" val="34401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0" y="304800"/>
            <a:ext cx="6759617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57143"/>
              </p:ext>
            </p:extLst>
          </p:nvPr>
        </p:nvGraphicFramePr>
        <p:xfrm>
          <a:off x="116295" y="685800"/>
          <a:ext cx="9027705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Equation" r:id="rId3" imgW="5715000" imgH="2730240" progId="Equation.DSMT4">
                  <p:embed/>
                </p:oleObj>
              </mc:Choice>
              <mc:Fallback>
                <p:oleObj name="Equation" r:id="rId3" imgW="571500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95" y="685800"/>
                        <a:ext cx="9027705" cy="431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4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4825"/>
            <a:ext cx="5915025" cy="4219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102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352800" y="2562225"/>
            <a:ext cx="2667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6100" y="296698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Symbol" panose="05050102010706020507" pitchFamily="18" charset="2"/>
              </a:rPr>
              <a:t>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3800" y="4086225"/>
            <a:ext cx="2667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393382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Symbol" panose="05050102010706020507" pitchFamily="18" charset="2"/>
              </a:rPr>
              <a:t>t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82482"/>
              </p:ext>
            </p:extLst>
          </p:nvPr>
        </p:nvGraphicFramePr>
        <p:xfrm>
          <a:off x="3516313" y="4460875"/>
          <a:ext cx="16303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Equation" r:id="rId4" imgW="660240" imgH="368280" progId="Equation.DSMT4">
                  <p:embed/>
                </p:oleObj>
              </mc:Choice>
              <mc:Fallback>
                <p:oleObj name="Equation" r:id="rId4" imgW="660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6313" y="4460875"/>
                        <a:ext cx="1630362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Up Arrow 15"/>
          <p:cNvSpPr/>
          <p:nvPr/>
        </p:nvSpPr>
        <p:spPr>
          <a:xfrm rot="18032956">
            <a:off x="4703350" y="5204338"/>
            <a:ext cx="533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2522453">
            <a:off x="3598318" y="5224699"/>
            <a:ext cx="533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583371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operation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5562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Translation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7932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Space groups</a:t>
            </a:r>
          </a:p>
        </p:txBody>
      </p:sp>
    </p:spTree>
    <p:extLst>
      <p:ext uri="{BB962C8B-B14F-4D97-AF65-F5344CB8AC3E}">
        <p14:creationId xmlns:p14="http://schemas.microsoft.com/office/powerpoint/2010/main" val="28046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951504"/>
              </p:ext>
            </p:extLst>
          </p:nvPr>
        </p:nvGraphicFramePr>
        <p:xfrm>
          <a:off x="106363" y="381000"/>
          <a:ext cx="8931275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0" name="Equation" r:id="rId3" imgW="5333760" imgH="1511280" progId="Equation.DSMT4">
                  <p:embed/>
                </p:oleObj>
              </mc:Choice>
              <mc:Fallback>
                <p:oleObj name="Equation" r:id="rId3" imgW="533376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3" y="381000"/>
                        <a:ext cx="8931275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19922"/>
              </p:ext>
            </p:extLst>
          </p:nvPr>
        </p:nvGraphicFramePr>
        <p:xfrm>
          <a:off x="1066800" y="2971800"/>
          <a:ext cx="5816600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1" name="Equation" r:id="rId5" imgW="3314520" imgH="2044440" progId="Equation.DSMT4">
                  <p:embed/>
                </p:oleObj>
              </mc:Choice>
              <mc:Fallback>
                <p:oleObj name="Equation" r:id="rId5" imgW="331452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2971800"/>
                        <a:ext cx="5816600" cy="358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1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37382"/>
              </p:ext>
            </p:extLst>
          </p:nvPr>
        </p:nvGraphicFramePr>
        <p:xfrm>
          <a:off x="2044603" y="152400"/>
          <a:ext cx="215919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4" name="Equation" r:id="rId3" imgW="1193760" imgH="622080" progId="Equation.DSMT4">
                  <p:embed/>
                </p:oleObj>
              </mc:Choice>
              <mc:Fallback>
                <p:oleObj name="Equation" r:id="rId3" imgW="11937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4603" y="152400"/>
                        <a:ext cx="2159193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 rot="2717672">
            <a:off x="2285999" y="1105549"/>
            <a:ext cx="609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7273" y="170063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 primitive translation</a:t>
            </a:r>
          </a:p>
        </p:txBody>
      </p:sp>
      <p:sp>
        <p:nvSpPr>
          <p:cNvPr id="8" name="Up Arrow 7"/>
          <p:cNvSpPr/>
          <p:nvPr/>
        </p:nvSpPr>
        <p:spPr>
          <a:xfrm rot="17259912">
            <a:off x="3772024" y="926085"/>
            <a:ext cx="609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1371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translation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202678"/>
              </p:ext>
            </p:extLst>
          </p:nvPr>
        </p:nvGraphicFramePr>
        <p:xfrm>
          <a:off x="457200" y="2541588"/>
          <a:ext cx="8001000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5" name="Equation" r:id="rId5" imgW="5105160" imgH="1307880" progId="Equation.DSMT4">
                  <p:embed/>
                </p:oleObj>
              </mc:Choice>
              <mc:Fallback>
                <p:oleObj name="Equation" r:id="rId5" imgW="510516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541588"/>
                        <a:ext cx="8001000" cy="20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0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788" y="1981200"/>
            <a:ext cx="4114800" cy="3133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14400"/>
            <a:ext cx="5953125" cy="466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</a:t>
            </a:r>
            <a:r>
              <a:rPr lang="en-US" sz="2400" dirty="0" err="1" smtClean="0">
                <a:latin typeface="+mj-lt"/>
              </a:rPr>
              <a:t>symmorphic</a:t>
            </a:r>
            <a:r>
              <a:rPr lang="en-US" sz="2400" dirty="0" smtClean="0">
                <a:latin typeface="+mj-lt"/>
              </a:rPr>
              <a:t> lattice Fe (body centered cubic lattice)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33763" y="2133600"/>
            <a:ext cx="1676400" cy="11489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2133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Symbol" panose="05050102010706020507" pitchFamily="18" charset="2"/>
              </a:rPr>
              <a:t>t</a:t>
            </a:r>
            <a:r>
              <a:rPr lang="en-US" sz="3200" b="1" i="1" dirty="0" smtClean="0">
                <a:latin typeface="+mj-lt"/>
              </a:rPr>
              <a:t>=T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4101" y="4717202"/>
            <a:ext cx="34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Primitive translations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5504805"/>
            <a:ext cx="2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Conventional cell</a:t>
            </a:r>
          </a:p>
        </p:txBody>
      </p:sp>
    </p:spTree>
    <p:extLst>
      <p:ext uri="{BB962C8B-B14F-4D97-AF65-F5344CB8AC3E}">
        <p14:creationId xmlns:p14="http://schemas.microsoft.com/office/powerpoint/2010/main" val="12222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3305175"/>
            <a:ext cx="3686175" cy="27146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</a:t>
            </a:r>
            <a:r>
              <a:rPr lang="en-US" sz="2400" dirty="0" err="1" smtClean="0">
                <a:latin typeface="+mj-lt"/>
              </a:rPr>
              <a:t>symmorphic</a:t>
            </a:r>
            <a:r>
              <a:rPr lang="en-US" sz="2400" dirty="0" smtClean="0">
                <a:latin typeface="+mj-lt"/>
              </a:rPr>
              <a:t> lattice Cu (face centered cubic lattice)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325" y="983397"/>
            <a:ext cx="6372225" cy="4600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867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Conventional cell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8800" y="3429000"/>
            <a:ext cx="622300" cy="11489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100" y="3429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Symbol" panose="05050102010706020507" pitchFamily="18" charset="2"/>
              </a:rPr>
              <a:t>t</a:t>
            </a:r>
            <a:r>
              <a:rPr lang="en-US" sz="3200" b="1" i="1" dirty="0" smtClean="0">
                <a:latin typeface="+mj-lt"/>
              </a:rPr>
              <a:t>=T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500" y="558859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Primitive translations</a:t>
            </a:r>
          </a:p>
        </p:txBody>
      </p:sp>
    </p:spTree>
    <p:extLst>
      <p:ext uri="{BB962C8B-B14F-4D97-AF65-F5344CB8AC3E}">
        <p14:creationId xmlns:p14="http://schemas.microsoft.com/office/powerpoint/2010/main" val="28840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3305175"/>
            <a:ext cx="3686175" cy="27146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4825" y="990600"/>
            <a:ext cx="6562725" cy="509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304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</a:t>
            </a:r>
            <a:r>
              <a:rPr lang="en-US" sz="2400" dirty="0" err="1" smtClean="0">
                <a:latin typeface="+mj-lt"/>
              </a:rPr>
              <a:t>symmorphic</a:t>
            </a:r>
            <a:r>
              <a:rPr lang="en-US" sz="2400" dirty="0" smtClean="0">
                <a:latin typeface="+mj-lt"/>
              </a:rPr>
              <a:t> space group -- diamond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5500" y="4191000"/>
            <a:ext cx="495300" cy="330200"/>
          </a:xfrm>
          <a:prstGeom prst="straightConnector1">
            <a:avLst/>
          </a:prstGeom>
          <a:ln w="920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305882"/>
              </p:ext>
            </p:extLst>
          </p:nvPr>
        </p:nvGraphicFramePr>
        <p:xfrm>
          <a:off x="2281237" y="4114800"/>
          <a:ext cx="990600" cy="113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6" name="Equation" r:id="rId5" imgW="253800" imgH="291960" progId="Equation.DSMT4">
                  <p:embed/>
                </p:oleObj>
              </mc:Choice>
              <mc:Fallback>
                <p:oleObj name="Equation" r:id="rId5" imgW="253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1237" y="4114800"/>
                        <a:ext cx="990600" cy="113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189499"/>
              </p:ext>
            </p:extLst>
          </p:nvPr>
        </p:nvGraphicFramePr>
        <p:xfrm>
          <a:off x="1944370" y="5951220"/>
          <a:ext cx="411353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Equation" r:id="rId7" imgW="2603160" imgH="317160" progId="Equation.DSMT4">
                  <p:embed/>
                </p:oleObj>
              </mc:Choice>
              <mc:Fallback>
                <p:oleObj name="Equation" r:id="rId7" imgW="260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4370" y="5951220"/>
                        <a:ext cx="411353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24855" y="561051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Primitive translations</a:t>
            </a:r>
          </a:p>
        </p:txBody>
      </p:sp>
    </p:spTree>
    <p:extLst>
      <p:ext uri="{BB962C8B-B14F-4D97-AF65-F5344CB8AC3E}">
        <p14:creationId xmlns:p14="http://schemas.microsoft.com/office/powerpoint/2010/main" val="12706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20717</TotalTime>
  <Words>334</Words>
  <Application>Microsoft Office PowerPoint</Application>
  <PresentationFormat>On-screen Show (4:3)</PresentationFormat>
  <Paragraphs>113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1157</cp:revision>
  <cp:lastPrinted>2017-02-17T15:20:51Z</cp:lastPrinted>
  <dcterms:created xsi:type="dcterms:W3CDTF">2012-01-10T18:32:24Z</dcterms:created>
  <dcterms:modified xsi:type="dcterms:W3CDTF">2017-02-17T17:24:14Z</dcterms:modified>
</cp:coreProperties>
</file>