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96" r:id="rId2"/>
    <p:sldId id="299" r:id="rId3"/>
    <p:sldId id="314" r:id="rId4"/>
    <p:sldId id="300" r:id="rId5"/>
    <p:sldId id="315" r:id="rId6"/>
    <p:sldId id="304" r:id="rId7"/>
    <p:sldId id="320" r:id="rId8"/>
    <p:sldId id="321" r:id="rId9"/>
    <p:sldId id="316" r:id="rId10"/>
    <p:sldId id="305" r:id="rId11"/>
    <p:sldId id="317" r:id="rId12"/>
    <p:sldId id="312" r:id="rId13"/>
    <p:sldId id="318" r:id="rId14"/>
    <p:sldId id="319" r:id="rId15"/>
    <p:sldId id="322" r:id="rId16"/>
    <p:sldId id="323" r:id="rId1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 varScale="1">
        <p:scale>
          <a:sx n="59" d="100"/>
          <a:sy n="59" d="100"/>
        </p:scale>
        <p:origin x="1108" y="80"/>
      </p:cViewPr>
      <p:guideLst>
        <p:guide orient="horz" pos="2160"/>
        <p:guide pos="23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6" y="2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120190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6" y="9120190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2/22/2017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42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4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2/22/2017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2/22/2017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2/22/2017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2/22/2017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2/22/2017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2/22/2017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2/22/2017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745  Spring 2017 -- Lecture 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2/22/2017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0500" y="76200"/>
            <a:ext cx="87630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745 Group Theory</a:t>
            </a:r>
          </a:p>
          <a:p>
            <a:pPr algn="ctr"/>
            <a:r>
              <a:rPr lang="en-US" sz="3200" b="1" dirty="0" smtClean="0"/>
              <a:t>11-11:50 AM  MWF  Olin 102</a:t>
            </a:r>
          </a:p>
          <a:p>
            <a:pPr algn="ctr"/>
            <a:endParaRPr lang="en-US" sz="2400" b="1" dirty="0"/>
          </a:p>
          <a:p>
            <a:pPr algn="ctr"/>
            <a:r>
              <a:rPr lang="en-US" sz="3200" b="1" dirty="0" smtClean="0"/>
              <a:t>Plan for </a:t>
            </a:r>
            <a:r>
              <a:rPr lang="en-US" sz="3200" b="1" smtClean="0"/>
              <a:t>Lecture </a:t>
            </a:r>
            <a:r>
              <a:rPr lang="en-US" sz="3200" b="1" smtClean="0"/>
              <a:t>18:</a:t>
            </a:r>
            <a:endParaRPr lang="en-US" sz="3200" b="1" dirty="0" smtClean="0"/>
          </a:p>
          <a:p>
            <a:pPr algn="ctr"/>
            <a:endParaRPr lang="en-US" sz="2400" b="1" dirty="0" smtClean="0">
              <a:solidFill>
                <a:schemeClr val="folHlink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folHlink"/>
                </a:solidFill>
              </a:rPr>
              <a:t>Group theory for the periodic lattice</a:t>
            </a:r>
            <a:endParaRPr lang="en-US" sz="28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2800" b="1" dirty="0" smtClean="0">
                <a:solidFill>
                  <a:schemeClr val="folHlink"/>
                </a:solidFill>
              </a:rPr>
              <a:t>Reading: Chapter 10 in DDJ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Symmetry of the wave vector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Compatibility relations 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err="1" smtClean="0">
                <a:solidFill>
                  <a:schemeClr val="folHlink"/>
                </a:solidFill>
              </a:rPr>
              <a:t>Symmorphic</a:t>
            </a:r>
            <a:r>
              <a:rPr lang="en-US" sz="2800" b="1" dirty="0" smtClean="0">
                <a:solidFill>
                  <a:schemeClr val="folHlink"/>
                </a:solidFill>
              </a:rPr>
              <a:t> and non-</a:t>
            </a:r>
            <a:r>
              <a:rPr lang="en-US" sz="2800" b="1" dirty="0" err="1" smtClean="0">
                <a:solidFill>
                  <a:schemeClr val="folHlink"/>
                </a:solidFill>
              </a:rPr>
              <a:t>symmorphic</a:t>
            </a:r>
            <a:r>
              <a:rPr lang="en-US" sz="2800" b="1" dirty="0" smtClean="0">
                <a:solidFill>
                  <a:schemeClr val="folHlink"/>
                </a:solidFill>
              </a:rPr>
              <a:t> space groups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57150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This lecture contains some materials from an electronic version of the DDJ text.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062938"/>
            <a:ext cx="6210300" cy="547597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2/22/2017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810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Unit cells of reciprocal space – </a:t>
            </a:r>
            <a:r>
              <a:rPr lang="en-US" sz="2400" dirty="0" err="1" smtClean="0">
                <a:latin typeface="+mj-lt"/>
              </a:rPr>
              <a:t>Brillouin</a:t>
            </a:r>
            <a:r>
              <a:rPr lang="en-US" sz="2400" dirty="0" smtClean="0">
                <a:latin typeface="+mj-lt"/>
              </a:rPr>
              <a:t> zones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           </a:t>
            </a:r>
            <a:r>
              <a:rPr lang="en-US" sz="2400" dirty="0" smtClean="0">
                <a:latin typeface="+mj-lt"/>
                <a:sym typeface="Wingdings" panose="05000000000000000000" pitchFamily="2" charset="2"/>
              </a:rPr>
              <a:t>simple cubic lattice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4482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2/22/2017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286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Definition:   The group of the wave vector is formed by the set of operations which transform </a:t>
            </a:r>
            <a:r>
              <a:rPr lang="en-US" sz="2400" b="1" dirty="0" err="1" smtClean="0">
                <a:latin typeface="+mj-lt"/>
              </a:rPr>
              <a:t>k</a:t>
            </a:r>
            <a:r>
              <a:rPr lang="en-US" sz="2400" b="1" dirty="0" err="1" smtClean="0">
                <a:latin typeface="+mj-lt"/>
                <a:sym typeface="Wingdings" panose="05000000000000000000" pitchFamily="2" charset="2"/>
              </a:rPr>
              <a:t>k+G</a:t>
            </a:r>
            <a:r>
              <a:rPr lang="en-US" sz="2400" dirty="0" smtClean="0">
                <a:latin typeface="+mj-lt"/>
                <a:sym typeface="Wingdings" panose="05000000000000000000" pitchFamily="2" charset="2"/>
              </a:rPr>
              <a:t>, where </a:t>
            </a:r>
            <a:r>
              <a:rPr lang="en-US" sz="2400" b="1" dirty="0" smtClean="0">
                <a:latin typeface="+mj-lt"/>
                <a:sym typeface="Wingdings" panose="05000000000000000000" pitchFamily="2" charset="2"/>
              </a:rPr>
              <a:t>G</a:t>
            </a:r>
            <a:r>
              <a:rPr lang="en-US" sz="2400" dirty="0" smtClean="0">
                <a:latin typeface="+mj-lt"/>
                <a:sym typeface="Wingdings" panose="05000000000000000000" pitchFamily="2" charset="2"/>
              </a:rPr>
              <a:t> is any reciprocal lattice vector.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44" y="1890594"/>
            <a:ext cx="2144256" cy="18907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1428929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– simple cubic lattice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090852"/>
              </p:ext>
            </p:extLst>
          </p:nvPr>
        </p:nvGraphicFramePr>
        <p:xfrm>
          <a:off x="432256" y="3975398"/>
          <a:ext cx="8099639" cy="117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2" name="Equation" r:id="rId4" imgW="6400800" imgH="927000" progId="Equation.DSMT4">
                  <p:embed/>
                </p:oleObj>
              </mc:Choice>
              <mc:Fallback>
                <p:oleObj name="Equation" r:id="rId4" imgW="6400800" imgH="9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2256" y="3975398"/>
                        <a:ext cx="8099639" cy="1173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3439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2/22/2017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524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k</a:t>
            </a:r>
            <a:r>
              <a:rPr lang="en-US" sz="2400" dirty="0" smtClean="0">
                <a:latin typeface="+mj-lt"/>
              </a:rPr>
              <a:t>=0 in a cubic crystal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03" y="752893"/>
            <a:ext cx="8627052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09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2/22/2017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5240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Symbol" panose="05050102010706020507" pitchFamily="18" charset="2"/>
              </a:rPr>
              <a:t>G</a:t>
            </a:r>
            <a:endParaRPr lang="en-US" sz="3200" dirty="0" smtClean="0">
              <a:latin typeface="Symbol" panose="05050102010706020507" pitchFamily="18" charset="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812" y="152401"/>
            <a:ext cx="5538788" cy="35224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3682425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Symbol" panose="05050102010706020507" pitchFamily="18" charset="2"/>
              </a:rPr>
              <a:t>D</a:t>
            </a:r>
            <a:endParaRPr lang="en-US" sz="3200" dirty="0" smtClean="0">
              <a:latin typeface="Symbol" panose="05050102010706020507" pitchFamily="18" charset="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899624"/>
            <a:ext cx="5334000" cy="23431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33600" y="1295400"/>
            <a:ext cx="381000" cy="2133600"/>
          </a:xfrm>
          <a:prstGeom prst="rect">
            <a:avLst/>
          </a:prstGeom>
          <a:solidFill>
            <a:srgbClr val="DA32AA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14600" y="1371600"/>
            <a:ext cx="381000" cy="2133600"/>
          </a:xfrm>
          <a:prstGeom prst="rect">
            <a:avLst/>
          </a:prstGeom>
          <a:solidFill>
            <a:srgbClr val="DA32AA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0" y="1295400"/>
            <a:ext cx="381000" cy="2133600"/>
          </a:xfrm>
          <a:prstGeom prst="rect">
            <a:avLst/>
          </a:prstGeom>
          <a:solidFill>
            <a:srgbClr val="DA32AA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05400" y="1295400"/>
            <a:ext cx="381000" cy="2133600"/>
          </a:xfrm>
          <a:prstGeom prst="rect">
            <a:avLst/>
          </a:prstGeom>
          <a:solidFill>
            <a:srgbClr val="DA32AA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172200" y="1371600"/>
            <a:ext cx="381000" cy="2133600"/>
          </a:xfrm>
          <a:prstGeom prst="rect">
            <a:avLst/>
          </a:prstGeom>
          <a:solidFill>
            <a:srgbClr val="DA32AA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6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2/22/2017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2666"/>
          <a:stretch/>
        </p:blipFill>
        <p:spPr>
          <a:xfrm>
            <a:off x="59748" y="762000"/>
            <a:ext cx="7560252" cy="47914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0" y="1752600"/>
            <a:ext cx="1371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sym typeface="Wingdings" panose="05000000000000000000" pitchFamily="2" charset="2"/>
              </a:rPr>
              <a:t></a:t>
            </a:r>
            <a:r>
              <a:rPr lang="en-US" sz="2400" dirty="0" smtClean="0">
                <a:latin typeface="Symbol" panose="05050102010706020507" pitchFamily="18" charset="2"/>
                <a:sym typeface="Wingdings" panose="05000000000000000000" pitchFamily="2" charset="2"/>
              </a:rPr>
              <a:t>D</a:t>
            </a:r>
            <a:r>
              <a:rPr lang="en-US" sz="2400" baseline="-25000" dirty="0" smtClean="0">
                <a:latin typeface="Symbol" panose="05050102010706020507" pitchFamily="18" charset="2"/>
                <a:sym typeface="Wingdings" panose="05000000000000000000" pitchFamily="2" charset="2"/>
              </a:rPr>
              <a:t>1</a:t>
            </a:r>
          </a:p>
          <a:p>
            <a:r>
              <a:rPr lang="en-US" sz="2400" dirty="0">
                <a:latin typeface="Symbol" panose="05050102010706020507" pitchFamily="18" charset="2"/>
                <a:sym typeface="Wingdings" panose="05000000000000000000" pitchFamily="2" charset="2"/>
              </a:rPr>
              <a:t></a:t>
            </a:r>
            <a:r>
              <a:rPr lang="en-US" sz="2400" dirty="0" smtClean="0">
                <a:latin typeface="Symbol" panose="05050102010706020507" pitchFamily="18" charset="2"/>
                <a:sym typeface="Wingdings" panose="05000000000000000000" pitchFamily="2" charset="2"/>
              </a:rPr>
              <a:t>D</a:t>
            </a:r>
            <a:r>
              <a:rPr lang="en-US" sz="2400" baseline="-25000" dirty="0" smtClean="0">
                <a:latin typeface="Symbol" panose="05050102010706020507" pitchFamily="18" charset="2"/>
                <a:sym typeface="Wingdings" panose="05000000000000000000" pitchFamily="2" charset="2"/>
              </a:rPr>
              <a:t>2</a:t>
            </a:r>
          </a:p>
          <a:p>
            <a:r>
              <a:rPr lang="en-US" sz="2400" dirty="0" smtClean="0">
                <a:latin typeface="Symbol" panose="05050102010706020507" pitchFamily="18" charset="2"/>
                <a:sym typeface="Wingdings" panose="05000000000000000000" pitchFamily="2" charset="2"/>
              </a:rPr>
              <a:t>D</a:t>
            </a:r>
            <a:r>
              <a:rPr lang="en-US" sz="2400" baseline="-25000" dirty="0" smtClean="0">
                <a:latin typeface="Symbol" panose="05050102010706020507" pitchFamily="18" charset="2"/>
                <a:sym typeface="Wingdings" panose="05000000000000000000" pitchFamily="2" charset="2"/>
              </a:rPr>
              <a:t>1</a:t>
            </a:r>
            <a:r>
              <a:rPr lang="en-US" sz="2400" dirty="0" smtClean="0">
                <a:latin typeface="Symbol" panose="05050102010706020507" pitchFamily="18" charset="2"/>
                <a:sym typeface="Wingdings" panose="05000000000000000000" pitchFamily="2" charset="2"/>
              </a:rPr>
              <a:t>D</a:t>
            </a:r>
            <a:r>
              <a:rPr lang="en-US" sz="2400" baseline="-25000" dirty="0" smtClean="0">
                <a:latin typeface="Symbol" panose="05050102010706020507" pitchFamily="18" charset="2"/>
                <a:sym typeface="Wingdings" panose="05000000000000000000" pitchFamily="2" charset="2"/>
              </a:rPr>
              <a:t>2</a:t>
            </a:r>
          </a:p>
          <a:p>
            <a:r>
              <a:rPr lang="en-US" sz="2400" dirty="0" smtClean="0">
                <a:latin typeface="Symbol" panose="05050102010706020507" pitchFamily="18" charset="2"/>
                <a:sym typeface="Wingdings" panose="05000000000000000000" pitchFamily="2" charset="2"/>
              </a:rPr>
              <a:t>D</a:t>
            </a:r>
            <a:r>
              <a:rPr lang="en-US" sz="2400" baseline="-25000" dirty="0" smtClean="0">
                <a:latin typeface="Symbol" panose="05050102010706020507" pitchFamily="18" charset="2"/>
                <a:sym typeface="Wingdings" panose="05000000000000000000" pitchFamily="2" charset="2"/>
              </a:rPr>
              <a:t>1</a:t>
            </a:r>
            <a:r>
              <a:rPr lang="en-US" sz="2400" dirty="0" smtClean="0">
                <a:sym typeface="Wingdings" panose="05000000000000000000" pitchFamily="2" charset="2"/>
              </a:rPr>
              <a:t>’</a:t>
            </a:r>
            <a:r>
              <a:rPr lang="en-US" sz="2400" dirty="0" smtClean="0">
                <a:latin typeface="Symbol" panose="05050102010706020507" pitchFamily="18" charset="2"/>
                <a:sym typeface="Wingdings" panose="05000000000000000000" pitchFamily="2" charset="2"/>
              </a:rPr>
              <a:t> D</a:t>
            </a:r>
            <a:r>
              <a:rPr lang="en-US" sz="2400" baseline="-25000" dirty="0" smtClean="0">
                <a:latin typeface="Symbol" panose="05050102010706020507" pitchFamily="18" charset="2"/>
                <a:sym typeface="Wingdings" panose="05000000000000000000" pitchFamily="2" charset="2"/>
              </a:rPr>
              <a:t>5</a:t>
            </a:r>
            <a:endParaRPr lang="en-US" sz="2400" baseline="-25000" dirty="0">
              <a:latin typeface="Symbol" panose="05050102010706020507" pitchFamily="18" charset="2"/>
              <a:sym typeface="Wingdings" panose="05000000000000000000" pitchFamily="2" charset="2"/>
            </a:endParaRPr>
          </a:p>
          <a:p>
            <a:endParaRPr lang="en-US" sz="2400" baseline="-25000" dirty="0">
              <a:latin typeface="Symbol" panose="05050102010706020507" pitchFamily="18" charset="2"/>
              <a:sym typeface="Wingdings" panose="05000000000000000000" pitchFamily="2" charset="2"/>
            </a:endParaRPr>
          </a:p>
          <a:p>
            <a:endParaRPr lang="en-US" sz="2400" dirty="0">
              <a:latin typeface="Symbol" panose="05050102010706020507" pitchFamily="18" charset="2"/>
              <a:sym typeface="Wingdings" panose="05000000000000000000" pitchFamily="2" charset="2"/>
            </a:endParaRPr>
          </a:p>
          <a:p>
            <a:endParaRPr lang="en-US" sz="2400" baseline="-25000" dirty="0">
              <a:latin typeface="Symbol" panose="05050102010706020507" pitchFamily="18" charset="2"/>
              <a:sym typeface="Wingdings" panose="05000000000000000000" pitchFamily="2" charset="2"/>
            </a:endParaRPr>
          </a:p>
          <a:p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563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2/22/2017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9211886" cy="1176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3810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Compatability</a:t>
            </a:r>
            <a:r>
              <a:rPr lang="en-US" sz="2400" dirty="0" smtClean="0">
                <a:latin typeface="+mj-lt"/>
              </a:rPr>
              <a:t> relations computed by BSW:</a:t>
            </a:r>
            <a:endParaRPr lang="en-US" sz="2400" dirty="0" smtClean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352800"/>
            <a:ext cx="8839200" cy="113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5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2/22/2017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8" y="381000"/>
            <a:ext cx="8882063" cy="61607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768" y="3810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Band structure diagram for </a:t>
            </a:r>
            <a:r>
              <a:rPr lang="en-US" sz="2000" dirty="0" err="1" smtClean="0">
                <a:latin typeface="+mj-lt"/>
              </a:rPr>
              <a:t>fcc</a:t>
            </a:r>
            <a:r>
              <a:rPr lang="en-US" sz="2000" dirty="0" smtClean="0">
                <a:latin typeface="+mj-lt"/>
              </a:rPr>
              <a:t> Cu (Burdick, PR </a:t>
            </a:r>
            <a:r>
              <a:rPr lang="en-US" sz="2000" b="1" dirty="0" smtClean="0">
                <a:latin typeface="+mj-lt"/>
              </a:rPr>
              <a:t>129</a:t>
            </a:r>
            <a:r>
              <a:rPr lang="en-US" sz="2000" dirty="0" smtClean="0">
                <a:latin typeface="+mj-lt"/>
              </a:rPr>
              <a:t> 138-159 (1963))</a:t>
            </a:r>
          </a:p>
        </p:txBody>
      </p:sp>
    </p:spTree>
    <p:extLst>
      <p:ext uri="{BB962C8B-B14F-4D97-AF65-F5344CB8AC3E}">
        <p14:creationId xmlns:p14="http://schemas.microsoft.com/office/powerpoint/2010/main" val="419762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381000"/>
            <a:ext cx="8660028" cy="56769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2/22/2017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4543" y="2743200"/>
            <a:ext cx="8610600" cy="2286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8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2/22/2017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228600"/>
            <a:ext cx="8098005" cy="593407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710237" y="1828800"/>
            <a:ext cx="3352800" cy="2362200"/>
          </a:xfrm>
          <a:prstGeom prst="ellipse">
            <a:avLst/>
          </a:prstGeom>
          <a:noFill/>
          <a:ln w="762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865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2/22/2017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5510081"/>
              </p:ext>
            </p:extLst>
          </p:nvPr>
        </p:nvGraphicFramePr>
        <p:xfrm>
          <a:off x="990600" y="685800"/>
          <a:ext cx="2820987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66" name="Equation" r:id="rId3" imgW="1143000" imgH="393480" progId="Equation.DSMT4">
                  <p:embed/>
                </p:oleObj>
              </mc:Choice>
              <mc:Fallback>
                <p:oleObj name="Equation" r:id="rId3" imgW="11430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685800"/>
                        <a:ext cx="2820987" cy="971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1524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Space group</a:t>
            </a:r>
          </a:p>
        </p:txBody>
      </p:sp>
      <p:sp>
        <p:nvSpPr>
          <p:cNvPr id="7" name="Up Arrow 6"/>
          <p:cNvSpPr/>
          <p:nvPr/>
        </p:nvSpPr>
        <p:spPr>
          <a:xfrm rot="2278642">
            <a:off x="887221" y="1309985"/>
            <a:ext cx="533400" cy="838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" y="22098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Point operation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11211" y="1890852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Lattice translation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98325" y="313673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Non-lattice translation</a:t>
            </a:r>
          </a:p>
        </p:txBody>
      </p:sp>
      <p:sp>
        <p:nvSpPr>
          <p:cNvPr id="11" name="Up Arrow 10"/>
          <p:cNvSpPr/>
          <p:nvPr/>
        </p:nvSpPr>
        <p:spPr>
          <a:xfrm rot="13501570">
            <a:off x="2209341" y="608958"/>
            <a:ext cx="533400" cy="43781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3086100" y="1413732"/>
            <a:ext cx="533400" cy="838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5754229"/>
              </p:ext>
            </p:extLst>
          </p:nvPr>
        </p:nvGraphicFramePr>
        <p:xfrm>
          <a:off x="76200" y="3026658"/>
          <a:ext cx="7961632" cy="260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67" name="Equation" r:id="rId5" imgW="5270400" imgH="1726920" progId="Equation.DSMT4">
                  <p:embed/>
                </p:oleObj>
              </mc:Choice>
              <mc:Fallback>
                <p:oleObj name="Equation" r:id="rId5" imgW="5270400" imgH="1726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200" y="3026658"/>
                        <a:ext cx="7961632" cy="2609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760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2/22/2017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815904"/>
              </p:ext>
            </p:extLst>
          </p:nvPr>
        </p:nvGraphicFramePr>
        <p:xfrm>
          <a:off x="838200" y="457201"/>
          <a:ext cx="5181600" cy="2074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96" name="Equation" r:id="rId3" imgW="3390840" imgH="1358640" progId="Equation.DSMT4">
                  <p:embed/>
                </p:oleObj>
              </mc:Choice>
              <mc:Fallback>
                <p:oleObj name="Equation" r:id="rId3" imgW="3390840" imgH="1358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457201"/>
                        <a:ext cx="5181600" cy="20747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4220529"/>
              </p:ext>
            </p:extLst>
          </p:nvPr>
        </p:nvGraphicFramePr>
        <p:xfrm>
          <a:off x="821756" y="2531903"/>
          <a:ext cx="7033715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97" name="Equation" r:id="rId5" imgW="5067000" imgH="1701720" progId="Equation.DSMT4">
                  <p:embed/>
                </p:oleObj>
              </mc:Choice>
              <mc:Fallback>
                <p:oleObj name="Equation" r:id="rId5" imgW="5067000" imgH="1701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1756" y="2531903"/>
                        <a:ext cx="7033715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6331230"/>
              </p:ext>
            </p:extLst>
          </p:nvPr>
        </p:nvGraphicFramePr>
        <p:xfrm>
          <a:off x="609600" y="5181600"/>
          <a:ext cx="7811334" cy="867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98" name="Equation" r:id="rId7" imgW="6057720" imgH="672840" progId="Equation.DSMT4">
                  <p:embed/>
                </p:oleObj>
              </mc:Choice>
              <mc:Fallback>
                <p:oleObj name="Equation" r:id="rId7" imgW="605772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9600" y="5181600"/>
                        <a:ext cx="7811334" cy="867926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5232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2/22/2017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3261719"/>
              </p:ext>
            </p:extLst>
          </p:nvPr>
        </p:nvGraphicFramePr>
        <p:xfrm>
          <a:off x="820738" y="438150"/>
          <a:ext cx="4867275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80" name="Equation" r:id="rId3" imgW="3111480" imgH="647640" progId="Equation.DSMT4">
                  <p:embed/>
                </p:oleObj>
              </mc:Choice>
              <mc:Fallback>
                <p:oleObj name="Equation" r:id="rId3" imgW="3111480" imgH="647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0738" y="438150"/>
                        <a:ext cx="4867275" cy="101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7686357"/>
              </p:ext>
            </p:extLst>
          </p:nvPr>
        </p:nvGraphicFramePr>
        <p:xfrm>
          <a:off x="1905000" y="2057400"/>
          <a:ext cx="54864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81" name="Equation" r:id="rId5" imgW="3429000" imgH="1333440" progId="Equation.DSMT4">
                  <p:embed/>
                </p:oleObj>
              </mc:Choice>
              <mc:Fallback>
                <p:oleObj name="Equation" r:id="rId5" imgW="3429000" imgH="1333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05000" y="2057400"/>
                        <a:ext cx="5486400" cy="213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432591" y="1254938"/>
            <a:ext cx="7278549" cy="4764862"/>
            <a:chOff x="432591" y="1254938"/>
            <a:chExt cx="7278549" cy="4764862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8848459"/>
                </p:ext>
              </p:extLst>
            </p:nvPr>
          </p:nvGraphicFramePr>
          <p:xfrm>
            <a:off x="1904999" y="4914900"/>
            <a:ext cx="5806141" cy="1104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282" name="Equation" r:id="rId7" imgW="3403440" imgH="647640" progId="Equation.DSMT4">
                    <p:embed/>
                  </p:oleObj>
                </mc:Choice>
                <mc:Fallback>
                  <p:oleObj name="Equation" r:id="rId7" imgW="3403440" imgH="6476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904999" y="4914900"/>
                          <a:ext cx="5806141" cy="1104900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Curved Right Arrow 10"/>
            <p:cNvSpPr/>
            <p:nvPr/>
          </p:nvSpPr>
          <p:spPr>
            <a:xfrm rot="10800000" flipH="1">
              <a:off x="432591" y="1254938"/>
              <a:ext cx="1320008" cy="4155262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660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2/22/2017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9605413"/>
              </p:ext>
            </p:extLst>
          </p:nvPr>
        </p:nvGraphicFramePr>
        <p:xfrm>
          <a:off x="228600" y="914400"/>
          <a:ext cx="8123238" cy="3848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2" name="Equation" r:id="rId3" imgW="4368600" imgH="2070000" progId="Equation.DSMT4">
                  <p:embed/>
                </p:oleObj>
              </mc:Choice>
              <mc:Fallback>
                <p:oleObj name="Equation" r:id="rId3" imgW="4368600" imgH="2070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914400"/>
                        <a:ext cx="8123238" cy="3848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4953000"/>
            <a:ext cx="7894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è"/>
            </a:pPr>
            <a:r>
              <a:rPr lang="en-US" sz="2400" dirty="0" smtClean="0">
                <a:latin typeface="+mj-lt"/>
                <a:sym typeface="Wingdings" panose="05000000000000000000" pitchFamily="2" charset="2"/>
              </a:rPr>
              <a:t>The symmetry of the </a:t>
            </a:r>
            <a:r>
              <a:rPr lang="en-US" sz="2400" dirty="0" err="1" smtClean="0">
                <a:latin typeface="+mj-lt"/>
                <a:sym typeface="Wingdings" panose="05000000000000000000" pitchFamily="2" charset="2"/>
              </a:rPr>
              <a:t>wavefunction</a:t>
            </a:r>
            <a:r>
              <a:rPr lang="en-US" sz="2400" dirty="0" smtClean="0">
                <a:latin typeface="+mj-lt"/>
                <a:sym typeface="Wingdings" panose="05000000000000000000" pitchFamily="2" charset="2"/>
              </a:rPr>
              <a:t> depends on </a:t>
            </a:r>
            <a:r>
              <a:rPr lang="en-US" sz="2400" b="1" dirty="0" smtClean="0">
                <a:latin typeface="+mj-lt"/>
                <a:sym typeface="Wingdings" panose="05000000000000000000" pitchFamily="2" charset="2"/>
              </a:rPr>
              <a:t>k</a:t>
            </a:r>
          </a:p>
          <a:p>
            <a:pPr marL="342900" indent="-342900">
              <a:buFont typeface="Wingdings" panose="05000000000000000000" pitchFamily="2" charset="2"/>
              <a:buChar char="è"/>
            </a:pPr>
            <a:r>
              <a:rPr lang="en-US" sz="2400" dirty="0" smtClean="0">
                <a:latin typeface="+mj-lt"/>
                <a:sym typeface="Wingdings" panose="05000000000000000000" pitchFamily="2" charset="2"/>
              </a:rPr>
              <a:t>For each </a:t>
            </a:r>
            <a:r>
              <a:rPr lang="en-US" sz="2400" b="1" dirty="0" smtClean="0">
                <a:latin typeface="+mj-lt"/>
                <a:sym typeface="Wingdings" panose="05000000000000000000" pitchFamily="2" charset="2"/>
              </a:rPr>
              <a:t>k</a:t>
            </a:r>
            <a:r>
              <a:rPr lang="en-US" sz="2400" dirty="0" smtClean="0">
                <a:latin typeface="+mj-lt"/>
                <a:sym typeface="Wingdings" panose="05000000000000000000" pitchFamily="2" charset="2"/>
              </a:rPr>
              <a:t>, the spatial point symmetries must be considered.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82360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2/22/2017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810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Effects of group operations on Bloch basis functions (</a:t>
            </a:r>
            <a:r>
              <a:rPr lang="en-US" sz="2400" dirty="0" err="1" smtClean="0">
                <a:latin typeface="+mj-lt"/>
              </a:rPr>
              <a:t>symmorphic</a:t>
            </a:r>
            <a:r>
              <a:rPr lang="en-US" sz="2400" dirty="0" smtClean="0">
                <a:latin typeface="+mj-lt"/>
              </a:rPr>
              <a:t> case)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2315349"/>
              </p:ext>
            </p:extLst>
          </p:nvPr>
        </p:nvGraphicFramePr>
        <p:xfrm>
          <a:off x="293914" y="1600200"/>
          <a:ext cx="8783638" cy="139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7" name="Equation" r:id="rId3" imgW="4724280" imgH="749160" progId="Equation.DSMT4">
                  <p:embed/>
                </p:oleObj>
              </mc:Choice>
              <mc:Fallback>
                <p:oleObj name="Equation" r:id="rId3" imgW="4724280" imgH="749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3914" y="1600200"/>
                        <a:ext cx="8783638" cy="1395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own Arrow 6"/>
          <p:cNvSpPr/>
          <p:nvPr/>
        </p:nvSpPr>
        <p:spPr>
          <a:xfrm rot="2220352">
            <a:off x="2422783" y="2502681"/>
            <a:ext cx="990600" cy="1143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9841355">
            <a:off x="4507468" y="2516379"/>
            <a:ext cx="990600" cy="1143000"/>
          </a:xfrm>
          <a:prstGeom prst="downArrow">
            <a:avLst/>
          </a:prstGeom>
          <a:solidFill>
            <a:srgbClr val="DA32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2398667"/>
              </p:ext>
            </p:extLst>
          </p:nvPr>
        </p:nvGraphicFramePr>
        <p:xfrm>
          <a:off x="125753" y="3715088"/>
          <a:ext cx="4105624" cy="1735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8" name="Equation" r:id="rId5" imgW="3340080" imgH="1409400" progId="Equation.DSMT4">
                  <p:embed/>
                </p:oleObj>
              </mc:Choice>
              <mc:Fallback>
                <p:oleObj name="Equation" r:id="rId5" imgW="3340080" imgH="140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5753" y="3715088"/>
                        <a:ext cx="4105624" cy="17354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0077465"/>
              </p:ext>
            </p:extLst>
          </p:nvPr>
        </p:nvGraphicFramePr>
        <p:xfrm>
          <a:off x="5414963" y="3914775"/>
          <a:ext cx="2873375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9" name="Equation" r:id="rId7" imgW="2336760" imgH="990360" progId="Equation.DSMT4">
                  <p:embed/>
                </p:oleObj>
              </mc:Choice>
              <mc:Fallback>
                <p:oleObj name="Equation" r:id="rId7" imgW="2336760" imgH="990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14963" y="3914775"/>
                        <a:ext cx="2873375" cy="1220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6388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336658"/>
            <a:ext cx="6019800" cy="508338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2/22/2017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286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Definition:   The group of the wave vector is formed by the set of operations which transform </a:t>
            </a:r>
            <a:r>
              <a:rPr lang="en-US" sz="2400" b="1" dirty="0" err="1" smtClean="0">
                <a:latin typeface="+mj-lt"/>
              </a:rPr>
              <a:t>k</a:t>
            </a:r>
            <a:r>
              <a:rPr lang="en-US" sz="2400" b="1" dirty="0" err="1" smtClean="0">
                <a:latin typeface="+mj-lt"/>
                <a:sym typeface="Wingdings" panose="05000000000000000000" pitchFamily="2" charset="2"/>
              </a:rPr>
              <a:t>k+G</a:t>
            </a:r>
            <a:r>
              <a:rPr lang="en-US" sz="2400" dirty="0" smtClean="0">
                <a:latin typeface="+mj-lt"/>
                <a:sym typeface="Wingdings" panose="05000000000000000000" pitchFamily="2" charset="2"/>
              </a:rPr>
              <a:t>, where </a:t>
            </a:r>
            <a:r>
              <a:rPr lang="en-US" sz="2400" b="1" dirty="0" smtClean="0">
                <a:latin typeface="+mj-lt"/>
                <a:sym typeface="Wingdings" panose="05000000000000000000" pitchFamily="2" charset="2"/>
              </a:rPr>
              <a:t>G</a:t>
            </a:r>
            <a:r>
              <a:rPr lang="en-US" sz="2400" dirty="0" smtClean="0">
                <a:latin typeface="+mj-lt"/>
                <a:sym typeface="Wingdings" panose="05000000000000000000" pitchFamily="2" charset="2"/>
              </a:rPr>
              <a:t> is any reciprocal lattice vector.</a:t>
            </a:r>
            <a:endParaRPr lang="en-US" sz="2400" dirty="0" smtClean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8288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D</a:t>
            </a:r>
            <a:r>
              <a:rPr lang="en-US" sz="2400" baseline="-25000" dirty="0" smtClean="0">
                <a:latin typeface="+mj-lt"/>
              </a:rPr>
              <a:t>4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6588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21268</TotalTime>
  <Words>354</Words>
  <Application>Microsoft Office PowerPoint</Application>
  <PresentationFormat>On-screen Show (4:3)</PresentationFormat>
  <Paragraphs>85</Paragraphs>
  <Slides>16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Symbol</vt:lpstr>
      <vt:lpstr>Wingdings</vt:lpstr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1200</cp:revision>
  <cp:lastPrinted>2017-02-22T15:44:36Z</cp:lastPrinted>
  <dcterms:created xsi:type="dcterms:W3CDTF">2012-01-10T18:32:24Z</dcterms:created>
  <dcterms:modified xsi:type="dcterms:W3CDTF">2017-02-22T15:45:12Z</dcterms:modified>
</cp:coreProperties>
</file>