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96" r:id="rId2"/>
    <p:sldId id="299" r:id="rId3"/>
    <p:sldId id="300" r:id="rId4"/>
    <p:sldId id="305" r:id="rId5"/>
    <p:sldId id="302" r:id="rId6"/>
    <p:sldId id="304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20" r:id="rId22"/>
    <p:sldId id="321" r:id="rId23"/>
    <p:sldId id="322" r:id="rId2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3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59" d="100"/>
          <a:sy n="59" d="100"/>
        </p:scale>
        <p:origin x="1108" y="56"/>
      </p:cViewPr>
      <p:guideLst>
        <p:guide orient="horz" pos="2160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2/23/2017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2/24/2017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2/24/2017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2/24/2017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2/24/2017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2/24/2017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2/24/2017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2/24/2017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2/24/2017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2/24/2017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2/24/2017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2/24/2017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745  Spring 2017 --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18.wmf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20.wmf"/><Relationship Id="rId10" Type="http://schemas.openxmlformats.org/officeDocument/2006/relationships/image" Target="../media/image17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1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22.png"/><Relationship Id="rId4" Type="http://schemas.openxmlformats.org/officeDocument/2006/relationships/image" Target="../media/image2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8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3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3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" y="76200"/>
            <a:ext cx="8763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745 Group Theory</a:t>
            </a:r>
          </a:p>
          <a:p>
            <a:pPr algn="ctr"/>
            <a:r>
              <a:rPr lang="en-US" sz="3200" b="1" dirty="0" smtClean="0"/>
              <a:t>11-11:50 AM  MWF  Olin 102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200" b="1" dirty="0" smtClean="0"/>
              <a:t>Plan for Lecture </a:t>
            </a:r>
            <a:r>
              <a:rPr lang="en-US" sz="3200" b="1" dirty="0" smtClean="0"/>
              <a:t>19:</a:t>
            </a:r>
            <a:endParaRPr lang="en-US" sz="3200" b="1" dirty="0" smtClean="0"/>
          </a:p>
          <a:p>
            <a:pPr algn="ctr"/>
            <a:endParaRPr lang="en-US" sz="2400" b="1" dirty="0" smtClean="0">
              <a:solidFill>
                <a:schemeClr val="folHlink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folHlink"/>
                </a:solidFill>
              </a:rPr>
              <a:t>Review of topics in group theory</a:t>
            </a:r>
            <a:endParaRPr lang="en-US" sz="28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2800" b="1" dirty="0" smtClean="0">
                <a:solidFill>
                  <a:schemeClr val="folHlink"/>
                </a:solidFill>
              </a:rPr>
              <a:t>Chapters 1-10 </a:t>
            </a:r>
            <a:r>
              <a:rPr lang="en-US" sz="2800" b="1" dirty="0" smtClean="0">
                <a:solidFill>
                  <a:schemeClr val="folHlink"/>
                </a:solidFill>
              </a:rPr>
              <a:t>in DDJ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General concepts and definitions in group theory</a:t>
            </a:r>
            <a:endParaRPr lang="en-US" sz="2800" b="1" dirty="0" smtClean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Representations of groups; great </a:t>
            </a:r>
            <a:r>
              <a:rPr lang="en-US" sz="2800" b="1" dirty="0" err="1" smtClean="0">
                <a:solidFill>
                  <a:schemeClr val="folHlink"/>
                </a:solidFill>
              </a:rPr>
              <a:t>orthogonality</a:t>
            </a:r>
            <a:r>
              <a:rPr lang="en-US" sz="2800" b="1" dirty="0" smtClean="0">
                <a:solidFill>
                  <a:schemeClr val="folHlink"/>
                </a:solidFill>
              </a:rPr>
              <a:t> theorem</a:t>
            </a:r>
            <a:endParaRPr lang="en-US" sz="2800" b="1" dirty="0" smtClean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Point groups; space groups</a:t>
            </a:r>
            <a:endParaRPr lang="en-US" sz="28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Great </a:t>
            </a:r>
            <a:r>
              <a:rPr lang="en-US" sz="2400" dirty="0" err="1" smtClean="0">
                <a:latin typeface="+mj-lt"/>
              </a:rPr>
              <a:t>orthogonality</a:t>
            </a:r>
            <a:r>
              <a:rPr lang="en-US" sz="2400" dirty="0" smtClean="0">
                <a:latin typeface="+mj-lt"/>
              </a:rPr>
              <a:t> theorem for characters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4320067"/>
              </p:ext>
            </p:extLst>
          </p:nvPr>
        </p:nvGraphicFramePr>
        <p:xfrm>
          <a:off x="990600" y="704092"/>
          <a:ext cx="650290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2" name="Equation" r:id="rId3" imgW="3187440" imgH="634680" progId="Equation.DSMT4">
                  <p:embed/>
                </p:oleObj>
              </mc:Choice>
              <mc:Fallback>
                <p:oleObj name="Equation" r:id="rId3" imgW="318744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704092"/>
                        <a:ext cx="6502908" cy="1295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856915"/>
              </p:ext>
            </p:extLst>
          </p:nvPr>
        </p:nvGraphicFramePr>
        <p:xfrm>
          <a:off x="762000" y="1999492"/>
          <a:ext cx="8167952" cy="280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3" name="Equation" r:id="rId5" imgW="4546440" imgH="1562040" progId="Equation.DSMT4">
                  <p:embed/>
                </p:oleObj>
              </mc:Choice>
              <mc:Fallback>
                <p:oleObj name="Equation" r:id="rId5" imgW="4546440" imgH="1562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2000" y="1999492"/>
                        <a:ext cx="8167952" cy="2805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3093749"/>
              </p:ext>
            </p:extLst>
          </p:nvPr>
        </p:nvGraphicFramePr>
        <p:xfrm>
          <a:off x="773112" y="4919662"/>
          <a:ext cx="7597775" cy="161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4" name="Equation" r:id="rId7" imgW="4228920" imgH="901440" progId="Equation.DSMT4">
                  <p:embed/>
                </p:oleObj>
              </mc:Choice>
              <mc:Fallback>
                <p:oleObj name="Equation" r:id="rId7" imgW="422892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73112" y="4919662"/>
                        <a:ext cx="7597775" cy="1619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6105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Character table for </a:t>
            </a:r>
            <a:r>
              <a:rPr lang="en-US" sz="2400" i="1" dirty="0" smtClean="0">
                <a:latin typeface="+mj-lt"/>
              </a:rPr>
              <a:t>P(3):</a:t>
            </a:r>
            <a:endParaRPr lang="en-US" sz="2400" dirty="0" smtClean="0">
              <a:latin typeface="+mj-lt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487928" y="838200"/>
            <a:ext cx="6169025" cy="407988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4"/>
          <a:stretch>
            <a:fillRect/>
          </a:stretch>
        </p:blipFill>
        <p:spPr>
          <a:xfrm>
            <a:off x="457200" y="1211827"/>
            <a:ext cx="7743826" cy="450850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5"/>
          <a:stretch>
            <a:fillRect/>
          </a:stretch>
        </p:blipFill>
        <p:spPr>
          <a:xfrm>
            <a:off x="487928" y="1706567"/>
            <a:ext cx="7989887" cy="2128837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1585859"/>
              </p:ext>
            </p:extLst>
          </p:nvPr>
        </p:nvGraphicFramePr>
        <p:xfrm>
          <a:off x="3556000" y="19558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10" name="Equation" r:id="rId6" imgW="914400" imgH="250560" progId="Equation.DSMT4">
                  <p:embed/>
                </p:oleObj>
              </mc:Choice>
              <mc:Fallback>
                <p:oleObj name="Equation" r:id="rId6" imgW="914400" imgH="25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556000" y="19558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0272013"/>
              </p:ext>
            </p:extLst>
          </p:nvPr>
        </p:nvGraphicFramePr>
        <p:xfrm>
          <a:off x="3556000" y="19558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11" name="Equation" r:id="rId8" imgW="914400" imgH="250560" progId="Equation.DSMT4">
                  <p:embed/>
                </p:oleObj>
              </mc:Choice>
              <mc:Fallback>
                <p:oleObj name="Equation" r:id="rId8" imgW="914400" imgH="25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556000" y="19558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5671582"/>
              </p:ext>
            </p:extLst>
          </p:nvPr>
        </p:nvGraphicFramePr>
        <p:xfrm>
          <a:off x="246906" y="3857523"/>
          <a:ext cx="8230909" cy="510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12" name="Equation" r:id="rId9" imgW="4711680" imgH="291960" progId="Equation.DSMT4">
                  <p:embed/>
                </p:oleObj>
              </mc:Choice>
              <mc:Fallback>
                <p:oleObj name="Equation" r:id="rId9" imgW="471168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46906" y="3857523"/>
                        <a:ext cx="8230909" cy="5102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802386"/>
              </p:ext>
            </p:extLst>
          </p:nvPr>
        </p:nvGraphicFramePr>
        <p:xfrm>
          <a:off x="1676399" y="4485772"/>
          <a:ext cx="53848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cript MT Bold" panose="03040602040607080904" pitchFamily="66" charset="0"/>
                        </a:rPr>
                        <a:t>C</a:t>
                      </a:r>
                      <a:r>
                        <a:rPr lang="en-US" baseline="-25000" dirty="0" smtClean="0"/>
                        <a:t>1</a:t>
                      </a:r>
                      <a:endParaRPr lang="en-US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</a:t>
                      </a:r>
                      <a:r>
                        <a:rPr lang="en-US" dirty="0" smtClean="0">
                          <a:latin typeface="Script MT Bold" panose="03040602040607080904" pitchFamily="66" charset="0"/>
                        </a:rPr>
                        <a:t>C</a:t>
                      </a:r>
                      <a:r>
                        <a:rPr lang="en-US" baseline="-25000" dirty="0" smtClean="0"/>
                        <a:t>2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  <a:r>
                        <a:rPr lang="en-US" dirty="0" smtClean="0">
                          <a:latin typeface="Script MT Bold" panose="03040602040607080904" pitchFamily="66" charset="0"/>
                        </a:rPr>
                        <a:t>C</a:t>
                      </a:r>
                      <a:r>
                        <a:rPr lang="en-US" baseline="-25000" dirty="0" smtClean="0"/>
                        <a:t>3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Symbol" panose="05050102010706020507" pitchFamily="18" charset="2"/>
                          <a:ea typeface="+mn-ea"/>
                          <a:cs typeface="+mn-cs"/>
                        </a:rPr>
                        <a:t>c</a:t>
                      </a:r>
                      <a:r>
                        <a:rPr lang="en-US" b="1" baseline="30000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Symbol" panose="05050102010706020507" pitchFamily="18" charset="2"/>
                          <a:ea typeface="+mn-ea"/>
                          <a:cs typeface="+mn-cs"/>
                        </a:rPr>
                        <a:t>c</a:t>
                      </a:r>
                      <a:r>
                        <a:rPr lang="en-US" b="1" baseline="30000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Symbol" panose="05050102010706020507" pitchFamily="18" charset="2"/>
                          <a:ea typeface="+mn-ea"/>
                          <a:cs typeface="+mn-cs"/>
                        </a:rPr>
                        <a:t>c</a:t>
                      </a:r>
                      <a:r>
                        <a:rPr lang="en-US" b="1" baseline="30000" dirty="0" smtClean="0">
                          <a:latin typeface="Symbol" panose="05050102010706020507" pitchFamily="18" charset="2"/>
                        </a:rPr>
                        <a:t>3</a:t>
                      </a:r>
                      <a:endParaRPr lang="en-US" b="1" dirty="0">
                        <a:latin typeface="Symbol" panose="05050102010706020507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27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06680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The characters </a:t>
            </a:r>
            <a:r>
              <a:rPr lang="en-US" sz="2400" i="1" dirty="0" smtClean="0">
                <a:latin typeface="Symbol" panose="05050102010706020507" pitchFamily="18" charset="2"/>
              </a:rPr>
              <a:t>c</a:t>
            </a:r>
            <a:r>
              <a:rPr lang="en-US" sz="2400" baseline="30000" dirty="0" smtClean="0">
                <a:latin typeface="+mj-lt"/>
              </a:rPr>
              <a:t>i </a:t>
            </a:r>
            <a:r>
              <a:rPr lang="en-US" sz="2400" dirty="0" smtClean="0">
                <a:latin typeface="+mj-lt"/>
              </a:rPr>
              <a:t> behave as a vector space with the dimension equal to the number of classes.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+mj-lt"/>
                <a:sym typeface="Wingdings" panose="05000000000000000000" pitchFamily="2" charset="2"/>
              </a:rPr>
              <a:t>The number of characters=the number of classes</a:t>
            </a:r>
            <a:endParaRPr lang="en-US" sz="2400" dirty="0" smtClean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6599246"/>
              </p:ext>
            </p:extLst>
          </p:nvPr>
        </p:nvGraphicFramePr>
        <p:xfrm>
          <a:off x="1119188" y="2827338"/>
          <a:ext cx="4564062" cy="175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78" name="Equation" r:id="rId3" imgW="2539800" imgH="977760" progId="Equation.DSMT4">
                  <p:embed/>
                </p:oleObj>
              </mc:Choice>
              <mc:Fallback>
                <p:oleObj name="Equation" r:id="rId3" imgW="2539800" imgH="977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9188" y="2827338"/>
                        <a:ext cx="4564062" cy="1755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7369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Cube 4"/>
          <p:cNvSpPr/>
          <p:nvPr/>
        </p:nvSpPr>
        <p:spPr>
          <a:xfrm>
            <a:off x="3352800" y="76200"/>
            <a:ext cx="2209800" cy="1295400"/>
          </a:xfrm>
          <a:prstGeom prst="cube">
            <a:avLst>
              <a:gd name="adj" fmla="val 5172"/>
            </a:avLst>
          </a:prstGeom>
          <a:solidFill>
            <a:srgbClr val="FF00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0500" y="140883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of H</a:t>
            </a:r>
            <a:r>
              <a:rPr lang="en-US" sz="2400" baseline="-25000" dirty="0" smtClean="0">
                <a:latin typeface="+mj-lt"/>
              </a:rPr>
              <a:t>2</a:t>
            </a:r>
            <a:r>
              <a:rPr lang="en-US" sz="2400" dirty="0" smtClean="0">
                <a:latin typeface="+mj-lt"/>
              </a:rPr>
              <a:t>O   </a:t>
            </a:r>
          </a:p>
        </p:txBody>
      </p:sp>
      <p:sp>
        <p:nvSpPr>
          <p:cNvPr id="7" name="Oval 6"/>
          <p:cNvSpPr/>
          <p:nvPr/>
        </p:nvSpPr>
        <p:spPr>
          <a:xfrm>
            <a:off x="4114800" y="345132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657600" y="990600"/>
            <a:ext cx="3810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700427" y="995737"/>
            <a:ext cx="3810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8" idx="7"/>
            <a:endCxn id="7" idx="3"/>
          </p:cNvCxnSpPr>
          <p:nvPr/>
        </p:nvCxnSpPr>
        <p:spPr>
          <a:xfrm flipV="1">
            <a:off x="3982804" y="800417"/>
            <a:ext cx="210111" cy="245979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9" idx="1"/>
            <a:endCxn id="7" idx="5"/>
          </p:cNvCxnSpPr>
          <p:nvPr/>
        </p:nvCxnSpPr>
        <p:spPr>
          <a:xfrm flipH="1" flipV="1">
            <a:off x="4570085" y="800417"/>
            <a:ext cx="186138" cy="25111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381500" y="0"/>
            <a:ext cx="0" cy="190500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rved Right Arrow 12"/>
          <p:cNvSpPr/>
          <p:nvPr/>
        </p:nvSpPr>
        <p:spPr>
          <a:xfrm>
            <a:off x="4114800" y="152400"/>
            <a:ext cx="455285" cy="1927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32545" y="69820"/>
            <a:ext cx="706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</a:t>
            </a:r>
            <a:r>
              <a:rPr lang="en-US" sz="2400" baseline="-25000" dirty="0" smtClean="0">
                <a:latin typeface="+mj-lt"/>
              </a:rPr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44904" y="461741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ymbol" panose="05050102010706020507" pitchFamily="18" charset="2"/>
              </a:rPr>
              <a:t>s</a:t>
            </a:r>
            <a:r>
              <a:rPr lang="en-US" sz="2400" baseline="-25000" dirty="0" err="1" smtClean="0">
                <a:latin typeface="+mj-lt"/>
              </a:rPr>
              <a:t>v</a:t>
            </a:r>
            <a:endParaRPr lang="en-US" sz="2400" dirty="0" smtClean="0">
              <a:latin typeface="+mj-lt"/>
            </a:endParaRPr>
          </a:p>
        </p:txBody>
      </p:sp>
      <p:sp>
        <p:nvSpPr>
          <p:cNvPr id="16" name="Cube 15"/>
          <p:cNvSpPr/>
          <p:nvPr/>
        </p:nvSpPr>
        <p:spPr>
          <a:xfrm>
            <a:off x="4267200" y="0"/>
            <a:ext cx="204627" cy="1905000"/>
          </a:xfrm>
          <a:prstGeom prst="cube">
            <a:avLst>
              <a:gd name="adj" fmla="val 81466"/>
            </a:avLst>
          </a:prstGeom>
          <a:solidFill>
            <a:schemeClr val="bg2">
              <a:lumMod val="5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419600" y="1447800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ymbol" panose="05050102010706020507" pitchFamily="18" charset="2"/>
              </a:rPr>
              <a:t>s</a:t>
            </a:r>
            <a:r>
              <a:rPr lang="en-US" sz="2400" baseline="-25000" dirty="0" err="1" smtClean="0">
                <a:latin typeface="+mj-lt"/>
              </a:rPr>
              <a:t>v</a:t>
            </a:r>
            <a:r>
              <a:rPr lang="en-US" sz="2400" baseline="-25000" dirty="0" smtClean="0">
                <a:latin typeface="+mj-lt"/>
              </a:rPr>
              <a:t>’</a:t>
            </a:r>
            <a:endParaRPr lang="en-US" sz="2400" dirty="0" smtClean="0">
              <a:latin typeface="+mj-lt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109249"/>
            <a:ext cx="5833093" cy="2828925"/>
          </a:xfrm>
          <a:prstGeom prst="rect">
            <a:avLst/>
          </a:prstGeom>
        </p:spPr>
      </p:pic>
      <p:sp>
        <p:nvSpPr>
          <p:cNvPr id="19" name="Up Arrow 18"/>
          <p:cNvSpPr/>
          <p:nvPr/>
        </p:nvSpPr>
        <p:spPr>
          <a:xfrm>
            <a:off x="3508376" y="4745302"/>
            <a:ext cx="457200" cy="609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438400" y="5341203"/>
            <a:ext cx="3279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“Standard” notation for representations of </a:t>
            </a:r>
            <a:r>
              <a:rPr lang="en-US" sz="2400" i="1" dirty="0" smtClean="0">
                <a:latin typeface="+mj-lt"/>
              </a:rPr>
              <a:t>C</a:t>
            </a:r>
            <a:r>
              <a:rPr lang="en-US" sz="2400" i="1" baseline="-25000" dirty="0" smtClean="0">
                <a:latin typeface="+mj-lt"/>
              </a:rPr>
              <a:t>2v</a:t>
            </a:r>
            <a:endParaRPr lang="en-US" sz="24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24957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Cube 4"/>
          <p:cNvSpPr/>
          <p:nvPr/>
        </p:nvSpPr>
        <p:spPr>
          <a:xfrm>
            <a:off x="762000" y="3653135"/>
            <a:ext cx="2209800" cy="1295400"/>
          </a:xfrm>
          <a:prstGeom prst="cube">
            <a:avLst>
              <a:gd name="adj" fmla="val 5172"/>
            </a:avLst>
          </a:prstGeom>
          <a:solidFill>
            <a:srgbClr val="FF00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24000" y="3922067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66800" y="4567535"/>
            <a:ext cx="3810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09627" y="4572672"/>
            <a:ext cx="3810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7" idx="7"/>
            <a:endCxn id="6" idx="3"/>
          </p:cNvCxnSpPr>
          <p:nvPr/>
        </p:nvCxnSpPr>
        <p:spPr>
          <a:xfrm flipV="1">
            <a:off x="1392004" y="4377352"/>
            <a:ext cx="210111" cy="245979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8" idx="1"/>
            <a:endCxn id="6" idx="5"/>
          </p:cNvCxnSpPr>
          <p:nvPr/>
        </p:nvCxnSpPr>
        <p:spPr>
          <a:xfrm flipH="1" flipV="1">
            <a:off x="1979285" y="4377352"/>
            <a:ext cx="186138" cy="25111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790700" y="3576935"/>
            <a:ext cx="0" cy="190500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rved Right Arrow 11"/>
          <p:cNvSpPr/>
          <p:nvPr/>
        </p:nvSpPr>
        <p:spPr>
          <a:xfrm>
            <a:off x="1524000" y="3729335"/>
            <a:ext cx="455285" cy="1927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41745" y="3646755"/>
            <a:ext cx="706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</a:t>
            </a:r>
            <a:r>
              <a:rPr lang="en-US" sz="2400" baseline="-25000" dirty="0" smtClean="0">
                <a:latin typeface="+mj-lt"/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54104" y="4038676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ymbol" panose="05050102010706020507" pitchFamily="18" charset="2"/>
              </a:rPr>
              <a:t>s</a:t>
            </a:r>
            <a:r>
              <a:rPr lang="en-US" sz="2400" baseline="-25000" dirty="0" err="1" smtClean="0">
                <a:latin typeface="+mj-lt"/>
              </a:rPr>
              <a:t>v</a:t>
            </a:r>
            <a:endParaRPr lang="en-US" sz="2400" dirty="0" smtClean="0">
              <a:latin typeface="+mj-lt"/>
            </a:endParaRPr>
          </a:p>
        </p:txBody>
      </p:sp>
      <p:sp>
        <p:nvSpPr>
          <p:cNvPr id="15" name="Cube 14"/>
          <p:cNvSpPr/>
          <p:nvPr/>
        </p:nvSpPr>
        <p:spPr>
          <a:xfrm>
            <a:off x="1676400" y="3576935"/>
            <a:ext cx="204627" cy="1905000"/>
          </a:xfrm>
          <a:prstGeom prst="cube">
            <a:avLst>
              <a:gd name="adj" fmla="val 81466"/>
            </a:avLst>
          </a:prstGeom>
          <a:solidFill>
            <a:schemeClr val="bg2">
              <a:lumMod val="5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828800" y="5024735"/>
            <a:ext cx="64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ymbol" panose="05050102010706020507" pitchFamily="18" charset="2"/>
              </a:rPr>
              <a:t>s</a:t>
            </a:r>
            <a:r>
              <a:rPr lang="en-US" sz="2400" baseline="-25000" dirty="0" err="1" smtClean="0">
                <a:latin typeface="+mj-lt"/>
              </a:rPr>
              <a:t>v</a:t>
            </a:r>
            <a:r>
              <a:rPr lang="en-US" sz="2400" baseline="-25000" dirty="0" smtClean="0">
                <a:latin typeface="+mj-lt"/>
              </a:rPr>
              <a:t>’</a:t>
            </a:r>
            <a:endParaRPr lang="en-US" sz="2400" dirty="0" smtClean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2286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Symmetry analysis</a:t>
            </a:r>
          </a:p>
        </p:txBody>
      </p:sp>
      <p:sp>
        <p:nvSpPr>
          <p:cNvPr id="18" name="Oval 17"/>
          <p:cNvSpPr/>
          <p:nvPr/>
        </p:nvSpPr>
        <p:spPr>
          <a:xfrm>
            <a:off x="1447800" y="1488132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990600" y="2133600"/>
            <a:ext cx="3810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033427" y="2138737"/>
            <a:ext cx="3810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>
            <a:stCxn id="19" idx="7"/>
            <a:endCxn id="18" idx="3"/>
          </p:cNvCxnSpPr>
          <p:nvPr/>
        </p:nvCxnSpPr>
        <p:spPr>
          <a:xfrm flipV="1">
            <a:off x="1315804" y="1943417"/>
            <a:ext cx="210111" cy="245979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20" idx="1"/>
            <a:endCxn id="18" idx="5"/>
          </p:cNvCxnSpPr>
          <p:nvPr/>
        </p:nvCxnSpPr>
        <p:spPr>
          <a:xfrm flipH="1" flipV="1">
            <a:off x="1903085" y="1943417"/>
            <a:ext cx="186138" cy="25111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1711504" y="1066800"/>
            <a:ext cx="0" cy="72421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711504" y="1791017"/>
            <a:ext cx="6096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1427252" y="1770469"/>
            <a:ext cx="274892" cy="38068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330464" y="1539636"/>
            <a:ext cx="75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x</a:t>
            </a:r>
            <a:r>
              <a:rPr lang="en-US" sz="2400" i="1" baseline="-25000" dirty="0" smtClean="0">
                <a:latin typeface="+mj-lt"/>
              </a:rPr>
              <a:t>1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09445" y="703669"/>
            <a:ext cx="75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y</a:t>
            </a:r>
            <a:r>
              <a:rPr lang="en-US" sz="2400" i="1" baseline="-25000" dirty="0" smtClean="0">
                <a:latin typeface="+mj-lt"/>
              </a:rPr>
              <a:t>1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54304" y="1981200"/>
            <a:ext cx="75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z</a:t>
            </a:r>
            <a:r>
              <a:rPr lang="en-US" sz="2400" i="1" baseline="-25000" dirty="0" smtClean="0">
                <a:latin typeface="+mj-lt"/>
              </a:rPr>
              <a:t>1</a:t>
            </a:r>
            <a:endParaRPr lang="en-US" sz="2400" i="1" dirty="0" smtClean="0">
              <a:latin typeface="+mj-lt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1163548" y="1641113"/>
            <a:ext cx="0" cy="72421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1163548" y="2365330"/>
            <a:ext cx="6096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879296" y="2344782"/>
            <a:ext cx="274892" cy="38068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782508" y="2113949"/>
            <a:ext cx="75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x</a:t>
            </a:r>
            <a:r>
              <a:rPr lang="en-US" sz="2400" i="1" baseline="-25000" dirty="0">
                <a:latin typeface="+mj-lt"/>
              </a:rPr>
              <a:t>2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34948" y="1331848"/>
            <a:ext cx="75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y</a:t>
            </a:r>
            <a:r>
              <a:rPr lang="en-US" sz="2400" i="1" baseline="-25000" dirty="0">
                <a:latin typeface="+mj-lt"/>
              </a:rPr>
              <a:t>2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06348" y="2555513"/>
            <a:ext cx="75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z</a:t>
            </a:r>
            <a:r>
              <a:rPr lang="en-US" sz="2400" i="1" baseline="-25000" dirty="0">
                <a:latin typeface="+mj-lt"/>
              </a:rPr>
              <a:t>2</a:t>
            </a:r>
            <a:endParaRPr lang="en-US" sz="2400" i="1" dirty="0" smtClean="0">
              <a:latin typeface="+mj-lt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2209800" y="1604665"/>
            <a:ext cx="0" cy="72421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209800" y="2328882"/>
            <a:ext cx="6096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1925548" y="2308334"/>
            <a:ext cx="274892" cy="38068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828760" y="2077501"/>
            <a:ext cx="75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x</a:t>
            </a:r>
            <a:r>
              <a:rPr lang="en-US" sz="2400" i="1" baseline="-25000" dirty="0">
                <a:latin typeface="+mj-lt"/>
              </a:rPr>
              <a:t>3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981200" y="1295400"/>
            <a:ext cx="75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y</a:t>
            </a:r>
            <a:r>
              <a:rPr lang="en-US" sz="2400" i="1" baseline="-25000" dirty="0">
                <a:latin typeface="+mj-lt"/>
              </a:rPr>
              <a:t>3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52600" y="2519065"/>
            <a:ext cx="75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z</a:t>
            </a:r>
            <a:r>
              <a:rPr lang="en-US" sz="2400" i="1" baseline="-25000" dirty="0">
                <a:latin typeface="+mj-lt"/>
              </a:rPr>
              <a:t>3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00600" y="1331848"/>
            <a:ext cx="3276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   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>
                <a:latin typeface="+mj-lt"/>
              </a:rPr>
              <a:t>x</a:t>
            </a:r>
            <a:r>
              <a:rPr lang="en-US" sz="2400" baseline="-25000" dirty="0" smtClean="0">
                <a:latin typeface="+mj-lt"/>
              </a:rPr>
              <a:t>1</a:t>
            </a:r>
          </a:p>
          <a:p>
            <a:r>
              <a:rPr lang="en-US" sz="2400" baseline="-25000" dirty="0">
                <a:latin typeface="+mj-lt"/>
              </a:rPr>
              <a:t> </a:t>
            </a:r>
            <a:r>
              <a:rPr lang="en-US" sz="2400" baseline="-25000" dirty="0" smtClean="0">
                <a:latin typeface="+mj-lt"/>
              </a:rPr>
              <a:t>      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y</a:t>
            </a:r>
            <a:r>
              <a:rPr lang="en-US" sz="2400" baseline="-25000" dirty="0" smtClean="0"/>
              <a:t>1</a:t>
            </a:r>
            <a:endParaRPr lang="en-US" sz="2400" dirty="0"/>
          </a:p>
          <a:p>
            <a:r>
              <a:rPr lang="en-US" sz="2400" dirty="0" smtClean="0">
                <a:latin typeface="+mj-lt"/>
              </a:rPr>
              <a:t>   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z</a:t>
            </a:r>
            <a:r>
              <a:rPr lang="en-US" sz="2400" baseline="-25000" dirty="0" smtClean="0"/>
              <a:t>1</a:t>
            </a:r>
            <a:endParaRPr lang="en-US" sz="2400" dirty="0"/>
          </a:p>
          <a:p>
            <a:r>
              <a:rPr lang="en-US" sz="2400" dirty="0" smtClean="0">
                <a:latin typeface="+mj-lt"/>
              </a:rPr>
              <a:t>   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x</a:t>
            </a:r>
            <a:r>
              <a:rPr lang="en-US" sz="2400" baseline="-25000" dirty="0"/>
              <a:t>2</a:t>
            </a:r>
            <a:endParaRPr lang="en-US" sz="2400" dirty="0"/>
          </a:p>
          <a:p>
            <a:r>
              <a:rPr lang="en-US" sz="2400" i="1" dirty="0" smtClean="0"/>
              <a:t>   R</a:t>
            </a:r>
            <a:r>
              <a:rPr lang="en-US" sz="2400" dirty="0" smtClean="0"/>
              <a:t>  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y</a:t>
            </a:r>
            <a:r>
              <a:rPr lang="en-US" sz="2400" baseline="-25000" dirty="0" smtClean="0"/>
              <a:t>2</a:t>
            </a:r>
            <a:endParaRPr lang="en-US" sz="2400" dirty="0"/>
          </a:p>
          <a:p>
            <a:r>
              <a:rPr lang="en-US" sz="2400" dirty="0" smtClean="0">
                <a:latin typeface="+mj-lt"/>
              </a:rPr>
              <a:t>   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z</a:t>
            </a:r>
            <a:r>
              <a:rPr lang="en-US" sz="2400" baseline="-25000" dirty="0"/>
              <a:t>2</a:t>
            </a:r>
            <a:endParaRPr lang="en-US" sz="2400" dirty="0"/>
          </a:p>
          <a:p>
            <a:r>
              <a:rPr lang="en-US" sz="2400" dirty="0" smtClean="0">
                <a:latin typeface="+mj-lt"/>
              </a:rPr>
              <a:t>   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x</a:t>
            </a:r>
            <a:r>
              <a:rPr lang="en-US" sz="2400" baseline="-25000" dirty="0"/>
              <a:t>3</a:t>
            </a:r>
            <a:endParaRPr lang="en-US" sz="2400" dirty="0"/>
          </a:p>
          <a:p>
            <a:r>
              <a:rPr lang="en-US" sz="2400" dirty="0" smtClean="0">
                <a:latin typeface="+mj-lt"/>
              </a:rPr>
              <a:t>   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y</a:t>
            </a:r>
            <a:r>
              <a:rPr lang="en-US" sz="2400" baseline="-25000" dirty="0"/>
              <a:t>3</a:t>
            </a:r>
            <a:endParaRPr lang="en-US" sz="2400" dirty="0"/>
          </a:p>
          <a:p>
            <a:r>
              <a:rPr lang="en-US" sz="2400" dirty="0" smtClean="0">
                <a:latin typeface="+mj-lt"/>
              </a:rPr>
              <a:t>   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z</a:t>
            </a:r>
            <a:r>
              <a:rPr lang="en-US" sz="2400" baseline="-25000" dirty="0"/>
              <a:t>3</a:t>
            </a:r>
            <a:endParaRPr lang="en-US" sz="2400" dirty="0"/>
          </a:p>
          <a:p>
            <a:r>
              <a:rPr lang="en-US" sz="2400" dirty="0" smtClean="0">
                <a:latin typeface="+mj-lt"/>
              </a:rPr>
              <a:t>  </a:t>
            </a:r>
          </a:p>
          <a:p>
            <a:endParaRPr lang="en-US" sz="2400" dirty="0">
              <a:latin typeface="+mj-lt"/>
            </a:endParaRPr>
          </a:p>
        </p:txBody>
      </p:sp>
      <p:sp>
        <p:nvSpPr>
          <p:cNvPr id="42" name="Left Bracket 41"/>
          <p:cNvSpPr/>
          <p:nvPr/>
        </p:nvSpPr>
        <p:spPr>
          <a:xfrm>
            <a:off x="5562600" y="1428908"/>
            <a:ext cx="228600" cy="3329127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Bracket 42"/>
          <p:cNvSpPr/>
          <p:nvPr/>
        </p:nvSpPr>
        <p:spPr>
          <a:xfrm>
            <a:off x="6075452" y="1428908"/>
            <a:ext cx="237960" cy="3329127"/>
          </a:xfrm>
          <a:prstGeom prst="righ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973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28600"/>
            <a:ext cx="6096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   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>
                <a:latin typeface="+mj-lt"/>
              </a:rPr>
              <a:t>x</a:t>
            </a:r>
            <a:r>
              <a:rPr lang="en-US" sz="2400" baseline="-25000" dirty="0" smtClean="0">
                <a:latin typeface="+mj-lt"/>
              </a:rPr>
              <a:t>1</a:t>
            </a:r>
            <a:r>
              <a:rPr lang="en-US" sz="2400" dirty="0" smtClean="0">
                <a:latin typeface="+mj-lt"/>
              </a:rPr>
              <a:t>         1 0 0 0 0 0 0 0 0 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1</a:t>
            </a:r>
            <a:endParaRPr lang="en-US" sz="2400" baseline="-25000" dirty="0" smtClean="0">
              <a:latin typeface="+mj-lt"/>
            </a:endParaRPr>
          </a:p>
          <a:p>
            <a:r>
              <a:rPr lang="en-US" sz="2400" baseline="-25000" dirty="0" smtClean="0">
                <a:latin typeface="+mj-lt"/>
              </a:rPr>
              <a:t>       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y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         0 1 0 0 0 0 0 0 0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y</a:t>
            </a:r>
            <a:r>
              <a:rPr lang="en-US" sz="2400" baseline="-25000" dirty="0" smtClean="0"/>
              <a:t>1</a:t>
            </a:r>
            <a:endParaRPr lang="en-US" sz="2400" dirty="0" smtClean="0"/>
          </a:p>
          <a:p>
            <a:r>
              <a:rPr lang="en-US" sz="2400" dirty="0" smtClean="0">
                <a:latin typeface="+mj-lt"/>
              </a:rPr>
              <a:t>   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         0 0 1 0 0 0 0 0 0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 </a:t>
            </a:r>
          </a:p>
          <a:p>
            <a:r>
              <a:rPr lang="en-US" sz="2400" dirty="0" smtClean="0">
                <a:latin typeface="+mj-lt"/>
              </a:rPr>
              <a:t>   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        0 0 0 1 0 0 0 0 0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2</a:t>
            </a:r>
            <a:endParaRPr lang="en-US" sz="2400" dirty="0" smtClean="0"/>
          </a:p>
          <a:p>
            <a:r>
              <a:rPr lang="en-US" sz="2400" i="1" dirty="0" smtClean="0"/>
              <a:t>   E</a:t>
            </a:r>
            <a:r>
              <a:rPr lang="en-US" sz="2400" dirty="0" smtClean="0"/>
              <a:t>  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y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  =    0 0 0 0 1 0 0 0 0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y</a:t>
            </a:r>
            <a:r>
              <a:rPr lang="en-US" sz="2400" baseline="-25000" dirty="0" smtClean="0"/>
              <a:t>2</a:t>
            </a:r>
            <a:endParaRPr lang="en-US" sz="2400" dirty="0" smtClean="0"/>
          </a:p>
          <a:p>
            <a:r>
              <a:rPr lang="en-US" sz="2400" dirty="0" smtClean="0">
                <a:latin typeface="+mj-lt"/>
              </a:rPr>
              <a:t>   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z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        0 0 0 0 0 1 0 0 0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z</a:t>
            </a:r>
            <a:r>
              <a:rPr lang="en-US" sz="2400" baseline="-25000" dirty="0" smtClean="0"/>
              <a:t>2</a:t>
            </a:r>
            <a:endParaRPr lang="en-US" sz="2400" dirty="0" smtClean="0"/>
          </a:p>
          <a:p>
            <a:r>
              <a:rPr lang="en-US" sz="2400" dirty="0" smtClean="0">
                <a:latin typeface="+mj-lt"/>
              </a:rPr>
              <a:t>   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         0 0 0 0 0 0 1 0 0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</a:t>
            </a:r>
          </a:p>
          <a:p>
            <a:r>
              <a:rPr lang="en-US" sz="2400" dirty="0" smtClean="0">
                <a:latin typeface="+mj-lt"/>
              </a:rPr>
              <a:t>   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y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         0 0 0 0 0 0 0 1 0</a:t>
            </a:r>
            <a:r>
              <a:rPr lang="en-US" sz="2400" dirty="0">
                <a:latin typeface="Symbol" panose="05050102010706020507" pitchFamily="18" charset="2"/>
              </a:rPr>
              <a:t> </a:t>
            </a:r>
            <a:r>
              <a:rPr lang="en-US" sz="2400" dirty="0" smtClean="0">
                <a:latin typeface="Symbol" panose="05050102010706020507" pitchFamily="18" charset="2"/>
              </a:rPr>
              <a:t>     D</a:t>
            </a:r>
            <a:r>
              <a:rPr lang="en-US" sz="2400" dirty="0" smtClean="0"/>
              <a:t>y</a:t>
            </a:r>
            <a:r>
              <a:rPr lang="en-US" sz="2400" baseline="-25000" dirty="0" smtClean="0"/>
              <a:t>3</a:t>
            </a:r>
            <a:endParaRPr lang="en-US" sz="2400" dirty="0" smtClean="0"/>
          </a:p>
          <a:p>
            <a:r>
              <a:rPr lang="en-US" sz="2400" dirty="0" smtClean="0">
                <a:latin typeface="+mj-lt"/>
              </a:rPr>
              <a:t>   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z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         0 0 0 0 0 0 0 0 1</a:t>
            </a:r>
            <a:r>
              <a:rPr lang="en-US" sz="2400" dirty="0">
                <a:latin typeface="Symbol" panose="05050102010706020507" pitchFamily="18" charset="2"/>
              </a:rPr>
              <a:t> </a:t>
            </a:r>
            <a:r>
              <a:rPr lang="en-US" sz="2400" dirty="0" smtClean="0">
                <a:latin typeface="Symbol" panose="05050102010706020507" pitchFamily="18" charset="2"/>
              </a:rPr>
              <a:t>     D</a:t>
            </a:r>
            <a:r>
              <a:rPr lang="en-US" sz="2400" dirty="0" smtClean="0"/>
              <a:t>z</a:t>
            </a:r>
            <a:r>
              <a:rPr lang="en-US" sz="2400" baseline="-25000" dirty="0" smtClean="0"/>
              <a:t>3</a:t>
            </a:r>
            <a:endParaRPr lang="en-US" sz="2400" dirty="0" smtClean="0"/>
          </a:p>
          <a:p>
            <a:r>
              <a:rPr lang="en-US" sz="2400" dirty="0" smtClean="0">
                <a:latin typeface="+mj-lt"/>
              </a:rPr>
              <a:t>  </a:t>
            </a:r>
          </a:p>
          <a:p>
            <a:endParaRPr lang="en-US" sz="2400" dirty="0">
              <a:latin typeface="+mj-lt"/>
            </a:endParaRPr>
          </a:p>
        </p:txBody>
      </p:sp>
      <p:sp>
        <p:nvSpPr>
          <p:cNvPr id="6" name="Left Bracket 5"/>
          <p:cNvSpPr/>
          <p:nvPr/>
        </p:nvSpPr>
        <p:spPr>
          <a:xfrm>
            <a:off x="1143000" y="325660"/>
            <a:ext cx="228600" cy="3329127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ket 6"/>
          <p:cNvSpPr/>
          <p:nvPr/>
        </p:nvSpPr>
        <p:spPr>
          <a:xfrm>
            <a:off x="1655852" y="325660"/>
            <a:ext cx="237960" cy="3329127"/>
          </a:xfrm>
          <a:prstGeom prst="righ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ket 7"/>
          <p:cNvSpPr/>
          <p:nvPr/>
        </p:nvSpPr>
        <p:spPr>
          <a:xfrm>
            <a:off x="2362200" y="228600"/>
            <a:ext cx="228600" cy="3329127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ket 8"/>
          <p:cNvSpPr/>
          <p:nvPr/>
        </p:nvSpPr>
        <p:spPr>
          <a:xfrm>
            <a:off x="4638840" y="228600"/>
            <a:ext cx="237960" cy="3329127"/>
          </a:xfrm>
          <a:prstGeom prst="righ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ket 9"/>
          <p:cNvSpPr/>
          <p:nvPr/>
        </p:nvSpPr>
        <p:spPr>
          <a:xfrm>
            <a:off x="5040388" y="176073"/>
            <a:ext cx="228600" cy="3329127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ket 10"/>
          <p:cNvSpPr/>
          <p:nvPr/>
        </p:nvSpPr>
        <p:spPr>
          <a:xfrm>
            <a:off x="5553240" y="176073"/>
            <a:ext cx="237960" cy="3329127"/>
          </a:xfrm>
          <a:prstGeom prst="righ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257300" y="426075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anose="05050102010706020507" pitchFamily="18" charset="2"/>
              </a:rPr>
              <a:t>c</a:t>
            </a:r>
            <a:r>
              <a:rPr lang="en-US" sz="2400" dirty="0" smtClean="0">
                <a:latin typeface="+mj-lt"/>
              </a:rPr>
              <a:t>(E)=9</a:t>
            </a:r>
          </a:p>
        </p:txBody>
      </p:sp>
    </p:spTree>
    <p:extLst>
      <p:ext uri="{BB962C8B-B14F-4D97-AF65-F5344CB8AC3E}">
        <p14:creationId xmlns:p14="http://schemas.microsoft.com/office/powerpoint/2010/main" val="1351052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28600"/>
            <a:ext cx="6096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   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>
                <a:latin typeface="+mj-lt"/>
              </a:rPr>
              <a:t>x</a:t>
            </a:r>
            <a:r>
              <a:rPr lang="en-US" sz="2400" baseline="-25000" dirty="0" smtClean="0">
                <a:latin typeface="+mj-lt"/>
              </a:rPr>
              <a:t>1</a:t>
            </a:r>
            <a:r>
              <a:rPr lang="en-US" sz="2400" dirty="0" smtClean="0">
                <a:latin typeface="+mj-lt"/>
              </a:rPr>
              <a:t>         -1 0 0 0 0 0 0 0 0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1</a:t>
            </a:r>
            <a:endParaRPr lang="en-US" sz="2400" baseline="-25000" dirty="0" smtClean="0">
              <a:latin typeface="+mj-lt"/>
            </a:endParaRPr>
          </a:p>
          <a:p>
            <a:r>
              <a:rPr lang="en-US" sz="2400" baseline="-25000" dirty="0" smtClean="0">
                <a:latin typeface="+mj-lt"/>
              </a:rPr>
              <a:t>       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y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         0 1 0 0 0 0 0 0 0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y</a:t>
            </a:r>
            <a:r>
              <a:rPr lang="en-US" sz="2400" baseline="-25000" dirty="0" smtClean="0"/>
              <a:t>1</a:t>
            </a:r>
            <a:endParaRPr lang="en-US" sz="2400" dirty="0" smtClean="0"/>
          </a:p>
          <a:p>
            <a:r>
              <a:rPr lang="en-US" sz="2400" dirty="0" smtClean="0">
                <a:latin typeface="+mj-lt"/>
              </a:rPr>
              <a:t>   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         0 0 -1 0 0 0 0 0 0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z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 </a:t>
            </a:r>
          </a:p>
          <a:p>
            <a:r>
              <a:rPr lang="en-US" sz="2400" dirty="0" smtClean="0">
                <a:latin typeface="+mj-lt"/>
              </a:rPr>
              <a:t>   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        0 0 0 0 0 0 -1 0 0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2</a:t>
            </a:r>
            <a:endParaRPr lang="en-US" sz="2400" dirty="0" smtClean="0"/>
          </a:p>
          <a:p>
            <a:r>
              <a:rPr lang="en-US" sz="2400" i="1" dirty="0" smtClean="0"/>
              <a:t>   C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y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  =    0 0 0 0 0 0 0 1 0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y</a:t>
            </a:r>
            <a:r>
              <a:rPr lang="en-US" sz="2400" baseline="-25000" dirty="0" smtClean="0"/>
              <a:t>2</a:t>
            </a:r>
            <a:endParaRPr lang="en-US" sz="2400" dirty="0" smtClean="0"/>
          </a:p>
          <a:p>
            <a:r>
              <a:rPr lang="en-US" sz="2400" dirty="0" smtClean="0">
                <a:latin typeface="+mj-lt"/>
              </a:rPr>
              <a:t>   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z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        0 0 0 0 0 0 0 0 -1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z</a:t>
            </a:r>
            <a:r>
              <a:rPr lang="en-US" sz="2400" baseline="-25000" dirty="0" smtClean="0"/>
              <a:t>2</a:t>
            </a:r>
            <a:endParaRPr lang="en-US" sz="2400" dirty="0" smtClean="0"/>
          </a:p>
          <a:p>
            <a:r>
              <a:rPr lang="en-US" sz="2400" dirty="0" smtClean="0">
                <a:latin typeface="+mj-lt"/>
              </a:rPr>
              <a:t>   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         0 0 0 -1 0 0 0 0 0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</a:t>
            </a:r>
          </a:p>
          <a:p>
            <a:r>
              <a:rPr lang="en-US" sz="2400" dirty="0" smtClean="0">
                <a:latin typeface="+mj-lt"/>
              </a:rPr>
              <a:t>   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y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         0 0 0 0 1 0 0 0 0</a:t>
            </a:r>
            <a:r>
              <a:rPr lang="en-US" sz="2400" dirty="0">
                <a:latin typeface="Symbol" panose="05050102010706020507" pitchFamily="18" charset="2"/>
              </a:rPr>
              <a:t> </a:t>
            </a:r>
            <a:r>
              <a:rPr lang="en-US" sz="2400" dirty="0" smtClean="0">
                <a:latin typeface="Symbol" panose="05050102010706020507" pitchFamily="18" charset="2"/>
              </a:rPr>
              <a:t>     D</a:t>
            </a:r>
            <a:r>
              <a:rPr lang="en-US" sz="2400" dirty="0" smtClean="0"/>
              <a:t>y</a:t>
            </a:r>
            <a:r>
              <a:rPr lang="en-US" sz="2400" baseline="-25000" dirty="0" smtClean="0"/>
              <a:t>3</a:t>
            </a:r>
            <a:endParaRPr lang="en-US" sz="2400" dirty="0" smtClean="0"/>
          </a:p>
          <a:p>
            <a:r>
              <a:rPr lang="en-US" sz="2400" dirty="0" smtClean="0">
                <a:latin typeface="+mj-lt"/>
              </a:rPr>
              <a:t>        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z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         0 0 0 0 0 -1 0 0 0</a:t>
            </a:r>
            <a:r>
              <a:rPr lang="en-US" sz="2400" dirty="0" smtClean="0">
                <a:latin typeface="Symbol" panose="05050102010706020507" pitchFamily="18" charset="2"/>
              </a:rPr>
              <a:t>     D</a:t>
            </a:r>
            <a:r>
              <a:rPr lang="en-US" sz="2400" dirty="0" smtClean="0"/>
              <a:t>z</a:t>
            </a:r>
            <a:r>
              <a:rPr lang="en-US" sz="2400" baseline="-25000" dirty="0" smtClean="0"/>
              <a:t>3</a:t>
            </a:r>
            <a:endParaRPr lang="en-US" sz="2400" dirty="0" smtClean="0"/>
          </a:p>
          <a:p>
            <a:r>
              <a:rPr lang="en-US" sz="2400" dirty="0" smtClean="0">
                <a:latin typeface="+mj-lt"/>
              </a:rPr>
              <a:t>  </a:t>
            </a:r>
          </a:p>
          <a:p>
            <a:endParaRPr lang="en-US" sz="2400" dirty="0">
              <a:latin typeface="+mj-lt"/>
            </a:endParaRPr>
          </a:p>
        </p:txBody>
      </p:sp>
      <p:sp>
        <p:nvSpPr>
          <p:cNvPr id="6" name="Left Bracket 5"/>
          <p:cNvSpPr/>
          <p:nvPr/>
        </p:nvSpPr>
        <p:spPr>
          <a:xfrm>
            <a:off x="1143000" y="325660"/>
            <a:ext cx="228600" cy="3329127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ket 6"/>
          <p:cNvSpPr/>
          <p:nvPr/>
        </p:nvSpPr>
        <p:spPr>
          <a:xfrm>
            <a:off x="1655852" y="325660"/>
            <a:ext cx="237960" cy="3329127"/>
          </a:xfrm>
          <a:prstGeom prst="righ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ket 7"/>
          <p:cNvSpPr/>
          <p:nvPr/>
        </p:nvSpPr>
        <p:spPr>
          <a:xfrm>
            <a:off x="2362200" y="228600"/>
            <a:ext cx="228600" cy="3329127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ket 8"/>
          <p:cNvSpPr/>
          <p:nvPr/>
        </p:nvSpPr>
        <p:spPr>
          <a:xfrm>
            <a:off x="4638840" y="228600"/>
            <a:ext cx="237960" cy="3329127"/>
          </a:xfrm>
          <a:prstGeom prst="righ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ket 9"/>
          <p:cNvSpPr/>
          <p:nvPr/>
        </p:nvSpPr>
        <p:spPr>
          <a:xfrm>
            <a:off x="5040388" y="176073"/>
            <a:ext cx="228600" cy="3329127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ket 10"/>
          <p:cNvSpPr/>
          <p:nvPr/>
        </p:nvSpPr>
        <p:spPr>
          <a:xfrm>
            <a:off x="5553240" y="176073"/>
            <a:ext cx="237960" cy="3329127"/>
          </a:xfrm>
          <a:prstGeom prst="righ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257300" y="4260750"/>
            <a:ext cx="441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anose="05050102010706020507" pitchFamily="18" charset="2"/>
              </a:rPr>
              <a:t>c</a:t>
            </a:r>
            <a:r>
              <a:rPr lang="en-US" sz="2400" dirty="0" smtClean="0">
                <a:latin typeface="+mj-lt"/>
              </a:rPr>
              <a:t>(C</a:t>
            </a:r>
            <a:r>
              <a:rPr lang="en-US" sz="2400" baseline="-25000" dirty="0" smtClean="0">
                <a:latin typeface="+mj-lt"/>
              </a:rPr>
              <a:t>2</a:t>
            </a:r>
            <a:r>
              <a:rPr lang="en-US" sz="2400" dirty="0" smtClean="0">
                <a:latin typeface="+mj-lt"/>
              </a:rPr>
              <a:t>)=-1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Similarly: </a:t>
            </a:r>
            <a:r>
              <a:rPr lang="en-US" sz="2400" dirty="0" smtClean="0">
                <a:latin typeface="Symbol" panose="05050102010706020507" pitchFamily="18" charset="2"/>
              </a:rPr>
              <a:t>c</a:t>
            </a:r>
            <a:r>
              <a:rPr lang="en-US" sz="2400" dirty="0" smtClean="0"/>
              <a:t>(</a:t>
            </a:r>
            <a:r>
              <a:rPr lang="en-US" sz="2400" dirty="0" err="1" smtClean="0">
                <a:latin typeface="Symbol" panose="05050102010706020507" pitchFamily="18" charset="2"/>
              </a:rPr>
              <a:t>s</a:t>
            </a:r>
            <a:r>
              <a:rPr lang="en-US" sz="2400" baseline="-25000" dirty="0" err="1" smtClean="0"/>
              <a:t>v</a:t>
            </a:r>
            <a:r>
              <a:rPr lang="en-US" sz="2400" dirty="0" smtClean="0"/>
              <a:t>)=3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</a:t>
            </a:r>
            <a:r>
              <a:rPr lang="en-US" sz="2400" dirty="0" smtClean="0">
                <a:latin typeface="Symbol" panose="05050102010706020507" pitchFamily="18" charset="2"/>
              </a:rPr>
              <a:t>c</a:t>
            </a:r>
            <a:r>
              <a:rPr lang="en-US" sz="2400" dirty="0" smtClean="0"/>
              <a:t>(</a:t>
            </a:r>
            <a:r>
              <a:rPr lang="en-US" sz="2400" dirty="0" err="1" smtClean="0">
                <a:latin typeface="Symbol" panose="05050102010706020507" pitchFamily="18" charset="2"/>
              </a:rPr>
              <a:t>s</a:t>
            </a:r>
            <a:r>
              <a:rPr lang="en-US" sz="2400" baseline="-25000" dirty="0" err="1" smtClean="0"/>
              <a:t>v</a:t>
            </a:r>
            <a:r>
              <a:rPr lang="en-US" sz="2400" baseline="-25000" dirty="0" smtClean="0"/>
              <a:t>’</a:t>
            </a:r>
            <a:r>
              <a:rPr lang="en-US" sz="2400" dirty="0" smtClean="0"/>
              <a:t>)=1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smtClean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0841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5440422"/>
              </p:ext>
            </p:extLst>
          </p:nvPr>
        </p:nvGraphicFramePr>
        <p:xfrm>
          <a:off x="457200" y="112713"/>
          <a:ext cx="8026400" cy="289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28" name="Equation" r:id="rId3" imgW="5041800" imgH="1815840" progId="Equation.DSMT4">
                  <p:embed/>
                </p:oleObj>
              </mc:Choice>
              <mc:Fallback>
                <p:oleObj name="Equation" r:id="rId3" imgW="5041800" imgH="1815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12713"/>
                        <a:ext cx="8026400" cy="2890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67215" y="2962275"/>
            <a:ext cx="5833093" cy="2828925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6408212"/>
              </p:ext>
            </p:extLst>
          </p:nvPr>
        </p:nvGraphicFramePr>
        <p:xfrm>
          <a:off x="2852738" y="5791200"/>
          <a:ext cx="428148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29" name="Equation" r:id="rId6" imgW="2997000" imgH="266400" progId="Equation.DSMT4">
                  <p:embed/>
                </p:oleObj>
              </mc:Choice>
              <mc:Fallback>
                <p:oleObj name="Equation" r:id="rId6" imgW="29970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852738" y="5791200"/>
                        <a:ext cx="4281487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32639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04800"/>
            <a:ext cx="5833093" cy="2828925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1207217"/>
              </p:ext>
            </p:extLst>
          </p:nvPr>
        </p:nvGraphicFramePr>
        <p:xfrm>
          <a:off x="1466523" y="3133725"/>
          <a:ext cx="428148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2" name="Equation" r:id="rId4" imgW="2997000" imgH="266400" progId="Equation.DSMT4">
                  <p:embed/>
                </p:oleObj>
              </mc:Choice>
              <mc:Fallback>
                <p:oleObj name="Equation" r:id="rId4" imgW="29970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66523" y="3133725"/>
                        <a:ext cx="4281487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0601060"/>
              </p:ext>
            </p:extLst>
          </p:nvPr>
        </p:nvGraphicFramePr>
        <p:xfrm>
          <a:off x="1092674" y="3916040"/>
          <a:ext cx="5972231" cy="1722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3" name="Equation" r:id="rId6" imgW="4622760" imgH="1333440" progId="Equation.DSMT4">
                  <p:embed/>
                </p:oleObj>
              </mc:Choice>
              <mc:Fallback>
                <p:oleObj name="Equation" r:id="rId6" imgW="4622760" imgH="1333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92674" y="3916040"/>
                        <a:ext cx="5972231" cy="17227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36824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properties of continuous group   SO(3)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5141269"/>
              </p:ext>
            </p:extLst>
          </p:nvPr>
        </p:nvGraphicFramePr>
        <p:xfrm>
          <a:off x="468323" y="1100138"/>
          <a:ext cx="8039407" cy="331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4" name="Equation" r:id="rId3" imgW="4520880" imgH="1866600" progId="Equation.DSMT4">
                  <p:embed/>
                </p:oleObj>
              </mc:Choice>
              <mc:Fallback>
                <p:oleObj name="Equation" r:id="rId3" imgW="4520880" imgH="1866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8323" y="1100138"/>
                        <a:ext cx="8039407" cy="3319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1354773"/>
              </p:ext>
            </p:extLst>
          </p:nvPr>
        </p:nvGraphicFramePr>
        <p:xfrm>
          <a:off x="191188" y="4572000"/>
          <a:ext cx="834321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5" name="Equation" r:id="rId5" imgW="4165560" imgH="495000" progId="Equation.DSMT4">
                  <p:embed/>
                </p:oleObj>
              </mc:Choice>
              <mc:Fallback>
                <p:oleObj name="Equation" r:id="rId5" imgW="416556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1188" y="4572000"/>
                        <a:ext cx="8343212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5678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381000"/>
            <a:ext cx="8660028" cy="56769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" y="2990850"/>
            <a:ext cx="8610600" cy="2286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2785801"/>
              </p:ext>
            </p:extLst>
          </p:nvPr>
        </p:nvGraphicFramePr>
        <p:xfrm>
          <a:off x="914400" y="152400"/>
          <a:ext cx="365506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0" name="Equation" r:id="rId3" imgW="1892160" imgH="507960" progId="Equation.DSMT4">
                  <p:embed/>
                </p:oleObj>
              </mc:Choice>
              <mc:Fallback>
                <p:oleObj name="Equation" r:id="rId3" imgW="189216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152400"/>
                        <a:ext cx="3655065" cy="9779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9291818"/>
              </p:ext>
            </p:extLst>
          </p:nvPr>
        </p:nvGraphicFramePr>
        <p:xfrm>
          <a:off x="457200" y="1697831"/>
          <a:ext cx="7358062" cy="287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1" name="Equation" r:id="rId5" imgW="3416040" imgH="1333440" progId="Equation.DSMT4">
                  <p:embed/>
                </p:oleObj>
              </mc:Choice>
              <mc:Fallback>
                <p:oleObj name="Equation" r:id="rId5" imgW="3416040" imgH="1333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" y="1697831"/>
                        <a:ext cx="7358062" cy="2871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314577"/>
              </p:ext>
            </p:extLst>
          </p:nvPr>
        </p:nvGraphicFramePr>
        <p:xfrm>
          <a:off x="819149" y="4666240"/>
          <a:ext cx="4806057" cy="1429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2" name="Equation" r:id="rId7" imgW="3543120" imgH="1054080" progId="Equation.DSMT4">
                  <p:embed/>
                </p:oleObj>
              </mc:Choice>
              <mc:Fallback>
                <p:oleObj name="Equation" r:id="rId7" imgW="3543120" imgH="1054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19149" y="4666240"/>
                        <a:ext cx="4806057" cy="14297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22586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Irreducible representations in terms of angular momentum </a:t>
            </a:r>
            <a:r>
              <a:rPr lang="en-US" sz="2400" dirty="0" err="1" smtClean="0">
                <a:latin typeface="+mj-lt"/>
              </a:rPr>
              <a:t>eigenfunctions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77810"/>
              </p:ext>
            </p:extLst>
          </p:nvPr>
        </p:nvGraphicFramePr>
        <p:xfrm>
          <a:off x="762000" y="1371600"/>
          <a:ext cx="7202488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2" name="Equation" r:id="rId3" imgW="5308560" imgH="723600" progId="Equation.DSMT4">
                  <p:embed/>
                </p:oleObj>
              </mc:Choice>
              <mc:Fallback>
                <p:oleObj name="Equation" r:id="rId3" imgW="530856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1371600"/>
                        <a:ext cx="7202488" cy="982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987113"/>
              </p:ext>
            </p:extLst>
          </p:nvPr>
        </p:nvGraphicFramePr>
        <p:xfrm>
          <a:off x="609600" y="2782511"/>
          <a:ext cx="7448328" cy="684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3" name="Equation" r:id="rId5" imgW="3454200" imgH="317160" progId="Equation.DSMT4">
                  <p:embed/>
                </p:oleObj>
              </mc:Choice>
              <mc:Fallback>
                <p:oleObj name="Equation" r:id="rId5" imgW="345420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600" y="2782511"/>
                        <a:ext cx="7448328" cy="6845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40912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13899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Group of all unitary matrices of dimension 2 – SU(2)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7528640"/>
              </p:ext>
            </p:extLst>
          </p:nvPr>
        </p:nvGraphicFramePr>
        <p:xfrm>
          <a:off x="838200" y="709212"/>
          <a:ext cx="6661150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44" name="Equation" r:id="rId3" imgW="5206680" imgH="2501640" progId="Equation.DSMT4">
                  <p:embed/>
                </p:oleObj>
              </mc:Choice>
              <mc:Fallback>
                <p:oleObj name="Equation" r:id="rId3" imgW="5206680" imgH="250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709212"/>
                        <a:ext cx="6661150" cy="320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Brace 6"/>
          <p:cNvSpPr/>
          <p:nvPr/>
        </p:nvSpPr>
        <p:spPr>
          <a:xfrm rot="5400000">
            <a:off x="5295900" y="3146659"/>
            <a:ext cx="381000" cy="7620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/>
        </p:nvSpPr>
        <p:spPr>
          <a:xfrm rot="5400000">
            <a:off x="4008120" y="3123798"/>
            <a:ext cx="381000" cy="7620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/>
        </p:nvSpPr>
        <p:spPr>
          <a:xfrm rot="5400000">
            <a:off x="2552700" y="3123798"/>
            <a:ext cx="381000" cy="7620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0094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285454"/>
              </p:ext>
            </p:extLst>
          </p:nvPr>
        </p:nvGraphicFramePr>
        <p:xfrm>
          <a:off x="368233" y="838200"/>
          <a:ext cx="8642350" cy="482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68" name="Equation" r:id="rId3" imgW="6756120" imgH="3771720" progId="Equation.DSMT4">
                  <p:embed/>
                </p:oleObj>
              </mc:Choice>
              <mc:Fallback>
                <p:oleObj name="Equation" r:id="rId3" imgW="6756120" imgH="3771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8233" y="838200"/>
                        <a:ext cx="8642350" cy="4821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1233" y="128885"/>
            <a:ext cx="8896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Group of all unitary matrices of dimension 2 – SU(2) --continued</a:t>
            </a:r>
          </a:p>
        </p:txBody>
      </p:sp>
    </p:spTree>
    <p:extLst>
      <p:ext uri="{BB962C8B-B14F-4D97-AF65-F5344CB8AC3E}">
        <p14:creationId xmlns:p14="http://schemas.microsoft.com/office/powerpoint/2010/main" val="3204432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2458" y="76200"/>
            <a:ext cx="8536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Group theory </a:t>
            </a:r>
          </a:p>
          <a:p>
            <a:pPr lvl="1"/>
            <a:r>
              <a:rPr lang="en-US" sz="2400" b="1" dirty="0" smtClean="0">
                <a:latin typeface="+mj-lt"/>
              </a:rPr>
              <a:t>     An abstract algebraic construction in mathematics</a:t>
            </a:r>
          </a:p>
          <a:p>
            <a:pPr lvl="1"/>
            <a:r>
              <a:rPr lang="en-US" sz="2400" b="1" dirty="0" smtClean="0">
                <a:latin typeface="+mj-lt"/>
              </a:rPr>
              <a:t>Definition of a group:</a:t>
            </a:r>
            <a:endParaRPr lang="en-US" sz="2400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59323"/>
            <a:ext cx="8215313" cy="5203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225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0"/>
            <a:ext cx="8686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definitions: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b="1" dirty="0" smtClean="0">
                <a:latin typeface="+mj-lt"/>
              </a:rPr>
              <a:t>Order of the group 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  <a:sym typeface="Wingdings" panose="05000000000000000000" pitchFamily="2" charset="2"/>
              </a:rPr>
              <a:t>  number of elements (members) in 				the group (positive integer for finite 				group, </a:t>
            </a:r>
            <a:r>
              <a:rPr lang="en-US" sz="2400" dirty="0"/>
              <a:t>∞</a:t>
            </a:r>
            <a:r>
              <a:rPr lang="en-US" sz="2400" dirty="0" smtClean="0">
                <a:latin typeface="+mj-lt"/>
                <a:sym typeface="Wingdings" panose="05000000000000000000" pitchFamily="2" charset="2"/>
              </a:rPr>
              <a:t>  for infinite group)</a:t>
            </a:r>
          </a:p>
          <a:p>
            <a:endParaRPr lang="en-US" sz="2400" dirty="0">
              <a:latin typeface="+mj-lt"/>
              <a:sym typeface="Wingdings" panose="05000000000000000000" pitchFamily="2" charset="2"/>
            </a:endParaRPr>
          </a:p>
          <a:p>
            <a:r>
              <a:rPr lang="en-US" sz="2400" b="1" dirty="0" smtClean="0">
                <a:latin typeface="+mj-lt"/>
                <a:sym typeface="Wingdings" panose="05000000000000000000" pitchFamily="2" charset="2"/>
              </a:rPr>
              <a:t>Subgroup</a:t>
            </a:r>
            <a:r>
              <a:rPr lang="en-US" sz="2400" dirty="0" smtClean="0">
                <a:latin typeface="+mj-lt"/>
                <a:sym typeface="Wingdings" panose="05000000000000000000" pitchFamily="2" charset="2"/>
              </a:rPr>
              <a:t>                   collection of elements within a group 			which by themselves form a group</a:t>
            </a:r>
          </a:p>
          <a:p>
            <a:endParaRPr lang="en-US" sz="2400" dirty="0" smtClean="0">
              <a:latin typeface="+mj-lt"/>
              <a:sym typeface="Wingdings" panose="05000000000000000000" pitchFamily="2" charset="2"/>
            </a:endParaRPr>
          </a:p>
          <a:p>
            <a:pPr marL="0" lvl="2"/>
            <a:r>
              <a:rPr lang="en-US" sz="2400" b="1" dirty="0" err="1"/>
              <a:t>Coset</a:t>
            </a:r>
            <a:r>
              <a:rPr lang="en-US" sz="2400" b="1" dirty="0"/>
              <a:t> </a:t>
            </a:r>
            <a:r>
              <a:rPr lang="en-US" sz="2400" b="1" dirty="0" smtClean="0"/>
              <a:t>		</a:t>
            </a:r>
            <a:r>
              <a:rPr lang="en-US" sz="2400" b="1" dirty="0" smtClean="0">
                <a:sym typeface="Wingdings" panose="05000000000000000000" pitchFamily="2" charset="2"/>
              </a:rPr>
              <a:t> </a:t>
            </a:r>
            <a:r>
              <a:rPr lang="en-US" sz="2400" dirty="0"/>
              <a:t>Given a subgroup </a:t>
            </a:r>
            <a:r>
              <a:rPr lang="en-US" sz="2400" b="1" dirty="0" err="1"/>
              <a:t>g</a:t>
            </a:r>
            <a:r>
              <a:rPr lang="en-US" sz="2400" b="1" baseline="-25000" dirty="0" err="1"/>
              <a:t>i</a:t>
            </a:r>
            <a:r>
              <a:rPr lang="en-US" sz="2400" b="1" dirty="0"/>
              <a:t> </a:t>
            </a:r>
            <a:r>
              <a:rPr lang="en-US" sz="2400" dirty="0"/>
              <a:t>of a group a </a:t>
            </a:r>
            <a:r>
              <a:rPr lang="en-US" sz="2400" dirty="0" smtClean="0"/>
              <a:t>				right </a:t>
            </a:r>
            <a:r>
              <a:rPr lang="en-US" sz="2400" dirty="0" err="1"/>
              <a:t>coset</a:t>
            </a:r>
            <a:r>
              <a:rPr lang="en-US" sz="2400" dirty="0"/>
              <a:t> can be formed by multiply </a:t>
            </a:r>
            <a:r>
              <a:rPr lang="en-US" sz="2400" dirty="0" smtClean="0"/>
              <a:t>				an </a:t>
            </a:r>
            <a:r>
              <a:rPr lang="en-US" sz="2400" dirty="0"/>
              <a:t>element of </a:t>
            </a:r>
            <a:r>
              <a:rPr lang="en-US" sz="2400" b="1" dirty="0"/>
              <a:t>g</a:t>
            </a:r>
            <a:r>
              <a:rPr lang="en-US" sz="2400" dirty="0"/>
              <a:t> with each element of </a:t>
            </a:r>
            <a:r>
              <a:rPr lang="en-US" sz="2400" b="1" dirty="0" err="1"/>
              <a:t>g</a:t>
            </a:r>
            <a:r>
              <a:rPr lang="en-US" sz="2400" b="1" baseline="-25000" dirty="0" err="1"/>
              <a:t>i</a:t>
            </a:r>
            <a:endParaRPr lang="en-US" sz="2400" b="1" baseline="-25000" dirty="0"/>
          </a:p>
          <a:p>
            <a:r>
              <a:rPr lang="en-US" sz="2400" dirty="0" smtClean="0">
                <a:latin typeface="+mj-lt"/>
                <a:sym typeface="Wingdings" panose="05000000000000000000" pitchFamily="2" charset="2"/>
              </a:rPr>
              <a:t>		</a:t>
            </a:r>
            <a:endParaRPr lang="en-US" sz="2400" dirty="0">
              <a:latin typeface="+mj-lt"/>
              <a:sym typeface="Wingdings" panose="05000000000000000000" pitchFamily="2" charset="2"/>
            </a:endParaRPr>
          </a:p>
          <a:p>
            <a:r>
              <a:rPr lang="en-US" sz="2400" b="1" dirty="0"/>
              <a:t>C</a:t>
            </a:r>
            <a:r>
              <a:rPr lang="en-US" sz="2400" b="1" dirty="0" smtClean="0"/>
              <a:t>lass 			</a:t>
            </a:r>
            <a:r>
              <a:rPr lang="en-US" sz="2400" b="1" dirty="0" smtClean="0">
                <a:sym typeface="Wingdings" panose="05000000000000000000" pitchFamily="2" charset="2"/>
              </a:rPr>
              <a:t></a:t>
            </a:r>
            <a:r>
              <a:rPr lang="en-US" sz="2400" dirty="0" smtClean="0">
                <a:sym typeface="Wingdings" panose="05000000000000000000" pitchFamily="2" charset="2"/>
              </a:rPr>
              <a:t>members of a group </a:t>
            </a:r>
            <a:r>
              <a:rPr lang="en-US" sz="2400" dirty="0" smtClean="0"/>
              <a:t>generated </a:t>
            </a:r>
            <a:r>
              <a:rPr lang="en-US" sz="2400" dirty="0"/>
              <a:t>by the </a:t>
            </a:r>
            <a:r>
              <a:rPr lang="en-US" sz="2400" dirty="0" smtClean="0"/>
              <a:t>			conjugate </a:t>
            </a:r>
            <a:r>
              <a:rPr lang="en-US" sz="2400" dirty="0"/>
              <a:t>construction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192442"/>
              </p:ext>
            </p:extLst>
          </p:nvPr>
        </p:nvGraphicFramePr>
        <p:xfrm>
          <a:off x="2895600" y="5162563"/>
          <a:ext cx="6096000" cy="1229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3" name="Equation" r:id="rId3" imgW="5029200" imgH="1015920" progId="Equation.DSMT4">
                  <p:embed/>
                </p:oleObj>
              </mc:Choice>
              <mc:Fallback>
                <p:oleObj name="Equation" r:id="rId3" imgW="5029200" imgH="1015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95600" y="5162563"/>
                        <a:ext cx="6096000" cy="12295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563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6459"/>
          <a:stretch/>
        </p:blipFill>
        <p:spPr>
          <a:xfrm>
            <a:off x="304800" y="1295400"/>
            <a:ext cx="5124450" cy="4610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0951" y="733535"/>
            <a:ext cx="3619500" cy="59436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2255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of a 6-member group </a:t>
            </a:r>
            <a:r>
              <a:rPr lang="en-US" sz="2400" i="1" dirty="0" smtClean="0">
                <a:latin typeface="+mj-lt"/>
              </a:rPr>
              <a:t>E,A,B,C,D,F,G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78243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6460" t="28099" r="22671"/>
          <a:stretch/>
        </p:blipFill>
        <p:spPr>
          <a:xfrm>
            <a:off x="723900" y="640686"/>
            <a:ext cx="3733800" cy="3314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152400"/>
            <a:ext cx="5410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our example: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5164138"/>
              </p:ext>
            </p:extLst>
          </p:nvPr>
        </p:nvGraphicFramePr>
        <p:xfrm>
          <a:off x="5562600" y="681908"/>
          <a:ext cx="1092200" cy="2431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2" name="Equation" r:id="rId4" imgW="787320" imgH="1752480" progId="Equation.DSMT4">
                  <p:embed/>
                </p:oleObj>
              </mc:Choice>
              <mc:Fallback>
                <p:oleObj name="Equation" r:id="rId4" imgW="787320" imgH="1752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62600" y="681908"/>
                        <a:ext cx="1092200" cy="24310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6233244"/>
              </p:ext>
            </p:extLst>
          </p:nvPr>
        </p:nvGraphicFramePr>
        <p:xfrm>
          <a:off x="2514600" y="4114800"/>
          <a:ext cx="2362200" cy="1922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3" name="Equation" r:id="rId6" imgW="1638000" imgH="1333440" progId="Equation.DSMT4">
                  <p:embed/>
                </p:oleObj>
              </mc:Choice>
              <mc:Fallback>
                <p:oleObj name="Equation" r:id="rId6" imgW="1638000" imgH="1333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14600" y="4114800"/>
                        <a:ext cx="2362200" cy="19227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0845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Representations of a group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4322569"/>
              </p:ext>
            </p:extLst>
          </p:nvPr>
        </p:nvGraphicFramePr>
        <p:xfrm>
          <a:off x="627063" y="782637"/>
          <a:ext cx="8104187" cy="272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1" name="Equation" r:id="rId3" imgW="4876560" imgH="1638000" progId="Equation.DSMT4">
                  <p:embed/>
                </p:oleObj>
              </mc:Choice>
              <mc:Fallback>
                <p:oleObj name="Equation" r:id="rId3" imgW="4876560" imgH="1638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7063" y="782637"/>
                        <a:ext cx="8104187" cy="2722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148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6460" t="28099" r="22671"/>
          <a:stretch/>
        </p:blipFill>
        <p:spPr>
          <a:xfrm>
            <a:off x="460795" y="500856"/>
            <a:ext cx="3733800" cy="3314700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4738268" y="500856"/>
            <a:ext cx="3622675" cy="1304925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4"/>
          <a:stretch>
            <a:fillRect/>
          </a:stretch>
        </p:blipFill>
        <p:spPr>
          <a:xfrm>
            <a:off x="4640636" y="2158206"/>
            <a:ext cx="3817937" cy="1441450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5"/>
          <a:stretch>
            <a:fillRect/>
          </a:stretch>
        </p:blipFill>
        <p:spPr>
          <a:xfrm>
            <a:off x="693318" y="3782219"/>
            <a:ext cx="7989888" cy="2574925"/>
          </a:xfrm>
          <a:prstGeom prst="rect">
            <a:avLst/>
          </a:prstGeom>
        </p:spPr>
      </p:pic>
      <p:sp>
        <p:nvSpPr>
          <p:cNvPr id="9" name="TextBox 5"/>
          <p:cNvSpPr txBox="1"/>
          <p:nvPr/>
        </p:nvSpPr>
        <p:spPr>
          <a:xfrm>
            <a:off x="304800" y="71735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962885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2/24/2017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745  Spring 2017 --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72199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+mj-lt"/>
              </a:rPr>
              <a:t>The great </a:t>
            </a:r>
            <a:r>
              <a:rPr lang="en-US" sz="2400" dirty="0" err="1" smtClean="0">
                <a:latin typeface="+mj-lt"/>
              </a:rPr>
              <a:t>orthogonality</a:t>
            </a:r>
            <a:r>
              <a:rPr lang="en-US" sz="2400" dirty="0" smtClean="0">
                <a:latin typeface="+mj-lt"/>
              </a:rPr>
              <a:t> theorem </a:t>
            </a:r>
            <a:r>
              <a:rPr lang="en-US" sz="2400" smtClean="0">
                <a:latin typeface="+mj-lt"/>
              </a:rPr>
              <a:t>on unitary irreducible </a:t>
            </a:r>
            <a:r>
              <a:rPr lang="en-US" sz="2400" dirty="0" smtClean="0">
                <a:latin typeface="+mj-lt"/>
              </a:rPr>
              <a:t>representations</a:t>
            </a:r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876300" y="1540199"/>
            <a:ext cx="7035800" cy="3322637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1161548" y="4840610"/>
            <a:ext cx="6502908" cy="1295400"/>
          </a:xfrm>
          <a:prstGeom prst="rect">
            <a:avLst/>
          </a:prstGeom>
          <a:solidFill>
            <a:srgbClr val="FFFF00"/>
          </a:solidFill>
        </p:spPr>
      </p:pic>
    </p:spTree>
    <p:extLst>
      <p:ext uri="{BB962C8B-B14F-4D97-AF65-F5344CB8AC3E}">
        <p14:creationId xmlns:p14="http://schemas.microsoft.com/office/powerpoint/2010/main" val="709693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21320</TotalTime>
  <Words>691</Words>
  <Application>Microsoft Office PowerPoint</Application>
  <PresentationFormat>On-screen Show (4:3)</PresentationFormat>
  <Paragraphs>177</Paragraphs>
  <Slides>23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Script MT Bold</vt:lpstr>
      <vt:lpstr>Symbol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1208</cp:revision>
  <cp:lastPrinted>2017-02-22T15:44:36Z</cp:lastPrinted>
  <dcterms:created xsi:type="dcterms:W3CDTF">2012-01-10T18:32:24Z</dcterms:created>
  <dcterms:modified xsi:type="dcterms:W3CDTF">2017-02-24T03:24:25Z</dcterms:modified>
</cp:coreProperties>
</file>