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299" r:id="rId3"/>
    <p:sldId id="300" r:id="rId4"/>
    <p:sldId id="305" r:id="rId5"/>
    <p:sldId id="302" r:id="rId6"/>
    <p:sldId id="304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1108" y="56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8.wm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0.wmf"/><Relationship Id="rId10" Type="http://schemas.openxmlformats.org/officeDocument/2006/relationships/image" Target="../media/image17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2.png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76200"/>
            <a:ext cx="8763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19:</a:t>
            </a:r>
            <a:endParaRPr lang="en-US" sz="3200" b="1" dirty="0" smtClean="0"/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Review of topics in group theory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Chapters 1-10 </a:t>
            </a:r>
            <a:r>
              <a:rPr lang="en-US" sz="2800" b="1" dirty="0" smtClean="0">
                <a:solidFill>
                  <a:schemeClr val="folHlink"/>
                </a:solidFill>
              </a:rPr>
              <a:t>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General concepts and definitions in group theory</a:t>
            </a:r>
            <a:endParaRPr lang="en-US" sz="2800" b="1" dirty="0" smtClean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Representations of groups; great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</a:t>
            </a:r>
            <a:endParaRPr lang="en-US" sz="2800" b="1" dirty="0" smtClean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Point groups; space groups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for characters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320067"/>
              </p:ext>
            </p:extLst>
          </p:nvPr>
        </p:nvGraphicFramePr>
        <p:xfrm>
          <a:off x="990600" y="704092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2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704092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856915"/>
              </p:ext>
            </p:extLst>
          </p:nvPr>
        </p:nvGraphicFramePr>
        <p:xfrm>
          <a:off x="762000" y="1999492"/>
          <a:ext cx="8167952" cy="280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Equation" r:id="rId5" imgW="4546440" imgH="1562040" progId="Equation.DSMT4">
                  <p:embed/>
                </p:oleObj>
              </mc:Choice>
              <mc:Fallback>
                <p:oleObj name="Equation" r:id="rId5" imgW="454644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1999492"/>
                        <a:ext cx="8167952" cy="2805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093749"/>
              </p:ext>
            </p:extLst>
          </p:nvPr>
        </p:nvGraphicFramePr>
        <p:xfrm>
          <a:off x="773112" y="4919662"/>
          <a:ext cx="7597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Equation" r:id="rId7" imgW="4228920" imgH="901440" progId="Equation.DSMT4">
                  <p:embed/>
                </p:oleObj>
              </mc:Choice>
              <mc:Fallback>
                <p:oleObj name="Equation" r:id="rId7" imgW="42289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3112" y="4919662"/>
                        <a:ext cx="7597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10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table for </a:t>
            </a:r>
            <a:r>
              <a:rPr lang="en-US" sz="2400" i="1" dirty="0" smtClean="0">
                <a:latin typeface="+mj-lt"/>
              </a:rPr>
              <a:t>P(3):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87928" y="838200"/>
            <a:ext cx="6169025" cy="40798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457200" y="1211827"/>
            <a:ext cx="7743826" cy="45085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487928" y="1706567"/>
            <a:ext cx="7989887" cy="2128837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585859"/>
              </p:ext>
            </p:extLst>
          </p:nvPr>
        </p:nvGraphicFramePr>
        <p:xfrm>
          <a:off x="3556000" y="19558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0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56000" y="19558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272013"/>
              </p:ext>
            </p:extLst>
          </p:nvPr>
        </p:nvGraphicFramePr>
        <p:xfrm>
          <a:off x="3556000" y="19558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1" name="Equation" r:id="rId8" imgW="914400" imgH="250560" progId="Equation.DSMT4">
                  <p:embed/>
                </p:oleObj>
              </mc:Choice>
              <mc:Fallback>
                <p:oleObj name="Equation" r:id="rId8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56000" y="19558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671582"/>
              </p:ext>
            </p:extLst>
          </p:nvPr>
        </p:nvGraphicFramePr>
        <p:xfrm>
          <a:off x="246906" y="3857523"/>
          <a:ext cx="8230909" cy="51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2" name="Equation" r:id="rId9" imgW="4711680" imgH="291960" progId="Equation.DSMT4">
                  <p:embed/>
                </p:oleObj>
              </mc:Choice>
              <mc:Fallback>
                <p:oleObj name="Equation" r:id="rId9" imgW="4711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906" y="3857523"/>
                        <a:ext cx="8230909" cy="510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802386"/>
              </p:ext>
            </p:extLst>
          </p:nvPr>
        </p:nvGraphicFramePr>
        <p:xfrm>
          <a:off x="1676399" y="4485772"/>
          <a:ext cx="5384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>
                          <a:latin typeface="Symbol" panose="05050102010706020507" pitchFamily="18" charset="2"/>
                        </a:rPr>
                        <a:t>3</a:t>
                      </a:r>
                      <a:endParaRPr lang="en-US" b="1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2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0668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characters </a:t>
            </a:r>
            <a:r>
              <a:rPr lang="en-US" sz="2400" i="1" dirty="0" smtClean="0">
                <a:latin typeface="Symbol" panose="05050102010706020507" pitchFamily="18" charset="2"/>
              </a:rPr>
              <a:t>c</a:t>
            </a:r>
            <a:r>
              <a:rPr lang="en-US" sz="2400" baseline="30000" dirty="0" smtClean="0">
                <a:latin typeface="+mj-lt"/>
              </a:rPr>
              <a:t>i </a:t>
            </a:r>
            <a:r>
              <a:rPr lang="en-US" sz="2400" dirty="0" smtClean="0">
                <a:latin typeface="+mj-lt"/>
              </a:rPr>
              <a:t> behave as a vector space with the dimension equal to the number of classes.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The number of characters=the number of classes</a:t>
            </a:r>
            <a:endParaRPr lang="en-US" sz="2400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599246"/>
              </p:ext>
            </p:extLst>
          </p:nvPr>
        </p:nvGraphicFramePr>
        <p:xfrm>
          <a:off x="1119188" y="2827338"/>
          <a:ext cx="456406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8" name="Equation" r:id="rId3" imgW="2539800" imgH="977760" progId="Equation.DSMT4">
                  <p:embed/>
                </p:oleObj>
              </mc:Choice>
              <mc:Fallback>
                <p:oleObj name="Equation" r:id="rId3" imgW="25398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188" y="2827338"/>
                        <a:ext cx="4564062" cy="175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369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352800" y="76200"/>
            <a:ext cx="2209800" cy="1295400"/>
          </a:xfrm>
          <a:prstGeom prst="cube">
            <a:avLst>
              <a:gd name="adj" fmla="val 5172"/>
            </a:avLst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" y="14088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   </a:t>
            </a:r>
          </a:p>
        </p:txBody>
      </p:sp>
      <p:sp>
        <p:nvSpPr>
          <p:cNvPr id="7" name="Oval 6"/>
          <p:cNvSpPr/>
          <p:nvPr/>
        </p:nvSpPr>
        <p:spPr>
          <a:xfrm>
            <a:off x="4114800" y="34513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57600" y="9906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00427" y="995737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7"/>
            <a:endCxn id="7" idx="3"/>
          </p:cNvCxnSpPr>
          <p:nvPr/>
        </p:nvCxnSpPr>
        <p:spPr>
          <a:xfrm flipV="1">
            <a:off x="3982804" y="800417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1"/>
            <a:endCxn id="7" idx="5"/>
          </p:cNvCxnSpPr>
          <p:nvPr/>
        </p:nvCxnSpPr>
        <p:spPr>
          <a:xfrm flipH="1" flipV="1">
            <a:off x="4570085" y="800417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81500" y="0"/>
            <a:ext cx="0" cy="19050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rved Right Arrow 12"/>
          <p:cNvSpPr/>
          <p:nvPr/>
        </p:nvSpPr>
        <p:spPr>
          <a:xfrm>
            <a:off x="4114800" y="152400"/>
            <a:ext cx="455285" cy="1927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2545" y="69820"/>
            <a:ext cx="7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44904" y="461741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endParaRPr lang="en-US" sz="2400" dirty="0" smtClean="0">
              <a:latin typeface="+mj-lt"/>
            </a:endParaRPr>
          </a:p>
        </p:txBody>
      </p:sp>
      <p:sp>
        <p:nvSpPr>
          <p:cNvPr id="16" name="Cube 15"/>
          <p:cNvSpPr/>
          <p:nvPr/>
        </p:nvSpPr>
        <p:spPr>
          <a:xfrm>
            <a:off x="4267200" y="0"/>
            <a:ext cx="204627" cy="1905000"/>
          </a:xfrm>
          <a:prstGeom prst="cube">
            <a:avLst>
              <a:gd name="adj" fmla="val 81466"/>
            </a:avLst>
          </a:prstGeom>
          <a:solidFill>
            <a:schemeClr val="bg2">
              <a:lumMod val="5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19600" y="14478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baseline="-25000" dirty="0" smtClean="0">
                <a:latin typeface="+mj-lt"/>
              </a:rPr>
              <a:t>’</a:t>
            </a:r>
            <a:endParaRPr lang="en-US" sz="2400" dirty="0" smtClean="0">
              <a:latin typeface="+mj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09249"/>
            <a:ext cx="5833093" cy="2828925"/>
          </a:xfrm>
          <a:prstGeom prst="rect">
            <a:avLst/>
          </a:prstGeom>
        </p:spPr>
      </p:pic>
      <p:sp>
        <p:nvSpPr>
          <p:cNvPr id="19" name="Up Arrow 18"/>
          <p:cNvSpPr/>
          <p:nvPr/>
        </p:nvSpPr>
        <p:spPr>
          <a:xfrm>
            <a:off x="3508376" y="4745302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438400" y="5341203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C</a:t>
            </a:r>
            <a:r>
              <a:rPr lang="en-US" sz="2400" i="1" baseline="-25000" dirty="0" smtClean="0">
                <a:latin typeface="+mj-lt"/>
              </a:rPr>
              <a:t>2v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4957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762000" y="3653135"/>
            <a:ext cx="2209800" cy="1295400"/>
          </a:xfrm>
          <a:prstGeom prst="cube">
            <a:avLst>
              <a:gd name="adj" fmla="val 5172"/>
            </a:avLst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3922067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66800" y="4567535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09627" y="4572672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7"/>
            <a:endCxn id="6" idx="3"/>
          </p:cNvCxnSpPr>
          <p:nvPr/>
        </p:nvCxnSpPr>
        <p:spPr>
          <a:xfrm flipV="1">
            <a:off x="1392004" y="4377352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1"/>
            <a:endCxn id="6" idx="5"/>
          </p:cNvCxnSpPr>
          <p:nvPr/>
        </p:nvCxnSpPr>
        <p:spPr>
          <a:xfrm flipH="1" flipV="1">
            <a:off x="1979285" y="4377352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90700" y="3576935"/>
            <a:ext cx="0" cy="19050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rved Right Arrow 11"/>
          <p:cNvSpPr/>
          <p:nvPr/>
        </p:nvSpPr>
        <p:spPr>
          <a:xfrm>
            <a:off x="1524000" y="3729335"/>
            <a:ext cx="455285" cy="1927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41745" y="3646755"/>
            <a:ext cx="7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54104" y="4038676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endParaRPr lang="en-US" sz="2400" dirty="0" smtClean="0">
              <a:latin typeface="+mj-lt"/>
            </a:endParaRPr>
          </a:p>
        </p:txBody>
      </p:sp>
      <p:sp>
        <p:nvSpPr>
          <p:cNvPr id="15" name="Cube 14"/>
          <p:cNvSpPr/>
          <p:nvPr/>
        </p:nvSpPr>
        <p:spPr>
          <a:xfrm>
            <a:off x="1676400" y="3576935"/>
            <a:ext cx="204627" cy="1905000"/>
          </a:xfrm>
          <a:prstGeom prst="cube">
            <a:avLst>
              <a:gd name="adj" fmla="val 81466"/>
            </a:avLst>
          </a:prstGeom>
          <a:solidFill>
            <a:schemeClr val="bg2">
              <a:lumMod val="5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28800" y="50247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baseline="-25000" dirty="0" smtClean="0">
                <a:latin typeface="+mj-lt"/>
              </a:rPr>
              <a:t>’</a:t>
            </a:r>
            <a:endParaRPr lang="en-US" sz="2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28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analysis</a:t>
            </a:r>
          </a:p>
        </p:txBody>
      </p:sp>
      <p:sp>
        <p:nvSpPr>
          <p:cNvPr id="18" name="Oval 17"/>
          <p:cNvSpPr/>
          <p:nvPr/>
        </p:nvSpPr>
        <p:spPr>
          <a:xfrm>
            <a:off x="1447800" y="148813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90600" y="21336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33427" y="2138737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7"/>
            <a:endCxn id="18" idx="3"/>
          </p:cNvCxnSpPr>
          <p:nvPr/>
        </p:nvCxnSpPr>
        <p:spPr>
          <a:xfrm flipV="1">
            <a:off x="1315804" y="1943417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1"/>
            <a:endCxn id="18" idx="5"/>
          </p:cNvCxnSpPr>
          <p:nvPr/>
        </p:nvCxnSpPr>
        <p:spPr>
          <a:xfrm flipH="1" flipV="1">
            <a:off x="1903085" y="1943417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11504" y="1066800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711504" y="1791017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427252" y="1770469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30464" y="1539636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09445" y="703669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4304" y="1981200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163548" y="1641113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163548" y="236533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79296" y="2344782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782508" y="2113949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4948" y="1331848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6348" y="2555513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209800" y="1604665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209800" y="2328882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925548" y="2308334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828760" y="2077501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81200" y="1295400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52600" y="2519065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00600" y="1331848"/>
            <a:ext cx="327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</a:p>
          <a:p>
            <a:r>
              <a:rPr lang="en-US" sz="2400" baseline="-25000" dirty="0">
                <a:latin typeface="+mj-lt"/>
              </a:rPr>
              <a:t> </a:t>
            </a:r>
            <a:r>
              <a:rPr lang="en-US" sz="2400" baseline="-25000" dirty="0" smtClean="0">
                <a:latin typeface="+mj-lt"/>
              </a:rPr>
              <a:t>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i="1" dirty="0" smtClean="0"/>
              <a:t>   R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42" name="Left Bracket 41"/>
          <p:cNvSpPr/>
          <p:nvPr/>
        </p:nvSpPr>
        <p:spPr>
          <a:xfrm>
            <a:off x="5562600" y="1428908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ket 42"/>
          <p:cNvSpPr/>
          <p:nvPr/>
        </p:nvSpPr>
        <p:spPr>
          <a:xfrm>
            <a:off x="6075452" y="1428908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73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09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        1 0 0 0 0 0 0 0 0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endParaRPr lang="en-US" sz="2400" baseline="-25000" dirty="0" smtClean="0">
              <a:latin typeface="+mj-lt"/>
            </a:endParaRPr>
          </a:p>
          <a:p>
            <a:r>
              <a:rPr lang="en-US" sz="2400" baseline="-25000" dirty="0" smtClean="0">
                <a:latin typeface="+mj-lt"/>
              </a:rPr>
              <a:t> 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0 1 0 0 0 0 0 0 0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0 0 1 0 0 0 0 0 0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0 0 0 1 0 0 0 0 0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i="1" dirty="0" smtClean="0"/>
              <a:t>   E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=    0 0 0 0 1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0 0 0 0 0 1 0 0 0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0 0 0 0 0 0 1 0 0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0 0 0 0 0 0 0 1 0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0 0 0 0 0 0 0 0 1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Left Bracket 5"/>
          <p:cNvSpPr/>
          <p:nvPr/>
        </p:nvSpPr>
        <p:spPr>
          <a:xfrm>
            <a:off x="1143000" y="32566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1655852" y="32566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2362200" y="22860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>
            <a:off x="4638840" y="22860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5040388" y="176073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5553240" y="176073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7300" y="426075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>
                <a:latin typeface="+mj-lt"/>
              </a:rPr>
              <a:t>(E)=9</a:t>
            </a:r>
          </a:p>
        </p:txBody>
      </p:sp>
    </p:spTree>
    <p:extLst>
      <p:ext uri="{BB962C8B-B14F-4D97-AF65-F5344CB8AC3E}">
        <p14:creationId xmlns:p14="http://schemas.microsoft.com/office/powerpoint/2010/main" val="135105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09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        -1 0 0 0 0 0 0 0 0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endParaRPr lang="en-US" sz="2400" baseline="-25000" dirty="0" smtClean="0">
              <a:latin typeface="+mj-lt"/>
            </a:endParaRPr>
          </a:p>
          <a:p>
            <a:r>
              <a:rPr lang="en-US" sz="2400" baseline="-25000" dirty="0" smtClean="0">
                <a:latin typeface="+mj-lt"/>
              </a:rPr>
              <a:t> 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0 1 0 0 0 0 0 0 0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0 -1 0 0 0 0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0 -1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i="1" dirty="0" smtClean="0"/>
              <a:t>   C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=    0 0 0 0 0 0 0 1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0 0 0 -1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0 -1 0 0 0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0 0 0 0 1 0 0 0 0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0 -1 0 0 0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Left Bracket 5"/>
          <p:cNvSpPr/>
          <p:nvPr/>
        </p:nvSpPr>
        <p:spPr>
          <a:xfrm>
            <a:off x="1143000" y="32566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1655852" y="32566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2362200" y="22860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>
            <a:off x="4638840" y="22860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5040388" y="176073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5553240" y="176073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7300" y="426075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>
                <a:latin typeface="+mj-lt"/>
              </a:rPr>
              <a:t>(C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)=-1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Similarly: </a:t>
            </a:r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/>
              <a:t>v</a:t>
            </a:r>
            <a:r>
              <a:rPr lang="en-US" sz="2400" dirty="0" smtClean="0"/>
              <a:t>)=3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</a:t>
            </a:r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/>
              <a:t>v</a:t>
            </a:r>
            <a:r>
              <a:rPr lang="en-US" sz="2400" baseline="-25000" dirty="0" smtClean="0"/>
              <a:t>’</a:t>
            </a:r>
            <a:r>
              <a:rPr lang="en-US" sz="2400" dirty="0" smtClean="0"/>
              <a:t>)=1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84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440422"/>
              </p:ext>
            </p:extLst>
          </p:nvPr>
        </p:nvGraphicFramePr>
        <p:xfrm>
          <a:off x="457200" y="112713"/>
          <a:ext cx="8026400" cy="28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8" name="Equation" r:id="rId3" imgW="5041800" imgH="1815840" progId="Equation.DSMT4">
                  <p:embed/>
                </p:oleObj>
              </mc:Choice>
              <mc:Fallback>
                <p:oleObj name="Equation" r:id="rId3" imgW="504180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2713"/>
                        <a:ext cx="8026400" cy="289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7215" y="2962275"/>
            <a:ext cx="5833093" cy="28289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408212"/>
              </p:ext>
            </p:extLst>
          </p:nvPr>
        </p:nvGraphicFramePr>
        <p:xfrm>
          <a:off x="2852738" y="5791200"/>
          <a:ext cx="42814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9" name="Equation" r:id="rId6" imgW="2997000" imgH="266400" progId="Equation.DSMT4">
                  <p:embed/>
                </p:oleObj>
              </mc:Choice>
              <mc:Fallback>
                <p:oleObj name="Equation" r:id="rId6" imgW="2997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52738" y="5791200"/>
                        <a:ext cx="428148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263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"/>
            <a:ext cx="5833093" cy="282892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207217"/>
              </p:ext>
            </p:extLst>
          </p:nvPr>
        </p:nvGraphicFramePr>
        <p:xfrm>
          <a:off x="1466523" y="3133725"/>
          <a:ext cx="42814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2" name="Equation" r:id="rId4" imgW="2997000" imgH="266400" progId="Equation.DSMT4">
                  <p:embed/>
                </p:oleObj>
              </mc:Choice>
              <mc:Fallback>
                <p:oleObj name="Equation" r:id="rId4" imgW="2997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6523" y="3133725"/>
                        <a:ext cx="428148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601060"/>
              </p:ext>
            </p:extLst>
          </p:nvPr>
        </p:nvGraphicFramePr>
        <p:xfrm>
          <a:off x="1092674" y="3916040"/>
          <a:ext cx="5972231" cy="1722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3" name="Equation" r:id="rId6" imgW="4622760" imgH="1333440" progId="Equation.DSMT4">
                  <p:embed/>
                </p:oleObj>
              </mc:Choice>
              <mc:Fallback>
                <p:oleObj name="Equation" r:id="rId6" imgW="462276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2674" y="3916040"/>
                        <a:ext cx="5972231" cy="1722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3682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properties of continuous group   SO(3)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141269"/>
              </p:ext>
            </p:extLst>
          </p:nvPr>
        </p:nvGraphicFramePr>
        <p:xfrm>
          <a:off x="468323" y="1100138"/>
          <a:ext cx="8039407" cy="331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4" name="Equation" r:id="rId3" imgW="4520880" imgH="1866600" progId="Equation.DSMT4">
                  <p:embed/>
                </p:oleObj>
              </mc:Choice>
              <mc:Fallback>
                <p:oleObj name="Equation" r:id="rId3" imgW="452088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23" y="1100138"/>
                        <a:ext cx="8039407" cy="331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354773"/>
              </p:ext>
            </p:extLst>
          </p:nvPr>
        </p:nvGraphicFramePr>
        <p:xfrm>
          <a:off x="191188" y="4572000"/>
          <a:ext cx="83432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5" name="Equation" r:id="rId5" imgW="4165560" imgH="495000" progId="Equation.DSMT4">
                  <p:embed/>
                </p:oleObj>
              </mc:Choice>
              <mc:Fallback>
                <p:oleObj name="Equation" r:id="rId5" imgW="41655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188" y="4572000"/>
                        <a:ext cx="8343212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567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381000"/>
            <a:ext cx="8660028" cy="56769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299085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785801"/>
              </p:ext>
            </p:extLst>
          </p:nvPr>
        </p:nvGraphicFramePr>
        <p:xfrm>
          <a:off x="914400" y="152400"/>
          <a:ext cx="365506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Equation" r:id="rId3" imgW="1892160" imgH="507960" progId="Equation.DSMT4">
                  <p:embed/>
                </p:oleObj>
              </mc:Choice>
              <mc:Fallback>
                <p:oleObj name="Equation" r:id="rId3" imgW="18921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52400"/>
                        <a:ext cx="3655065" cy="977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291818"/>
              </p:ext>
            </p:extLst>
          </p:nvPr>
        </p:nvGraphicFramePr>
        <p:xfrm>
          <a:off x="457200" y="1697831"/>
          <a:ext cx="7358062" cy="287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1" name="Equation" r:id="rId5" imgW="3416040" imgH="1333440" progId="Equation.DSMT4">
                  <p:embed/>
                </p:oleObj>
              </mc:Choice>
              <mc:Fallback>
                <p:oleObj name="Equation" r:id="rId5" imgW="34160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1697831"/>
                        <a:ext cx="7358062" cy="287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314577"/>
              </p:ext>
            </p:extLst>
          </p:nvPr>
        </p:nvGraphicFramePr>
        <p:xfrm>
          <a:off x="819149" y="4666240"/>
          <a:ext cx="4806057" cy="1429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7" imgW="3543120" imgH="1054080" progId="Equation.DSMT4">
                  <p:embed/>
                </p:oleObj>
              </mc:Choice>
              <mc:Fallback>
                <p:oleObj name="Equation" r:id="rId7" imgW="35431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9149" y="4666240"/>
                        <a:ext cx="4806057" cy="1429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2258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in terms of angular momentum </a:t>
            </a:r>
            <a:r>
              <a:rPr lang="en-US" sz="2400" dirty="0" err="1" smtClean="0">
                <a:latin typeface="+mj-lt"/>
              </a:rPr>
              <a:t>eigenfunctions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77810"/>
              </p:ext>
            </p:extLst>
          </p:nvPr>
        </p:nvGraphicFramePr>
        <p:xfrm>
          <a:off x="762000" y="1371600"/>
          <a:ext cx="7202488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2" name="Equation" r:id="rId3" imgW="5308560" imgH="723600" progId="Equation.DSMT4">
                  <p:embed/>
                </p:oleObj>
              </mc:Choice>
              <mc:Fallback>
                <p:oleObj name="Equation" r:id="rId3" imgW="53085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371600"/>
                        <a:ext cx="7202488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87113"/>
              </p:ext>
            </p:extLst>
          </p:nvPr>
        </p:nvGraphicFramePr>
        <p:xfrm>
          <a:off x="609600" y="2782511"/>
          <a:ext cx="7448328" cy="68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3" name="Equation" r:id="rId5" imgW="3454200" imgH="317160" progId="Equation.DSMT4">
                  <p:embed/>
                </p:oleObj>
              </mc:Choice>
              <mc:Fallback>
                <p:oleObj name="Equation" r:id="rId5" imgW="3454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2782511"/>
                        <a:ext cx="7448328" cy="684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091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389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of all unitary matrices of dimension 2 –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528640"/>
              </p:ext>
            </p:extLst>
          </p:nvPr>
        </p:nvGraphicFramePr>
        <p:xfrm>
          <a:off x="838200" y="709212"/>
          <a:ext cx="666115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4" name="Equation" r:id="rId3" imgW="5206680" imgH="2501640" progId="Equation.DSMT4">
                  <p:embed/>
                </p:oleObj>
              </mc:Choice>
              <mc:Fallback>
                <p:oleObj name="Equation" r:id="rId3" imgW="520668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709212"/>
                        <a:ext cx="6661150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5295900" y="3146659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4008120" y="3123798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2552700" y="3123798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09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85454"/>
              </p:ext>
            </p:extLst>
          </p:nvPr>
        </p:nvGraphicFramePr>
        <p:xfrm>
          <a:off x="368233" y="838200"/>
          <a:ext cx="8642350" cy="482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8" name="Equation" r:id="rId3" imgW="6756120" imgH="3771720" progId="Equation.DSMT4">
                  <p:embed/>
                </p:oleObj>
              </mc:Choice>
              <mc:Fallback>
                <p:oleObj name="Equation" r:id="rId3" imgW="6756120" imgH="377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8233" y="838200"/>
                        <a:ext cx="8642350" cy="4821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1233" y="128885"/>
            <a:ext cx="8896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of all unitary matrices of dimension 2 – SU(2) --continued</a:t>
            </a:r>
          </a:p>
        </p:txBody>
      </p:sp>
    </p:spTree>
    <p:extLst>
      <p:ext uri="{BB962C8B-B14F-4D97-AF65-F5344CB8AC3E}">
        <p14:creationId xmlns:p14="http://schemas.microsoft.com/office/powerpoint/2010/main" val="320443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458" y="76200"/>
            <a:ext cx="853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Group theory </a:t>
            </a:r>
          </a:p>
          <a:p>
            <a:pPr lvl="1"/>
            <a:r>
              <a:rPr lang="en-US" sz="2400" b="1" dirty="0" smtClean="0">
                <a:latin typeface="+mj-lt"/>
              </a:rPr>
              <a:t>     An abstract algebraic construction in mathematics</a:t>
            </a:r>
          </a:p>
          <a:p>
            <a:pPr lvl="1"/>
            <a:r>
              <a:rPr lang="en-US" sz="2400" b="1" dirty="0" smtClean="0">
                <a:latin typeface="+mj-lt"/>
              </a:rPr>
              <a:t>Definition of a group: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9323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22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definitions: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Order of the group 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  number of elements (members) in 				the group (positive integer for finite 				group, </a:t>
            </a:r>
            <a:r>
              <a:rPr lang="en-US" sz="2400" dirty="0"/>
              <a:t>∞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  for infinite group)</a:t>
            </a:r>
          </a:p>
          <a:p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b="1" dirty="0" smtClean="0">
                <a:latin typeface="+mj-lt"/>
                <a:sym typeface="Wingdings" panose="05000000000000000000" pitchFamily="2" charset="2"/>
              </a:rPr>
              <a:t>Subgroup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                   collection of elements within a group 			which by themselves form a group</a:t>
            </a:r>
          </a:p>
          <a:p>
            <a:endParaRPr lang="en-US" sz="2400" dirty="0" smtClean="0">
              <a:latin typeface="+mj-lt"/>
              <a:sym typeface="Wingdings" panose="05000000000000000000" pitchFamily="2" charset="2"/>
            </a:endParaRPr>
          </a:p>
          <a:p>
            <a:pPr marL="0" lvl="2"/>
            <a:r>
              <a:rPr lang="en-US" sz="2400" b="1" dirty="0" err="1"/>
              <a:t>Coset</a:t>
            </a:r>
            <a:r>
              <a:rPr lang="en-US" sz="2400" b="1" dirty="0"/>
              <a:t> </a:t>
            </a:r>
            <a:r>
              <a:rPr lang="en-US" sz="2400" b="1" dirty="0" smtClean="0"/>
              <a:t>		</a:t>
            </a:r>
            <a:r>
              <a:rPr lang="en-US" sz="2400" b="1" dirty="0" smtClean="0">
                <a:sym typeface="Wingdings" panose="05000000000000000000" pitchFamily="2" charset="2"/>
              </a:rPr>
              <a:t> </a:t>
            </a:r>
            <a:r>
              <a:rPr lang="en-US" sz="2400" dirty="0"/>
              <a:t>Given a subgroup </a:t>
            </a:r>
            <a:r>
              <a:rPr lang="en-US" sz="2400" b="1" dirty="0" err="1"/>
              <a:t>g</a:t>
            </a:r>
            <a:r>
              <a:rPr lang="en-US" sz="2400" b="1" baseline="-25000" dirty="0" err="1"/>
              <a:t>i</a:t>
            </a:r>
            <a:r>
              <a:rPr lang="en-US" sz="2400" b="1" dirty="0"/>
              <a:t> </a:t>
            </a:r>
            <a:r>
              <a:rPr lang="en-US" sz="2400" dirty="0"/>
              <a:t>of a group a </a:t>
            </a:r>
            <a:r>
              <a:rPr lang="en-US" sz="2400" dirty="0" smtClean="0"/>
              <a:t>				right </a:t>
            </a:r>
            <a:r>
              <a:rPr lang="en-US" sz="2400" dirty="0" err="1"/>
              <a:t>coset</a:t>
            </a:r>
            <a:r>
              <a:rPr lang="en-US" sz="2400" dirty="0"/>
              <a:t> can be formed by multiply </a:t>
            </a:r>
            <a:r>
              <a:rPr lang="en-US" sz="2400" dirty="0" smtClean="0"/>
              <a:t>				an </a:t>
            </a:r>
            <a:r>
              <a:rPr lang="en-US" sz="2400" dirty="0"/>
              <a:t>element of </a:t>
            </a:r>
            <a:r>
              <a:rPr lang="en-US" sz="2400" b="1" dirty="0"/>
              <a:t>g</a:t>
            </a:r>
            <a:r>
              <a:rPr lang="en-US" sz="2400" dirty="0"/>
              <a:t> with each element of </a:t>
            </a:r>
            <a:r>
              <a:rPr lang="en-US" sz="2400" b="1" dirty="0" err="1"/>
              <a:t>g</a:t>
            </a:r>
            <a:r>
              <a:rPr lang="en-US" sz="2400" b="1" baseline="-25000" dirty="0" err="1"/>
              <a:t>i</a:t>
            </a:r>
            <a:endParaRPr lang="en-US" sz="2400" b="1" baseline="-25000" dirty="0"/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		</a:t>
            </a:r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b="1" dirty="0"/>
              <a:t>C</a:t>
            </a:r>
            <a:r>
              <a:rPr lang="en-US" sz="2400" b="1" dirty="0" smtClean="0"/>
              <a:t>lass 			</a:t>
            </a:r>
            <a:r>
              <a:rPr lang="en-US" sz="2400" b="1" dirty="0" smtClean="0"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ym typeface="Wingdings" panose="05000000000000000000" pitchFamily="2" charset="2"/>
              </a:rPr>
              <a:t>members of a group </a:t>
            </a:r>
            <a:r>
              <a:rPr lang="en-US" sz="2400" dirty="0" smtClean="0"/>
              <a:t>generated </a:t>
            </a:r>
            <a:r>
              <a:rPr lang="en-US" sz="2400" dirty="0"/>
              <a:t>by the </a:t>
            </a:r>
            <a:r>
              <a:rPr lang="en-US" sz="2400" dirty="0" smtClean="0"/>
              <a:t>			conjugate </a:t>
            </a:r>
            <a:r>
              <a:rPr lang="en-US" sz="2400" dirty="0"/>
              <a:t>construction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192442"/>
              </p:ext>
            </p:extLst>
          </p:nvPr>
        </p:nvGraphicFramePr>
        <p:xfrm>
          <a:off x="2895600" y="5162563"/>
          <a:ext cx="6096000" cy="1229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3" name="Equation" r:id="rId3" imgW="5029200" imgH="1015920" progId="Equation.DSMT4">
                  <p:embed/>
                </p:oleObj>
              </mc:Choice>
              <mc:Fallback>
                <p:oleObj name="Equation" r:id="rId3" imgW="5029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5162563"/>
                        <a:ext cx="6096000" cy="1229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6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304800" y="12954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951" y="733535"/>
            <a:ext cx="3619500" cy="5943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824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723900" y="640686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541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our 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164138"/>
              </p:ext>
            </p:extLst>
          </p:nvPr>
        </p:nvGraphicFramePr>
        <p:xfrm>
          <a:off x="5562600" y="681908"/>
          <a:ext cx="1092200" cy="2431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4" imgW="787320" imgH="1752480" progId="Equation.DSMT4">
                  <p:embed/>
                </p:oleObj>
              </mc:Choice>
              <mc:Fallback>
                <p:oleObj name="Equation" r:id="rId4" imgW="78732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681908"/>
                        <a:ext cx="1092200" cy="2431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33244"/>
              </p:ext>
            </p:extLst>
          </p:nvPr>
        </p:nvGraphicFramePr>
        <p:xfrm>
          <a:off x="2514600" y="4114800"/>
          <a:ext cx="2362200" cy="1922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3" name="Equation" r:id="rId6" imgW="1638000" imgH="1333440" progId="Equation.DSMT4">
                  <p:embed/>
                </p:oleObj>
              </mc:Choice>
              <mc:Fallback>
                <p:oleObj name="Equation" r:id="rId6" imgW="163800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4600" y="4114800"/>
                        <a:ext cx="2362200" cy="1922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84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322569"/>
              </p:ext>
            </p:extLst>
          </p:nvPr>
        </p:nvGraphicFramePr>
        <p:xfrm>
          <a:off x="627063" y="7826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1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7826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14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6460" t="28099" r="22671"/>
          <a:stretch/>
        </p:blipFill>
        <p:spPr>
          <a:xfrm>
            <a:off x="460795" y="500856"/>
            <a:ext cx="3733800" cy="33147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738268" y="500856"/>
            <a:ext cx="3622675" cy="130492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4640636" y="2158206"/>
            <a:ext cx="3817937" cy="144145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693318" y="3782219"/>
            <a:ext cx="7989888" cy="2574925"/>
          </a:xfrm>
          <a:prstGeom prst="rect">
            <a:avLst/>
          </a:prstGeom>
        </p:spPr>
      </p:pic>
      <p:sp>
        <p:nvSpPr>
          <p:cNvPr id="9" name="TextBox 5"/>
          <p:cNvSpPr txBox="1"/>
          <p:nvPr/>
        </p:nvSpPr>
        <p:spPr>
          <a:xfrm>
            <a:off x="304800" y="717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96288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2199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</a:t>
            </a:r>
            <a:r>
              <a:rPr lang="en-US" sz="2400" smtClean="0">
                <a:latin typeface="+mj-lt"/>
              </a:rPr>
              <a:t>on unitary irreducible </a:t>
            </a:r>
            <a:r>
              <a:rPr lang="en-US" sz="2400" dirty="0" smtClean="0">
                <a:latin typeface="+mj-lt"/>
              </a:rPr>
              <a:t>representations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876300" y="1540199"/>
            <a:ext cx="7035800" cy="3322637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161548" y="4840610"/>
            <a:ext cx="6502908" cy="1295400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7096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21320</TotalTime>
  <Words>691</Words>
  <Application>Microsoft Office PowerPoint</Application>
  <PresentationFormat>On-screen Show (4:3)</PresentationFormat>
  <Paragraphs>177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Script MT Bold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1208</cp:revision>
  <cp:lastPrinted>2017-02-22T15:44:36Z</cp:lastPrinted>
  <dcterms:created xsi:type="dcterms:W3CDTF">2012-01-10T18:32:24Z</dcterms:created>
  <dcterms:modified xsi:type="dcterms:W3CDTF">2017-02-24T03:24:25Z</dcterms:modified>
</cp:coreProperties>
</file>