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299" r:id="rId3"/>
    <p:sldId id="316" r:id="rId4"/>
    <p:sldId id="317" r:id="rId5"/>
    <p:sldId id="321" r:id="rId6"/>
    <p:sldId id="322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42" r:id="rId16"/>
    <p:sldId id="338" r:id="rId17"/>
    <p:sldId id="339" r:id="rId18"/>
    <p:sldId id="341" r:id="rId19"/>
    <p:sldId id="343" r:id="rId20"/>
    <p:sldId id="344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8" d="100"/>
          <a:sy n="68" d="100"/>
        </p:scale>
        <p:origin x="83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572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2:</a:t>
            </a:r>
          </a:p>
          <a:p>
            <a:pPr algn="ctr"/>
            <a:endParaRPr lang="en-US" sz="32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Representation Theory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Reading: Chapter </a:t>
            </a:r>
            <a:r>
              <a:rPr lang="en-US" sz="3200" b="1" dirty="0">
                <a:solidFill>
                  <a:schemeClr val="folHlink"/>
                </a:solidFill>
              </a:rPr>
              <a:t>2</a:t>
            </a:r>
            <a:r>
              <a:rPr lang="en-US" sz="3200" b="1" dirty="0" smtClean="0">
                <a:solidFill>
                  <a:schemeClr val="folHlink"/>
                </a:solidFill>
              </a:rPr>
              <a:t> in DDJ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Review of group definitions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Theory of representations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464389" y="533400"/>
            <a:ext cx="3733800" cy="331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152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275131"/>
              </p:ext>
            </p:extLst>
          </p:nvPr>
        </p:nvGraphicFramePr>
        <p:xfrm>
          <a:off x="127000" y="4031554"/>
          <a:ext cx="8255000" cy="832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6" name="Equation" r:id="rId4" imgW="6426000" imgH="647640" progId="Equation.DSMT4">
                  <p:embed/>
                </p:oleObj>
              </mc:Choice>
              <mc:Fallback>
                <p:oleObj name="Equation" r:id="rId4" imgW="64260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7000" y="4031554"/>
                        <a:ext cx="8255000" cy="832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440664"/>
              </p:ext>
            </p:extLst>
          </p:nvPr>
        </p:nvGraphicFramePr>
        <p:xfrm>
          <a:off x="685800" y="4929188"/>
          <a:ext cx="5638800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7" name="Equation" r:id="rId6" imgW="3974760" imgH="1015920" progId="Equation.DSMT4">
                  <p:embed/>
                </p:oleObj>
              </mc:Choice>
              <mc:Fallback>
                <p:oleObj name="Equation" r:id="rId6" imgW="397476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5800" y="4929188"/>
                        <a:ext cx="5638800" cy="1441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3701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228600" y="695506"/>
            <a:ext cx="3733800" cy="331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152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973469"/>
              </p:ext>
            </p:extLst>
          </p:nvPr>
        </p:nvGraphicFramePr>
        <p:xfrm>
          <a:off x="3917950" y="914400"/>
          <a:ext cx="5265738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name="Equation" r:id="rId4" imgW="4051080" imgH="2705040" progId="Equation.DSMT4">
                  <p:embed/>
                </p:oleObj>
              </mc:Choice>
              <mc:Fallback>
                <p:oleObj name="Equation" r:id="rId4" imgW="4051080" imgH="2705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17950" y="914400"/>
                        <a:ext cx="5265738" cy="351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7323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193598"/>
              </p:ext>
            </p:extLst>
          </p:nvPr>
        </p:nvGraphicFramePr>
        <p:xfrm>
          <a:off x="609600" y="1828800"/>
          <a:ext cx="8261504" cy="286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2" name="Equation" r:id="rId3" imgW="6781680" imgH="2349360" progId="Equation.DSMT4">
                  <p:embed/>
                </p:oleObj>
              </mc:Choice>
              <mc:Fallback>
                <p:oleObj name="Equation" r:id="rId3" imgW="6781680" imgH="234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828800"/>
                        <a:ext cx="8261504" cy="28624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151375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What about 3 or 4 dimensional representations for this group?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7067" y="698975"/>
            <a:ext cx="922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example, the following 3 dimensional representation satisfies the multiplication table:</a:t>
            </a:r>
          </a:p>
        </p:txBody>
      </p:sp>
    </p:spTree>
    <p:extLst>
      <p:ext uri="{BB962C8B-B14F-4D97-AF65-F5344CB8AC3E}">
        <p14:creationId xmlns:p14="http://schemas.microsoft.com/office/powerpoint/2010/main" val="157484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095591"/>
              </p:ext>
            </p:extLst>
          </p:nvPr>
        </p:nvGraphicFramePr>
        <p:xfrm>
          <a:off x="533400" y="685800"/>
          <a:ext cx="8261504" cy="286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4" name="Equation" r:id="rId3" imgW="6781680" imgH="2349360" progId="Equation.DSMT4">
                  <p:embed/>
                </p:oleObj>
              </mc:Choice>
              <mc:Fallback>
                <p:oleObj name="Equation" r:id="rId3" imgW="6781680" imgH="234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685800"/>
                        <a:ext cx="8261504" cy="28624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Reduced form of representation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0" y="838200"/>
            <a:ext cx="304800" cy="304800"/>
          </a:xfrm>
          <a:prstGeom prst="rect">
            <a:avLst/>
          </a:prstGeom>
          <a:solidFill>
            <a:srgbClr val="FFFF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05600" y="685800"/>
            <a:ext cx="304800" cy="304800"/>
          </a:xfrm>
          <a:prstGeom prst="rect">
            <a:avLst/>
          </a:prstGeom>
          <a:solidFill>
            <a:srgbClr val="FFFF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14800" y="807546"/>
            <a:ext cx="304800" cy="304800"/>
          </a:xfrm>
          <a:prstGeom prst="rect">
            <a:avLst/>
          </a:prstGeom>
          <a:solidFill>
            <a:srgbClr val="FFFF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0" y="2193239"/>
            <a:ext cx="304800" cy="304800"/>
          </a:xfrm>
          <a:prstGeom prst="rect">
            <a:avLst/>
          </a:prstGeom>
          <a:solidFill>
            <a:srgbClr val="FFFF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19600" y="2209800"/>
            <a:ext cx="304800" cy="304800"/>
          </a:xfrm>
          <a:prstGeom prst="rect">
            <a:avLst/>
          </a:prstGeom>
          <a:solidFill>
            <a:srgbClr val="FFFF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162800" y="2209800"/>
            <a:ext cx="304800" cy="304800"/>
          </a:xfrm>
          <a:prstGeom prst="rect">
            <a:avLst/>
          </a:prstGeom>
          <a:solidFill>
            <a:srgbClr val="FFFF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828800" y="1143000"/>
            <a:ext cx="762000" cy="762000"/>
          </a:xfrm>
          <a:prstGeom prst="rect">
            <a:avLst/>
          </a:prstGeom>
          <a:solidFill>
            <a:srgbClr val="92D05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62800" y="1176122"/>
            <a:ext cx="838200" cy="864033"/>
          </a:xfrm>
          <a:prstGeom prst="rect">
            <a:avLst/>
          </a:prstGeom>
          <a:solidFill>
            <a:srgbClr val="92D05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49852" y="1176122"/>
            <a:ext cx="762000" cy="762000"/>
          </a:xfrm>
          <a:prstGeom prst="rect">
            <a:avLst/>
          </a:prstGeom>
          <a:solidFill>
            <a:srgbClr val="92D05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81200" y="2590800"/>
            <a:ext cx="1143000" cy="932507"/>
          </a:xfrm>
          <a:prstGeom prst="rect">
            <a:avLst/>
          </a:prstGeom>
          <a:solidFill>
            <a:srgbClr val="92D05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76800" y="2590800"/>
            <a:ext cx="990600" cy="907537"/>
          </a:xfrm>
          <a:prstGeom prst="rect">
            <a:avLst/>
          </a:prstGeom>
          <a:solidFill>
            <a:srgbClr val="92D05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20000" y="2590800"/>
            <a:ext cx="990600" cy="914400"/>
          </a:xfrm>
          <a:prstGeom prst="rect">
            <a:avLst/>
          </a:prstGeom>
          <a:solidFill>
            <a:srgbClr val="92D05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38200" y="4479977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this example, the “irreducible” representations for the group are 2 one-dimensional and 1 two-dimensional</a:t>
            </a:r>
          </a:p>
        </p:txBody>
      </p:sp>
    </p:spTree>
    <p:extLst>
      <p:ext uri="{BB962C8B-B14F-4D97-AF65-F5344CB8AC3E}">
        <p14:creationId xmlns:p14="http://schemas.microsoft.com/office/powerpoint/2010/main" val="169541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28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about representation matrices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244671"/>
              </p:ext>
            </p:extLst>
          </p:nvPr>
        </p:nvGraphicFramePr>
        <p:xfrm>
          <a:off x="908076" y="740420"/>
          <a:ext cx="5111724" cy="278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4" name="Equation" r:id="rId3" imgW="4431960" imgH="2412720" progId="Equation.DSMT4">
                  <p:embed/>
                </p:oleObj>
              </mc:Choice>
              <mc:Fallback>
                <p:oleObj name="Equation" r:id="rId3" imgW="4431960" imgH="241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8076" y="740420"/>
                        <a:ext cx="5111724" cy="278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08076" y="3573462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Typically, unitary matrices are chosen for representations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Typically representations are reduced to block diagonal form and the irreducible blocks are considered in the representation theory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534114"/>
              </p:ext>
            </p:extLst>
          </p:nvPr>
        </p:nvGraphicFramePr>
        <p:xfrm>
          <a:off x="3962400" y="3886200"/>
          <a:ext cx="437083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5" name="Equation" r:id="rId5" imgW="3035160" imgH="317160" progId="Equation.DSMT4">
                  <p:embed/>
                </p:oleObj>
              </mc:Choice>
              <mc:Fallback>
                <p:oleObj name="Equation" r:id="rId5" imgW="30351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62400" y="3886200"/>
                        <a:ext cx="437083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673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15576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similarity transformation</a:t>
            </a:r>
          </a:p>
        </p:txBody>
      </p:sp>
      <p:sp>
        <p:nvSpPr>
          <p:cNvPr id="8" name="Right Arrow 7"/>
          <p:cNvSpPr/>
          <p:nvPr/>
        </p:nvSpPr>
        <p:spPr>
          <a:xfrm>
            <a:off x="4191000" y="1143000"/>
            <a:ext cx="32004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297226" y="2938094"/>
            <a:ext cx="4022430" cy="3050561"/>
            <a:chOff x="5297226" y="2938094"/>
            <a:chExt cx="4022430" cy="3050561"/>
          </a:xfrm>
        </p:grpSpPr>
        <p:sp>
          <p:nvSpPr>
            <p:cNvPr id="9" name="Oval 8"/>
            <p:cNvSpPr/>
            <p:nvPr/>
          </p:nvSpPr>
          <p:spPr>
            <a:xfrm>
              <a:off x="5715000" y="2938094"/>
              <a:ext cx="990600" cy="7620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urved Down Arrow 9"/>
            <p:cNvSpPr/>
            <p:nvPr/>
          </p:nvSpPr>
          <p:spPr>
            <a:xfrm rot="14262772">
              <a:off x="4916226" y="3891801"/>
              <a:ext cx="1905000" cy="114300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57444" y="4788326"/>
              <a:ext cx="246221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distinct</a:t>
              </a:r>
            </a:p>
            <a:p>
              <a:r>
                <a:rPr lang="en-US" sz="2400" dirty="0" smtClean="0">
                  <a:latin typeface="+mj-lt"/>
                </a:rPr>
                <a:t>irreducible representation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410200" y="2209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block diagonal form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183454"/>
              </p:ext>
            </p:extLst>
          </p:nvPr>
        </p:nvGraphicFramePr>
        <p:xfrm>
          <a:off x="558800" y="401638"/>
          <a:ext cx="8027988" cy="413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" name="Equation" r:id="rId3" imgW="5448240" imgH="2806560" progId="Equation.DSMT4">
                  <p:embed/>
                </p:oleObj>
              </mc:Choice>
              <mc:Fallback>
                <p:oleObj name="Equation" r:id="rId3" imgW="5448240" imgH="280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8800" y="401638"/>
                        <a:ext cx="8027988" cy="4135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399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236089"/>
              </p:ext>
            </p:extLst>
          </p:nvPr>
        </p:nvGraphicFramePr>
        <p:xfrm>
          <a:off x="876300" y="1173163"/>
          <a:ext cx="7035800" cy="332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2" name="Equation" r:id="rId3" imgW="4330440" imgH="2044440" progId="Equation.DSMT4">
                  <p:embed/>
                </p:oleObj>
              </mc:Choice>
              <mc:Fallback>
                <p:oleObj name="Equation" r:id="rId3" imgW="433044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300" y="1173163"/>
                        <a:ext cx="7035800" cy="332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484727"/>
              </p:ext>
            </p:extLst>
          </p:nvPr>
        </p:nvGraphicFramePr>
        <p:xfrm>
          <a:off x="1161548" y="4473574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3" name="Equation" r:id="rId5" imgW="3187440" imgH="634680" progId="Equation.DSMT4">
                  <p:embed/>
                </p:oleObj>
              </mc:Choice>
              <mc:Fallback>
                <p:oleObj name="Equation" r:id="rId5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1548" y="4473574"/>
                        <a:ext cx="650290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673174"/>
              </p:ext>
            </p:extLst>
          </p:nvPr>
        </p:nvGraphicFramePr>
        <p:xfrm>
          <a:off x="1320546" y="1066800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4" name="Equation" r:id="rId3" imgW="3187440" imgH="634680" progId="Equation.DSMT4">
                  <p:embed/>
                </p:oleObj>
              </mc:Choice>
              <mc:Fallback>
                <p:oleObj name="Equation" r:id="rId3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0546" y="1066800"/>
                        <a:ext cx="650290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508856"/>
              </p:ext>
            </p:extLst>
          </p:nvPr>
        </p:nvGraphicFramePr>
        <p:xfrm>
          <a:off x="1905000" y="2812106"/>
          <a:ext cx="3807736" cy="1683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5" name="Equation" r:id="rId5" imgW="1866600" imgH="825480" progId="Equation.DSMT4">
                  <p:embed/>
                </p:oleObj>
              </mc:Choice>
              <mc:Fallback>
                <p:oleObj name="Equation" r:id="rId5" imgW="186660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5000" y="2812106"/>
                        <a:ext cx="3807736" cy="16836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205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Simplified analysis in terms of the “characters” of the representations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655037"/>
              </p:ext>
            </p:extLst>
          </p:nvPr>
        </p:nvGraphicFramePr>
        <p:xfrm>
          <a:off x="1981200" y="1288197"/>
          <a:ext cx="3043236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2" name="Equation" r:id="rId3" imgW="1803240" imgH="685800" progId="Equation.DSMT4">
                  <p:embed/>
                </p:oleObj>
              </mc:Choice>
              <mc:Fallback>
                <p:oleObj name="Equation" r:id="rId3" imgW="18032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1288197"/>
                        <a:ext cx="3043236" cy="1157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584081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Character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099993"/>
              </p:ext>
            </p:extLst>
          </p:nvPr>
        </p:nvGraphicFramePr>
        <p:xfrm>
          <a:off x="2139950" y="3226247"/>
          <a:ext cx="448310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3" name="Equation" r:id="rId5" imgW="2197080" imgH="558720" progId="Equation.DSMT4">
                  <p:embed/>
                </p:oleObj>
              </mc:Choice>
              <mc:Fallback>
                <p:oleObj name="Equation" r:id="rId5" imgW="21970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9950" y="3226247"/>
                        <a:ext cx="4483100" cy="11398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51054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all members of a class have the same</a:t>
            </a:r>
          </a:p>
          <a:p>
            <a:r>
              <a:rPr lang="en-US" sz="2400" dirty="0">
                <a:latin typeface="+mj-lt"/>
              </a:rPr>
              <a:t>c</a:t>
            </a:r>
            <a:r>
              <a:rPr lang="en-US" sz="2400" dirty="0" smtClean="0">
                <a:latin typeface="+mj-lt"/>
              </a:rPr>
              <a:t>haracter for any given representation </a:t>
            </a:r>
            <a:r>
              <a:rPr lang="en-US" sz="2400" i="1" dirty="0" err="1" smtClean="0">
                <a:latin typeface="+mj-lt"/>
              </a:rPr>
              <a:t>i</a:t>
            </a:r>
            <a:r>
              <a:rPr lang="en-US" sz="2400" i="1" dirty="0" smtClean="0">
                <a:latin typeface="+mj-lt"/>
              </a:rPr>
              <a:t>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404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8001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What the great (“wonderful”)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 will do for us:</a:t>
            </a:r>
          </a:p>
          <a:p>
            <a:endParaRPr lang="en-US" sz="2400" dirty="0"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Show that there are a fixed number of distinct irreducible representations and help us find them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Show that the irreducible representations of a group have properties of orthogonal vector spaces.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Result in a simplified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 based on the “characters” of the group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42672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Often the irreducible representations are related to physical quantities such as quantum mechanical </a:t>
            </a:r>
            <a:r>
              <a:rPr lang="en-US" sz="2400" dirty="0" err="1" smtClean="0">
                <a:latin typeface="+mj-lt"/>
              </a:rPr>
              <a:t>wavefunctions</a:t>
            </a:r>
            <a:r>
              <a:rPr lang="en-US" sz="2400" dirty="0" smtClean="0">
                <a:latin typeface="+mj-lt"/>
              </a:rPr>
              <a:t> or operators.</a:t>
            </a:r>
          </a:p>
        </p:txBody>
      </p:sp>
    </p:spTree>
    <p:extLst>
      <p:ext uri="{BB962C8B-B14F-4D97-AF65-F5344CB8AC3E}">
        <p14:creationId xmlns:p14="http://schemas.microsoft.com/office/powerpoint/2010/main" val="233381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066800"/>
            <a:ext cx="8082484" cy="43719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43434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similarity transformation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637169"/>
              </p:ext>
            </p:extLst>
          </p:nvPr>
        </p:nvGraphicFramePr>
        <p:xfrm>
          <a:off x="304800" y="1905000"/>
          <a:ext cx="8740688" cy="233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Equation" r:id="rId3" imgW="6235560" imgH="1663560" progId="Equation.DSMT4">
                  <p:embed/>
                </p:oleObj>
              </mc:Choice>
              <mc:Fallback>
                <p:oleObj name="Equation" r:id="rId3" imgW="623556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905000"/>
                        <a:ext cx="8740688" cy="2332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4284735"/>
              </p:ext>
            </p:extLst>
          </p:nvPr>
        </p:nvGraphicFramePr>
        <p:xfrm>
          <a:off x="533400" y="4495800"/>
          <a:ext cx="7875571" cy="993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2" name="Equation" r:id="rId5" imgW="5537160" imgH="698400" progId="Equation.DSMT4">
                  <p:embed/>
                </p:oleObj>
              </mc:Choice>
              <mc:Fallback>
                <p:oleObj name="Equation" r:id="rId5" imgW="553716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4495800"/>
                        <a:ext cx="7875571" cy="9934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95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2458" y="76200"/>
            <a:ext cx="8536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Group theory </a:t>
            </a:r>
          </a:p>
          <a:p>
            <a:pPr lvl="1"/>
            <a:r>
              <a:rPr lang="en-US" sz="2400" b="1" dirty="0" smtClean="0">
                <a:latin typeface="+mj-lt"/>
              </a:rPr>
              <a:t>     An abstract algebraic construction in mathematics</a:t>
            </a:r>
          </a:p>
          <a:p>
            <a:pPr lvl="1"/>
            <a:r>
              <a:rPr lang="en-US" sz="2400" b="1" dirty="0" smtClean="0">
                <a:latin typeface="+mj-lt"/>
              </a:rPr>
              <a:t>Definition of a group:</a:t>
            </a:r>
            <a:endParaRPr lang="en-US" sz="2400" dirty="0" smtClean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59323"/>
            <a:ext cx="8215313" cy="520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21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61064"/>
            <a:ext cx="8686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definitions: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b="1" dirty="0" smtClean="0">
                <a:latin typeface="+mj-lt"/>
              </a:rPr>
              <a:t>Order of the group 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  number of elements (members) in 				the group (positive integer for finite 				group, </a:t>
            </a:r>
            <a:r>
              <a:rPr lang="en-US" sz="2400" dirty="0"/>
              <a:t>∞</a:t>
            </a:r>
            <a:r>
              <a:rPr lang="en-US" sz="2400" dirty="0" smtClean="0">
                <a:latin typeface="+mj-lt"/>
                <a:sym typeface="Wingdings" panose="05000000000000000000" pitchFamily="2" charset="2"/>
              </a:rPr>
              <a:t>  for infinite group)</a:t>
            </a:r>
          </a:p>
          <a:p>
            <a:endParaRPr lang="en-US" sz="2400" dirty="0">
              <a:latin typeface="+mj-lt"/>
              <a:sym typeface="Wingdings" panose="05000000000000000000" pitchFamily="2" charset="2"/>
            </a:endParaRPr>
          </a:p>
          <a:p>
            <a:r>
              <a:rPr lang="en-US" sz="2400" b="1" dirty="0" smtClean="0">
                <a:latin typeface="+mj-lt"/>
                <a:sym typeface="Wingdings" panose="05000000000000000000" pitchFamily="2" charset="2"/>
              </a:rPr>
              <a:t>Subgroup</a:t>
            </a:r>
            <a:r>
              <a:rPr lang="en-US" sz="2400" dirty="0" smtClean="0">
                <a:latin typeface="+mj-lt"/>
                <a:sym typeface="Wingdings" panose="05000000000000000000" pitchFamily="2" charset="2"/>
              </a:rPr>
              <a:t>                   collection of elements within a group 			which by themselves form a group</a:t>
            </a:r>
          </a:p>
          <a:p>
            <a:endParaRPr lang="en-US" sz="2400" dirty="0" smtClean="0">
              <a:latin typeface="+mj-lt"/>
              <a:sym typeface="Wingdings" panose="05000000000000000000" pitchFamily="2" charset="2"/>
            </a:endParaRPr>
          </a:p>
          <a:p>
            <a:pPr marL="0" lvl="2"/>
            <a:r>
              <a:rPr lang="en-US" sz="2400" b="1" dirty="0" err="1"/>
              <a:t>Coset</a:t>
            </a:r>
            <a:r>
              <a:rPr lang="en-US" sz="2400" b="1" dirty="0"/>
              <a:t> </a:t>
            </a:r>
            <a:r>
              <a:rPr lang="en-US" sz="2400" b="1" dirty="0" smtClean="0"/>
              <a:t>		</a:t>
            </a:r>
            <a:r>
              <a:rPr lang="en-US" sz="2400" b="1" dirty="0" smtClean="0">
                <a:sym typeface="Wingdings" panose="05000000000000000000" pitchFamily="2" charset="2"/>
              </a:rPr>
              <a:t> </a:t>
            </a:r>
            <a:r>
              <a:rPr lang="en-US" sz="2400" dirty="0"/>
              <a:t>Given a subgroup </a:t>
            </a:r>
            <a:r>
              <a:rPr lang="en-US" sz="2400" b="1" dirty="0" err="1"/>
              <a:t>g</a:t>
            </a:r>
            <a:r>
              <a:rPr lang="en-US" sz="2400" b="1" baseline="-25000" dirty="0" err="1"/>
              <a:t>i</a:t>
            </a:r>
            <a:r>
              <a:rPr lang="en-US" sz="2400" b="1" dirty="0"/>
              <a:t> </a:t>
            </a:r>
            <a:r>
              <a:rPr lang="en-US" sz="2400" dirty="0"/>
              <a:t>of a group a </a:t>
            </a:r>
            <a:r>
              <a:rPr lang="en-US" sz="2400" dirty="0" smtClean="0"/>
              <a:t>				right </a:t>
            </a:r>
            <a:r>
              <a:rPr lang="en-US" sz="2400" dirty="0" err="1"/>
              <a:t>coset</a:t>
            </a:r>
            <a:r>
              <a:rPr lang="en-US" sz="2400" dirty="0"/>
              <a:t> can be formed by multiply </a:t>
            </a:r>
            <a:r>
              <a:rPr lang="en-US" sz="2400" dirty="0" smtClean="0"/>
              <a:t>				an </a:t>
            </a:r>
            <a:r>
              <a:rPr lang="en-US" sz="2400" dirty="0"/>
              <a:t>element of </a:t>
            </a:r>
            <a:r>
              <a:rPr lang="en-US" sz="2400" b="1" dirty="0"/>
              <a:t>g</a:t>
            </a:r>
            <a:r>
              <a:rPr lang="en-US" sz="2400" dirty="0"/>
              <a:t> with each element of </a:t>
            </a:r>
            <a:r>
              <a:rPr lang="en-US" sz="2400" b="1" dirty="0" err="1"/>
              <a:t>g</a:t>
            </a:r>
            <a:r>
              <a:rPr lang="en-US" sz="2400" b="1" baseline="-25000" dirty="0" err="1"/>
              <a:t>i</a:t>
            </a:r>
            <a:endParaRPr lang="en-US" sz="2400" b="1" baseline="-25000" dirty="0"/>
          </a:p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		</a:t>
            </a:r>
            <a:endParaRPr lang="en-US" sz="2400" dirty="0">
              <a:latin typeface="+mj-lt"/>
              <a:sym typeface="Wingdings" panose="05000000000000000000" pitchFamily="2" charset="2"/>
            </a:endParaRPr>
          </a:p>
          <a:p>
            <a:r>
              <a:rPr lang="en-US" sz="2400" b="1" dirty="0"/>
              <a:t>C</a:t>
            </a:r>
            <a:r>
              <a:rPr lang="en-US" sz="2400" b="1" dirty="0" smtClean="0"/>
              <a:t>lass 			</a:t>
            </a:r>
            <a:r>
              <a:rPr lang="en-US" sz="2400" b="1" dirty="0" smtClean="0"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sym typeface="Wingdings" panose="05000000000000000000" pitchFamily="2" charset="2"/>
              </a:rPr>
              <a:t>members of a group </a:t>
            </a:r>
            <a:r>
              <a:rPr lang="en-US" sz="2400" dirty="0" smtClean="0"/>
              <a:t>generated </a:t>
            </a:r>
            <a:r>
              <a:rPr lang="en-US" sz="2400" dirty="0"/>
              <a:t>by the </a:t>
            </a:r>
            <a:r>
              <a:rPr lang="en-US" sz="2400" dirty="0" smtClean="0"/>
              <a:t>			conjugate </a:t>
            </a:r>
            <a:r>
              <a:rPr lang="en-US" sz="2400" dirty="0"/>
              <a:t>construction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187113"/>
              </p:ext>
            </p:extLst>
          </p:nvPr>
        </p:nvGraphicFramePr>
        <p:xfrm>
          <a:off x="2895600" y="5323627"/>
          <a:ext cx="6096000" cy="1229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Equation" r:id="rId3" imgW="5029200" imgH="1015920" progId="Equation.DSMT4">
                  <p:embed/>
                </p:oleObj>
              </mc:Choice>
              <mc:Fallback>
                <p:oleObj name="Equation" r:id="rId3" imgW="502920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600" y="5323627"/>
                        <a:ext cx="6096000" cy="1229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477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225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a 6-member group </a:t>
            </a:r>
            <a:r>
              <a:rPr lang="en-US" sz="2400" i="1" dirty="0" smtClean="0">
                <a:latin typeface="+mj-lt"/>
              </a:rPr>
              <a:t>E,A,B,C,D,F,G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6459"/>
          <a:stretch/>
        </p:blipFill>
        <p:spPr>
          <a:xfrm>
            <a:off x="152400" y="1143000"/>
            <a:ext cx="5124450" cy="4610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551" y="581135"/>
            <a:ext cx="3619500" cy="59436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3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304800" y="175550"/>
            <a:ext cx="3733800" cy="3314700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764328"/>
              </p:ext>
            </p:extLst>
          </p:nvPr>
        </p:nvGraphicFramePr>
        <p:xfrm>
          <a:off x="4038600" y="728000"/>
          <a:ext cx="4773168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8" name="Equation" r:id="rId4" imgW="3429000" imgH="1587240" progId="Equation.DSMT4">
                  <p:embed/>
                </p:oleObj>
              </mc:Choice>
              <mc:Fallback>
                <p:oleObj name="Equation" r:id="rId4" imgW="3429000" imgH="1587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38600" y="728000"/>
                        <a:ext cx="4773168" cy="220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044221"/>
              </p:ext>
            </p:extLst>
          </p:nvPr>
        </p:nvGraphicFramePr>
        <p:xfrm>
          <a:off x="4114800" y="3505200"/>
          <a:ext cx="2362200" cy="1922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9" name="Equation" r:id="rId6" imgW="1638000" imgH="1333440" progId="Equation.DSMT4">
                  <p:embed/>
                </p:oleObj>
              </mc:Choice>
              <mc:Fallback>
                <p:oleObj name="Equation" r:id="rId6" imgW="163800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14800" y="3505200"/>
                        <a:ext cx="2362200" cy="1922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203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cyclic group of order 4: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280507"/>
              </p:ext>
            </p:extLst>
          </p:nvPr>
        </p:nvGraphicFramePr>
        <p:xfrm>
          <a:off x="609600" y="1137921"/>
          <a:ext cx="3962400" cy="198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480"/>
                <a:gridCol w="792480"/>
                <a:gridCol w="792480"/>
                <a:gridCol w="792480"/>
                <a:gridCol w="792480"/>
              </a:tblGrid>
              <a:tr h="398347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834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834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834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289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b="1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609600" y="1539241"/>
            <a:ext cx="396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71600" y="1137921"/>
            <a:ext cx="0" cy="1849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210516"/>
              </p:ext>
            </p:extLst>
          </p:nvPr>
        </p:nvGraphicFramePr>
        <p:xfrm>
          <a:off x="457200" y="3657600"/>
          <a:ext cx="143883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9" name="Equation" r:id="rId3" imgW="1358640" imgH="647640" progId="Equation.DSMT4">
                  <p:embed/>
                </p:oleObj>
              </mc:Choice>
              <mc:Fallback>
                <p:oleObj name="Equation" r:id="rId3" imgW="135864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657600"/>
                        <a:ext cx="1438835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709817"/>
              </p:ext>
            </p:extLst>
          </p:nvPr>
        </p:nvGraphicFramePr>
        <p:xfrm>
          <a:off x="2962275" y="3679825"/>
          <a:ext cx="846138" cy="184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0" name="Equation" r:id="rId5" imgW="799920" imgH="1739880" progId="Equation.DSMT4">
                  <p:embed/>
                </p:oleObj>
              </mc:Choice>
              <mc:Fallback>
                <p:oleObj name="Equation" r:id="rId5" imgW="79992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62275" y="3679825"/>
                        <a:ext cx="846138" cy="1843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727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5456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non-cyclic group of order 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025890"/>
              </p:ext>
            </p:extLst>
          </p:nvPr>
        </p:nvGraphicFramePr>
        <p:xfrm>
          <a:off x="533400" y="1219200"/>
          <a:ext cx="3962400" cy="19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480"/>
                <a:gridCol w="792480"/>
                <a:gridCol w="792480"/>
                <a:gridCol w="792480"/>
                <a:gridCol w="79248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33400" y="1620520"/>
            <a:ext cx="396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95400" y="1219200"/>
            <a:ext cx="0" cy="1849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827338"/>
              </p:ext>
            </p:extLst>
          </p:nvPr>
        </p:nvGraphicFramePr>
        <p:xfrm>
          <a:off x="533400" y="3503507"/>
          <a:ext cx="1384300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1" name="Equation" r:id="rId3" imgW="1307880" imgH="1307880" progId="Equation.DSMT4">
                  <p:embed/>
                </p:oleObj>
              </mc:Choice>
              <mc:Fallback>
                <p:oleObj name="Equation" r:id="rId3" imgW="130788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3503507"/>
                        <a:ext cx="1384300" cy="1385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0625144"/>
              </p:ext>
            </p:extLst>
          </p:nvPr>
        </p:nvGraphicFramePr>
        <p:xfrm>
          <a:off x="2984500" y="3475038"/>
          <a:ext cx="846138" cy="177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2" name="Equation" r:id="rId5" imgW="799920" imgH="1676160" progId="Equation.DSMT4">
                  <p:embed/>
                </p:oleObj>
              </mc:Choice>
              <mc:Fallback>
                <p:oleObj name="Equation" r:id="rId5" imgW="799920" imgH="1676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84500" y="3475038"/>
                        <a:ext cx="846138" cy="1776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4363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Representations of a group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854039"/>
              </p:ext>
            </p:extLst>
          </p:nvPr>
        </p:nvGraphicFramePr>
        <p:xfrm>
          <a:off x="627063" y="782637"/>
          <a:ext cx="8104187" cy="272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Equation" r:id="rId3" imgW="4876560" imgH="1638000" progId="Equation.DSMT4">
                  <p:embed/>
                </p:oleObj>
              </mc:Choice>
              <mc:Fallback>
                <p:oleObj name="Equation" r:id="rId3" imgW="487656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7063" y="782637"/>
                        <a:ext cx="8104187" cy="2722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6834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12608</TotalTime>
  <Words>520</Words>
  <Application>Microsoft Office PowerPoint</Application>
  <PresentationFormat>On-screen Show (4:3)</PresentationFormat>
  <Paragraphs>161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Wingdings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709</cp:revision>
  <cp:lastPrinted>2017-01-12T22:47:59Z</cp:lastPrinted>
  <dcterms:created xsi:type="dcterms:W3CDTF">2012-01-10T18:32:24Z</dcterms:created>
  <dcterms:modified xsi:type="dcterms:W3CDTF">2017-01-22T04:24:15Z</dcterms:modified>
</cp:coreProperties>
</file>