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299" r:id="rId3"/>
    <p:sldId id="30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09" r:id="rId20"/>
    <p:sldId id="326" r:id="rId21"/>
    <p:sldId id="325" r:id="rId22"/>
    <p:sldId id="327" r:id="rId23"/>
    <p:sldId id="328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9" d="100"/>
          <a:sy n="59" d="100"/>
        </p:scale>
        <p:origin x="1108" y="56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png"/><Relationship Id="rId5" Type="http://schemas.openxmlformats.org/officeDocument/2006/relationships/image" Target="../media/image15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762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21:</a:t>
            </a:r>
            <a:endParaRPr lang="en-US" sz="3200" b="1" dirty="0" smtClean="0"/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Symmetry of lattice vibrations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Chapter 11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Review of vibrations in a one-dimensional lattice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Vibrations in a three-dimensional lattice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Lattice modes and “molecular” modes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614" y="5715000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materials taken from DDJ and also Solid State Physics text by Grosso and </a:t>
            </a:r>
            <a:r>
              <a:rPr lang="en-US" sz="2400" dirty="0" err="1" smtClean="0">
                <a:latin typeface="+mj-lt"/>
              </a:rPr>
              <a:t>Parravicini</a:t>
            </a:r>
            <a:r>
              <a:rPr lang="en-US" sz="2400" dirty="0" smtClean="0">
                <a:latin typeface="+mj-lt"/>
              </a:rPr>
              <a:t> (2014) 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0997"/>
          <a:stretch/>
        </p:blipFill>
        <p:spPr>
          <a:xfrm>
            <a:off x="-26581" y="1"/>
            <a:ext cx="8772525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743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59" y="2743200"/>
            <a:ext cx="7280031" cy="7620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2248399">
            <a:off x="7544982" y="3215695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4038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convenient constant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50" y="3735090"/>
            <a:ext cx="5334000" cy="895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467604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Necessary condition for non-trivial solution: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137364"/>
            <a:ext cx="47434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77294"/>
            <a:ext cx="8715375" cy="420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747690"/>
            <a:ext cx="6505575" cy="10191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5692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One-dimensional diatomic lattice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405" y="55061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 modes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38410"/>
              </p:ext>
            </p:extLst>
          </p:nvPr>
        </p:nvGraphicFramePr>
        <p:xfrm>
          <a:off x="6705600" y="1892300"/>
          <a:ext cx="1447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name="Equation" r:id="rId5" imgW="1447560" imgH="622080" progId="Equation.DSMT4">
                  <p:embed/>
                </p:oleObj>
              </mc:Choice>
              <mc:Fallback>
                <p:oleObj name="Equation" r:id="rId5" imgW="1447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1892300"/>
                        <a:ext cx="14478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28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modes of general three-dimensional crystals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0265"/>
            <a:ext cx="6096000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37345"/>
            <a:ext cx="3571875" cy="100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819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27" y="3370521"/>
            <a:ext cx="2543175" cy="55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5" y="4006205"/>
            <a:ext cx="5267325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887" y="4780831"/>
            <a:ext cx="23241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479422"/>
            <a:ext cx="4257675" cy="10382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modes of general three-dimensional crystals -- continued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4019550" cy="1076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of motion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90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07898"/>
            <a:ext cx="299085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67" y="3765053"/>
            <a:ext cx="5105400" cy="88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723041"/>
            <a:ext cx="42386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1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modes of general three-dimensional crystals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219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special values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38696"/>
            <a:ext cx="285750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842" y="2610221"/>
            <a:ext cx="3124200" cy="9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886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of normal modes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4534049"/>
            <a:ext cx="38481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2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Al lattice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8686800" cy="521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1905000"/>
            <a:ext cx="1752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A32AA"/>
                </a:solidFill>
                <a:latin typeface="+mj-lt"/>
              </a:rPr>
              <a:t>3 branches</a:t>
            </a:r>
          </a:p>
        </p:txBody>
      </p:sp>
    </p:spTree>
    <p:extLst>
      <p:ext uri="{BB962C8B-B14F-4D97-AF65-F5344CB8AC3E}">
        <p14:creationId xmlns:p14="http://schemas.microsoft.com/office/powerpoint/2010/main" val="221319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0265"/>
            <a:ext cx="8172450" cy="59241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Si and Ge lattices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1905000"/>
            <a:ext cx="1752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A32AA"/>
                </a:solidFill>
                <a:latin typeface="+mj-lt"/>
              </a:rPr>
              <a:t>6 branches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3729335"/>
            <a:ext cx="182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A32AA"/>
                </a:solidFill>
                <a:latin typeface="+mj-lt"/>
              </a:rPr>
              <a:t>6 branches</a:t>
            </a:r>
          </a:p>
        </p:txBody>
      </p:sp>
    </p:spTree>
    <p:extLst>
      <p:ext uri="{BB962C8B-B14F-4D97-AF65-F5344CB8AC3E}">
        <p14:creationId xmlns:p14="http://schemas.microsoft.com/office/powerpoint/2010/main" val="197396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9" y="625492"/>
            <a:ext cx="8239125" cy="59134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</a:t>
            </a:r>
            <a:r>
              <a:rPr lang="en-US" sz="2400" dirty="0" err="1" smtClean="0">
                <a:latin typeface="+mj-lt"/>
              </a:rPr>
              <a:t>LiF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1252" y="2057400"/>
            <a:ext cx="182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A32AA"/>
                </a:solidFill>
                <a:latin typeface="+mj-lt"/>
              </a:rPr>
              <a:t>6 branches</a:t>
            </a:r>
          </a:p>
        </p:txBody>
      </p:sp>
    </p:spTree>
    <p:extLst>
      <p:ext uri="{BB962C8B-B14F-4D97-AF65-F5344CB8AC3E}">
        <p14:creationId xmlns:p14="http://schemas.microsoft.com/office/powerpoint/2010/main" val="296105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-228600"/>
            <a:ext cx="5305425" cy="6491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68" y="1533696"/>
            <a:ext cx="2919267" cy="2967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4757815"/>
            <a:ext cx="182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A32AA"/>
                </a:solidFill>
                <a:latin typeface="+mj-lt"/>
              </a:rPr>
              <a:t>6 branches</a:t>
            </a:r>
          </a:p>
        </p:txBody>
      </p:sp>
    </p:spTree>
    <p:extLst>
      <p:ext uri="{BB962C8B-B14F-4D97-AF65-F5344CB8AC3E}">
        <p14:creationId xmlns:p14="http://schemas.microsoft.com/office/powerpoint/2010/main" val="177099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479580"/>
            <a:ext cx="6296025" cy="59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2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41" y="838200"/>
            <a:ext cx="9062059" cy="4876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912" y="30480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Notation for O</a:t>
            </a:r>
            <a:r>
              <a:rPr lang="en-US" sz="2400" baseline="-25000" dirty="0" smtClean="0">
                <a:latin typeface="+mj-lt"/>
              </a:rPr>
              <a:t>h</a:t>
            </a:r>
            <a:r>
              <a:rPr lang="en-US" sz="2400" dirty="0" smtClean="0">
                <a:latin typeface="+mj-lt"/>
              </a:rPr>
              <a:t> symmetry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36386"/>
              </p:ext>
            </p:extLst>
          </p:nvPr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Molecular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</a:t>
                      </a:r>
                      <a:endParaRPr lang="en-US" b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2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12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15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25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1u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2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2u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12</a:t>
                      </a:r>
                      <a:r>
                        <a:rPr lang="en-US" b="1" baseline="0" dirty="0" smtClean="0">
                          <a:latin typeface="+mn-lt"/>
                        </a:rPr>
                        <a:t>’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E</a:t>
                      </a:r>
                      <a:r>
                        <a:rPr lang="en-US" baseline="-25000" dirty="0" err="1" smtClean="0"/>
                        <a:t>u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15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1u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="1" baseline="-25000" dirty="0" smtClean="0">
                          <a:latin typeface="Symbol" panose="05050102010706020507" pitchFamily="18" charset="2"/>
                        </a:rPr>
                        <a:t>25</a:t>
                      </a:r>
                      <a:endParaRPr lang="en-US" b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2u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0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How many phonon branches?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# atoms in unit cell x dimension of </a:t>
            </a:r>
            <a:r>
              <a:rPr lang="en-US" sz="2400" dirty="0" smtClean="0">
                <a:latin typeface="+mj-lt"/>
              </a:rPr>
              <a:t>lattice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Example -- </a:t>
            </a:r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133173"/>
            <a:ext cx="4838700" cy="5148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743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 atoms per primitive cell </a:t>
            </a: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 6 phonon branches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788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33400"/>
            <a:ext cx="8858250" cy="34575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Symmetry associated with k=0 phonons     O</a:t>
            </a:r>
            <a:r>
              <a:rPr lang="en-US" sz="2400" baseline="-25000" dirty="0" smtClean="0">
                <a:latin typeface="+mj-lt"/>
              </a:rPr>
              <a:t>h</a:t>
            </a:r>
            <a:r>
              <a:rPr lang="en-US" sz="2400" dirty="0" smtClean="0">
                <a:latin typeface="+mj-lt"/>
              </a:rPr>
              <a:t> symmetry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990975"/>
            <a:ext cx="7677150" cy="24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7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7739063" cy="30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7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609600"/>
            <a:ext cx="8356741" cy="53673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67400" y="2590800"/>
            <a:ext cx="2971800" cy="1981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48683"/>
            <a:ext cx="8639175" cy="2762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2474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Thanks to the Born-Oppenheimer approximation, the nuclei of a material in equilibrium move in the potential field provided by the ground electronic state of the system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34790"/>
              </p:ext>
            </p:extLst>
          </p:nvPr>
        </p:nvGraphicFramePr>
        <p:xfrm>
          <a:off x="304800" y="3611275"/>
          <a:ext cx="6952058" cy="96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5" name="Equation" r:id="rId4" imgW="5562360" imgH="774360" progId="Equation.DSMT4">
                  <p:embed/>
                </p:oleObj>
              </mc:Choice>
              <mc:Fallback>
                <p:oleObj name="Equation" r:id="rId4" imgW="55623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611275"/>
                        <a:ext cx="6952058" cy="968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38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828"/>
          <a:stretch/>
        </p:blipFill>
        <p:spPr>
          <a:xfrm>
            <a:off x="176212" y="20313"/>
            <a:ext cx="8639175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980568"/>
            <a:ext cx="653415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205" y="159157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one-dimensional case: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3521545"/>
            <a:ext cx="4772025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205" y="3445328"/>
            <a:ext cx="2438400" cy="981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5850" y="446616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Relationships: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969228"/>
            <a:ext cx="1476375" cy="438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2349" y="4868277"/>
            <a:ext cx="3895725" cy="523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605" y="5433546"/>
            <a:ext cx="32004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3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equations of motion: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2447925" cy="828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981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513027"/>
            <a:ext cx="2257425" cy="590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287" y="3170882"/>
            <a:ext cx="393382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49" y="3978479"/>
            <a:ext cx="4229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Analytic result for monoatomic chain with only nearest neighbor interactions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09957"/>
            <a:ext cx="4019550" cy="6762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625265"/>
              </p:ext>
            </p:extLst>
          </p:nvPr>
        </p:nvGraphicFramePr>
        <p:xfrm>
          <a:off x="5030782" y="1142124"/>
          <a:ext cx="2622888" cy="35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9" name="Equation" r:id="rId4" imgW="2184120" imgH="291960" progId="Equation.DSMT4">
                  <p:embed/>
                </p:oleObj>
              </mc:Choice>
              <mc:Fallback>
                <p:oleObj name="Equation" r:id="rId4" imgW="2184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0782" y="1142124"/>
                        <a:ext cx="2622888" cy="35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66595"/>
              </p:ext>
            </p:extLst>
          </p:nvPr>
        </p:nvGraphicFramePr>
        <p:xfrm>
          <a:off x="2133600" y="2095279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0" name="Equation" r:id="rId6" imgW="914400" imgH="250560" progId="Equation.DSMT4">
                  <p:embed/>
                </p:oleObj>
              </mc:Choice>
              <mc:Fallback>
                <p:oleObj name="Equation" r:id="rId6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2095279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25550"/>
              </p:ext>
            </p:extLst>
          </p:nvPr>
        </p:nvGraphicFramePr>
        <p:xfrm>
          <a:off x="838200" y="1642883"/>
          <a:ext cx="6264358" cy="58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1" name="Equation" r:id="rId8" imgW="5460840" imgH="507960" progId="Equation.DSMT4">
                  <p:embed/>
                </p:oleObj>
              </mc:Choice>
              <mc:Fallback>
                <p:oleObj name="Equation" r:id="rId8" imgW="5460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1642883"/>
                        <a:ext cx="6264358" cy="582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2136097"/>
            <a:ext cx="2487782" cy="997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100" y="25780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 smtClean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3102822"/>
            <a:ext cx="7543800" cy="33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1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8933"/>
            <a:ext cx="7543800" cy="3360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3869512"/>
            <a:ext cx="3400425" cy="103822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19886200">
            <a:off x="2646091" y="4657782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4907737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velocity of sound in the material</a:t>
            </a:r>
          </a:p>
        </p:txBody>
      </p:sp>
    </p:spTree>
    <p:extLst>
      <p:ext uri="{BB962C8B-B14F-4D97-AF65-F5344CB8AC3E}">
        <p14:creationId xmlns:p14="http://schemas.microsoft.com/office/powerpoint/2010/main" val="18567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One-dimensional diatomic lattice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" y="656595"/>
            <a:ext cx="8772525" cy="3533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518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of motion for this case: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4951282"/>
            <a:ext cx="38766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21786</TotalTime>
  <Words>475</Words>
  <Application>Microsoft Office PowerPoint</Application>
  <PresentationFormat>On-screen Show (4:3)</PresentationFormat>
  <Paragraphs>143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1239</cp:revision>
  <cp:lastPrinted>2017-02-27T15:28:25Z</cp:lastPrinted>
  <dcterms:created xsi:type="dcterms:W3CDTF">2012-01-10T18:32:24Z</dcterms:created>
  <dcterms:modified xsi:type="dcterms:W3CDTF">2017-03-01T15:48:07Z</dcterms:modified>
</cp:coreProperties>
</file>