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29" r:id="rId4"/>
    <p:sldId id="323" r:id="rId5"/>
    <p:sldId id="330" r:id="rId6"/>
    <p:sldId id="331" r:id="rId7"/>
    <p:sldId id="336" r:id="rId8"/>
    <p:sldId id="337" r:id="rId9"/>
    <p:sldId id="338" r:id="rId10"/>
    <p:sldId id="340" r:id="rId11"/>
    <p:sldId id="339" r:id="rId12"/>
    <p:sldId id="324" r:id="rId13"/>
    <p:sldId id="326" r:id="rId14"/>
    <p:sldId id="332" r:id="rId15"/>
    <p:sldId id="333" r:id="rId16"/>
    <p:sldId id="334" r:id="rId17"/>
    <p:sldId id="335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1" d="100"/>
          <a:sy n="51" d="100"/>
        </p:scale>
        <p:origin x="1328" y="220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22:</a:t>
            </a:r>
            <a:endParaRPr lang="en-US" sz="3200" b="1" dirty="0" smtClean="0"/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Symmetry of lattice vibrations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Chapter 11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Lattice vibrations of </a:t>
            </a:r>
            <a:r>
              <a:rPr lang="en-US" sz="2800" b="1" dirty="0" err="1" smtClean="0">
                <a:solidFill>
                  <a:schemeClr val="folHlink"/>
                </a:solidFill>
              </a:rPr>
              <a:t>LiF</a:t>
            </a:r>
            <a:r>
              <a:rPr lang="en-US" sz="2800" b="1" dirty="0" smtClean="0">
                <a:solidFill>
                  <a:schemeClr val="folHlink"/>
                </a:solidFill>
              </a:rPr>
              <a:t> &amp; elephants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Lattice vibrations of diamond structured materials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14" y="5715000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materials </a:t>
            </a:r>
            <a:r>
              <a:rPr lang="en-US" sz="2400" dirty="0" smtClean="0">
                <a:latin typeface="+mj-lt"/>
              </a:rPr>
              <a:t>for this lecture were taken from an electronic version of  DDJ.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modes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5032131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73" y="2162001"/>
            <a:ext cx="4248150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557" y="3666951"/>
            <a:ext cx="3771900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07" y="4984249"/>
            <a:ext cx="37528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modes</a:t>
            </a:r>
          </a:p>
          <a:p>
            <a:r>
              <a:rPr lang="en-US" sz="2400" dirty="0" smtClean="0">
                <a:latin typeface="+mj-lt"/>
              </a:rPr>
              <a:t>       After several steps we get two modes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06" y="830997"/>
            <a:ext cx="5694744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83549"/>
            <a:ext cx="7143750" cy="46672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079627"/>
              </p:ext>
            </p:extLst>
          </p:nvPr>
        </p:nvGraphicFramePr>
        <p:xfrm>
          <a:off x="3364620" y="3962400"/>
          <a:ext cx="2655180" cy="83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5" imgW="2222280" imgH="698400" progId="Equation.DSMT4">
                  <p:embed/>
                </p:oleObj>
              </mc:Choice>
              <mc:Fallback>
                <p:oleObj name="Equation" r:id="rId5" imgW="22222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4620" y="3962400"/>
                        <a:ext cx="2655180" cy="834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-228600"/>
            <a:ext cx="5305425" cy="649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68" y="1533696"/>
            <a:ext cx="2919267" cy="2967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757815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968" y="304800"/>
            <a:ext cx="265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 (diamond structure)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Notation for O</a:t>
            </a:r>
            <a:r>
              <a:rPr lang="en-US" sz="2400" baseline="-25000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symmetry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36386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12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15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25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12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E</a:t>
                      </a:r>
                      <a:r>
                        <a:rPr lang="en-US" baseline="-25000" dirty="0" err="1" smtClean="0"/>
                        <a:t>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15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25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2u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" y="285084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phonons for k&gt;0  in diamond structure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from </a:t>
            </a:r>
            <a:r>
              <a:rPr lang="en-US" sz="2400" dirty="0" err="1" smtClean="0">
                <a:latin typeface="+mj-lt"/>
              </a:rPr>
              <a:t>Bouckaert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Smoluchowski</a:t>
            </a:r>
            <a:r>
              <a:rPr lang="en-US" sz="2400" dirty="0" smtClean="0">
                <a:latin typeface="+mj-lt"/>
              </a:rPr>
              <a:t>, and </a:t>
            </a:r>
            <a:r>
              <a:rPr lang="en-US" sz="2400" dirty="0" err="1" smtClean="0">
                <a:latin typeface="+mj-lt"/>
              </a:rPr>
              <a:t>WIgner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of k=0 phonons in diamond structure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812165"/>
            <a:ext cx="8763000" cy="1022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61140"/>
            <a:ext cx="4324350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2180824"/>
            <a:ext cx="8267700" cy="554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3683576"/>
            <a:ext cx="5305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-228600"/>
            <a:ext cx="5305425" cy="649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68" y="1533696"/>
            <a:ext cx="2919267" cy="2967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757815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968" y="304800"/>
            <a:ext cx="265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 (diamond structure)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5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9" y="914400"/>
            <a:ext cx="8978361" cy="523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Phys. Rev.  158, 805-808     (1967)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69445"/>
              </p:ext>
            </p:extLst>
          </p:nvPr>
        </p:nvGraphicFramePr>
        <p:xfrm>
          <a:off x="266700" y="6038850"/>
          <a:ext cx="2590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Equation" r:id="rId4" imgW="2590560" imgH="317160" progId="Equation.DSMT4">
                  <p:embed/>
                </p:oleObj>
              </mc:Choice>
              <mc:Fallback>
                <p:oleObj name="Equation" r:id="rId4" imgW="2590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" y="6038850"/>
                        <a:ext cx="2590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0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09579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1" y="838200"/>
            <a:ext cx="9062059" cy="487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0743" y="33147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0463"/>
            <a:ext cx="8686800" cy="4715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92" y="0"/>
            <a:ext cx="8678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Enjoy your spring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Please use part of the week of March 13 to prepare your presentations for the end of April.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792" y="5472112"/>
            <a:ext cx="296408" cy="1066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LiF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549" y="625492"/>
            <a:ext cx="8239125" cy="5913420"/>
            <a:chOff x="417549" y="625492"/>
            <a:chExt cx="8239125" cy="5913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49" y="625492"/>
              <a:ext cx="8239125" cy="59134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066800" y="1220002"/>
              <a:ext cx="304800" cy="2362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52450"/>
                </p:ext>
              </p:extLst>
            </p:nvPr>
          </p:nvGraphicFramePr>
          <p:xfrm>
            <a:off x="1379220" y="2288232"/>
            <a:ext cx="304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17" name="Equation" r:id="rId4" imgW="304560" imgH="291960" progId="Equation.DSMT4">
                    <p:embed/>
                  </p:oleObj>
                </mc:Choice>
                <mc:Fallback>
                  <p:oleObj name="Equation" r:id="rId4" imgW="3045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79220" y="2288232"/>
                          <a:ext cx="3048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7071252" y="2057400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</p:spTree>
    <p:extLst>
      <p:ext uri="{BB962C8B-B14F-4D97-AF65-F5344CB8AC3E}">
        <p14:creationId xmlns:p14="http://schemas.microsoft.com/office/powerpoint/2010/main" val="29610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19818"/>
              </p:ext>
            </p:extLst>
          </p:nvPr>
        </p:nvGraphicFramePr>
        <p:xfrm>
          <a:off x="304800" y="838200"/>
          <a:ext cx="697373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3" imgW="5752800" imgH="965160" progId="Equation.DSMT4">
                  <p:embed/>
                </p:oleObj>
              </mc:Choice>
              <mc:Fallback>
                <p:oleObj name="Equation" r:id="rId3" imgW="57528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6973738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133600"/>
            <a:ext cx="8801100" cy="2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62200"/>
            <a:ext cx="4676775" cy="226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vibrations in polar crystals couple to electromagnetic fields, adding “non analytic” term to the dynamical matrix: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7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digression concerning LO-TO phonon modes based on Grosso and </a:t>
            </a:r>
            <a:r>
              <a:rPr lang="en-US" sz="2400" dirty="0" err="1" smtClean="0">
                <a:latin typeface="+mj-lt"/>
              </a:rPr>
              <a:t>Parravicini</a:t>
            </a:r>
            <a:r>
              <a:rPr lang="en-US" sz="2400" dirty="0" smtClean="0">
                <a:latin typeface="+mj-lt"/>
              </a:rPr>
              <a:t> text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47800"/>
            <a:ext cx="3400425" cy="1647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52800" y="327660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20574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867024"/>
            <a:ext cx="3114010" cy="942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175" y="4038600"/>
            <a:ext cx="553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Resulting polarization density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107" y="4456409"/>
            <a:ext cx="3053385" cy="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Coupling to an electric field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4596459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89" y="2097066"/>
            <a:ext cx="3726092" cy="757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197" y="313784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Maxwell’s equations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14924"/>
            <a:ext cx="4038600" cy="1183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149481"/>
            <a:ext cx="512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Longitudinal mode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33" y="4977733"/>
            <a:ext cx="4799246" cy="13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Longitudinal case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49" y="762290"/>
            <a:ext cx="6915150" cy="25622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32617"/>
              </p:ext>
            </p:extLst>
          </p:nvPr>
        </p:nvGraphicFramePr>
        <p:xfrm>
          <a:off x="1447800" y="3519400"/>
          <a:ext cx="2588323" cy="4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Equation" r:id="rId4" imgW="2108160" imgH="330120" progId="Equation.DSMT4">
                  <p:embed/>
                </p:oleObj>
              </mc:Choice>
              <mc:Fallback>
                <p:oleObj name="Equation" r:id="rId4" imgW="2108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519400"/>
                        <a:ext cx="2588323" cy="4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660" y="3924800"/>
            <a:ext cx="4314825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101246"/>
            <a:ext cx="72104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22168</TotalTime>
  <Words>373</Words>
  <Application>Microsoft Office PowerPoint</Application>
  <PresentationFormat>On-screen Show (4:3)</PresentationFormat>
  <Paragraphs>110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1258</cp:revision>
  <cp:lastPrinted>2017-03-03T08:13:25Z</cp:lastPrinted>
  <dcterms:created xsi:type="dcterms:W3CDTF">2012-01-10T18:32:24Z</dcterms:created>
  <dcterms:modified xsi:type="dcterms:W3CDTF">2017-03-03T08:13:50Z</dcterms:modified>
</cp:coreProperties>
</file>