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1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23: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folHlink"/>
                </a:solidFill>
              </a:rPr>
              <a:t>Jahn</a:t>
            </a:r>
            <a:r>
              <a:rPr lang="en-US" sz="2800" b="1" dirty="0" smtClean="0">
                <a:solidFill>
                  <a:schemeClr val="folHlink"/>
                </a:solidFill>
              </a:rPr>
              <a:t>-Teller Effect</a:t>
            </a:r>
          </a:p>
          <a:p>
            <a:pPr algn="ctr"/>
            <a:r>
              <a:rPr lang="en-US" sz="2800" b="1" dirty="0">
                <a:solidFill>
                  <a:schemeClr val="folHlink"/>
                </a:solidFill>
              </a:rPr>
              <a:t>S</a:t>
            </a:r>
            <a:r>
              <a:rPr lang="en-US" sz="2800" b="1" dirty="0" smtClean="0">
                <a:solidFill>
                  <a:schemeClr val="folHlink"/>
                </a:solidFill>
              </a:rPr>
              <a:t>ection 7.7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Static </a:t>
            </a:r>
            <a:r>
              <a:rPr lang="en-US" sz="2800" b="1" dirty="0" err="1" smtClean="0">
                <a:solidFill>
                  <a:schemeClr val="folHlink"/>
                </a:solidFill>
              </a:rPr>
              <a:t>Jahn</a:t>
            </a:r>
            <a:r>
              <a:rPr lang="en-US" sz="2800" b="1" dirty="0" smtClean="0">
                <a:solidFill>
                  <a:schemeClr val="folHlink"/>
                </a:solidFill>
              </a:rPr>
              <a:t>-Teller distortion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Dynamic </a:t>
            </a:r>
            <a:r>
              <a:rPr lang="en-US" sz="2800" b="1" dirty="0" err="1" smtClean="0">
                <a:solidFill>
                  <a:schemeClr val="folHlink"/>
                </a:solidFill>
              </a:rPr>
              <a:t>Jahn</a:t>
            </a:r>
            <a:r>
              <a:rPr lang="en-US" sz="2800" b="1" dirty="0" smtClean="0">
                <a:solidFill>
                  <a:schemeClr val="folHlink"/>
                </a:solidFill>
              </a:rPr>
              <a:t>-Teller distortion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67064"/>
            <a:ext cx="2857500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56" y="3222030"/>
            <a:ext cx="4891088" cy="31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799"/>
            <a:ext cx="629602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842371"/>
            <a:ext cx="7896225" cy="2952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429000"/>
            <a:ext cx="1676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h=24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11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h=8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5943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3 equivalent D</a:t>
            </a:r>
            <a:r>
              <a:rPr lang="en-US" sz="2400" baseline="-25000" dirty="0" smtClean="0">
                <a:latin typeface="+mj-lt"/>
                <a:sym typeface="Wingdings" panose="05000000000000000000" pitchFamily="2" charset="2"/>
              </a:rPr>
              <a:t>2d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distortions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69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Represent the energy of the vacancy in terms of principal components: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06126"/>
            <a:ext cx="6543675" cy="11334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94858"/>
              </p:ext>
            </p:extLst>
          </p:nvPr>
        </p:nvGraphicFramePr>
        <p:xfrm>
          <a:off x="685799" y="2522670"/>
          <a:ext cx="5188805" cy="7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Equation" r:id="rId4" imgW="4457520" imgH="647640" progId="Equation.DSMT4">
                  <p:embed/>
                </p:oleObj>
              </mc:Choice>
              <mc:Fallback>
                <p:oleObj name="Equation" r:id="rId4" imgW="44575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799" y="2522670"/>
                        <a:ext cx="5188805" cy="753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537" y="3455894"/>
            <a:ext cx="5112604" cy="2946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962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Representation of the potential energy surface in the two dominant coordinates</a:t>
            </a:r>
          </a:p>
        </p:txBody>
      </p:sp>
    </p:spTree>
    <p:extLst>
      <p:ext uri="{BB962C8B-B14F-4D97-AF65-F5344CB8AC3E}">
        <p14:creationId xmlns:p14="http://schemas.microsoft.com/office/powerpoint/2010/main" val="170989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7124700" cy="425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33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of “dynamic” </a:t>
            </a:r>
            <a:r>
              <a:rPr lang="en-US" sz="2400" dirty="0" err="1" smtClean="0">
                <a:latin typeface="+mj-lt"/>
              </a:rPr>
              <a:t>Jahn</a:t>
            </a:r>
            <a:r>
              <a:rPr lang="en-US" sz="2400" dirty="0" smtClean="0">
                <a:latin typeface="+mj-lt"/>
              </a:rPr>
              <a:t>-Teller distortion corresponding to lowest energy configuration of this system.</a:t>
            </a:r>
          </a:p>
        </p:txBody>
      </p:sp>
    </p:spTree>
    <p:extLst>
      <p:ext uri="{BB962C8B-B14F-4D97-AF65-F5344CB8AC3E}">
        <p14:creationId xmlns:p14="http://schemas.microsoft.com/office/powerpoint/2010/main" val="391687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058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"/>
            <a:ext cx="4205288" cy="4220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914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33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514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03716"/>
              </p:ext>
            </p:extLst>
          </p:nvPr>
        </p:nvGraphicFramePr>
        <p:xfrm>
          <a:off x="2286000" y="4495800"/>
          <a:ext cx="3549722" cy="5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4" imgW="1942920" imgH="317160" progId="Equation.DSMT4">
                  <p:embed/>
                </p:oleObj>
              </mc:Choice>
              <mc:Fallback>
                <p:oleObj name="Equation" r:id="rId4" imgW="1942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4495800"/>
                        <a:ext cx="3549722" cy="5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8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4" y="1295400"/>
            <a:ext cx="8419526" cy="3133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885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Phonon dispersion</a:t>
            </a:r>
          </a:p>
        </p:txBody>
      </p:sp>
      <p:sp>
        <p:nvSpPr>
          <p:cNvPr id="7" name="Curved Left Arrow 6"/>
          <p:cNvSpPr/>
          <p:nvPr/>
        </p:nvSpPr>
        <p:spPr>
          <a:xfrm rot="9819557">
            <a:off x="400122" y="3679602"/>
            <a:ext cx="1524000" cy="1979767"/>
          </a:xfrm>
          <a:prstGeom prst="curvedLeftArrow">
            <a:avLst/>
          </a:prstGeom>
          <a:solidFill>
            <a:srgbClr val="DA32AA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876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imaginary frequencies</a:t>
            </a:r>
          </a:p>
        </p:txBody>
      </p:sp>
    </p:spTree>
    <p:extLst>
      <p:ext uri="{BB962C8B-B14F-4D97-AF65-F5344CB8AC3E}">
        <p14:creationId xmlns:p14="http://schemas.microsoft.com/office/powerpoint/2010/main" val="208407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887"/>
            <a:ext cx="7467600" cy="408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one possible distortion and corresponding energy diagram.</a:t>
            </a:r>
          </a:p>
        </p:txBody>
      </p:sp>
    </p:spTree>
    <p:extLst>
      <p:ext uri="{BB962C8B-B14F-4D97-AF65-F5344CB8AC3E}">
        <p14:creationId xmlns:p14="http://schemas.microsoft.com/office/powerpoint/2010/main" val="156770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09612"/>
            <a:ext cx="8588618" cy="54387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0743" y="17526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878702" y="4294555"/>
            <a:ext cx="1066800" cy="129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1540" y="3552547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Born-Oppenheimer approximation</a:t>
            </a:r>
          </a:p>
          <a:p>
            <a:pPr lvl="1"/>
            <a:r>
              <a:rPr lang="en-US" dirty="0" smtClean="0"/>
              <a:t>Born &amp; Huang, </a:t>
            </a:r>
            <a:r>
              <a:rPr lang="en-US" b="1" dirty="0" smtClean="0"/>
              <a:t>Dynamical Theory of Crystal Lattices</a:t>
            </a:r>
            <a:r>
              <a:rPr lang="en-US" dirty="0" smtClean="0"/>
              <a:t>, Oxford (1954)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69003" y="5589696"/>
            <a:ext cx="6324600" cy="914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46740" y="2525821"/>
            <a:ext cx="6477000" cy="914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72312" y="1344505"/>
            <a:ext cx="6010940" cy="914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04540" y="35390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Electronic coordinates</a:t>
            </a:r>
          </a:p>
          <a:p>
            <a:r>
              <a:rPr lang="en-US" sz="2400" dirty="0" smtClean="0"/>
              <a:t>    Atomic coordinates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863412" y="1269039"/>
            <a:ext cx="533400" cy="533400"/>
          </a:xfrm>
          <a:prstGeom prst="line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40666" y="1471941"/>
            <a:ext cx="209550" cy="419100"/>
          </a:xfrm>
          <a:prstGeom prst="line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-32341" y="5185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+mj-lt"/>
              </a:rPr>
              <a:t>Quantum Theory of materials</a:t>
            </a:r>
          </a:p>
        </p:txBody>
      </p:sp>
    </p:spTree>
    <p:extLst>
      <p:ext uri="{BB962C8B-B14F-4D97-AF65-F5344CB8AC3E}">
        <p14:creationId xmlns:p14="http://schemas.microsoft.com/office/powerpoint/2010/main" val="354613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30" y="1161976"/>
            <a:ext cx="8585201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30" y="3468320"/>
            <a:ext cx="56546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216" y="29837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+mj-lt"/>
              </a:rPr>
              <a:t>Quantum Theory of materials -- continued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7200" y="5143320"/>
            <a:ext cx="4766970" cy="1416304"/>
            <a:chOff x="4528584" y="5073544"/>
            <a:chExt cx="4766970" cy="1416304"/>
          </a:xfrm>
        </p:grpSpPr>
        <p:sp>
          <p:nvSpPr>
            <p:cNvPr id="10" name="Up Arrow 9"/>
            <p:cNvSpPr/>
            <p:nvPr/>
          </p:nvSpPr>
          <p:spPr>
            <a:xfrm rot="-1800000">
              <a:off x="4528584" y="5073544"/>
              <a:ext cx="609600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5658851"/>
              <a:ext cx="4571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+mj-lt"/>
                </a:rPr>
                <a:t>Effective nuclear interaction provided by 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193" y="74146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Consider electronic Hamiltonian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2607" y="1452660"/>
            <a:ext cx="8585201" cy="1879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416081" y="3332260"/>
            <a:ext cx="350875" cy="696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5961193" y="4177548"/>
            <a:ext cx="2936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Electron-electron interaction term prevents exactly separable electron </a:t>
            </a:r>
            <a:r>
              <a:rPr lang="en-US" sz="2400" dirty="0" err="1" smtClean="0">
                <a:latin typeface="+mj-lt"/>
              </a:rPr>
              <a:t>wavefunction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69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85557"/>
              </p:ext>
            </p:extLst>
          </p:nvPr>
        </p:nvGraphicFramePr>
        <p:xfrm>
          <a:off x="435429" y="400002"/>
          <a:ext cx="8416420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Equation" r:id="rId3" imgW="7162560" imgH="3060360" progId="Equation.DSMT4">
                  <p:embed/>
                </p:oleObj>
              </mc:Choice>
              <mc:Fallback>
                <p:oleObj name="Equation" r:id="rId3" imgW="7162560" imgH="306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29" y="400002"/>
                        <a:ext cx="8416420" cy="359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57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Because of the electron/nuclear mass ratio,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baseline="-250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latin typeface="+mj-lt"/>
              </a:rPr>
              <a:t> is relatively small.  However, </a:t>
            </a:r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the approximation breaks down when the electronic states are degenerate.</a:t>
            </a:r>
          </a:p>
        </p:txBody>
      </p:sp>
    </p:spTree>
    <p:extLst>
      <p:ext uri="{BB962C8B-B14F-4D97-AF65-F5344CB8AC3E}">
        <p14:creationId xmlns:p14="http://schemas.microsoft.com/office/powerpoint/2010/main" val="297780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" y="1027930"/>
            <a:ext cx="7872413" cy="242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Proceedings </a:t>
            </a:r>
            <a:r>
              <a:rPr lang="en-US" sz="2400" dirty="0"/>
              <a:t>of the Royal Society of London.  Series A. </a:t>
            </a:r>
            <a:r>
              <a:rPr lang="en-US" sz="2400" b="1" dirty="0"/>
              <a:t>161</a:t>
            </a:r>
            <a:r>
              <a:rPr lang="en-US" sz="2400" dirty="0"/>
              <a:t>, </a:t>
            </a:r>
            <a:r>
              <a:rPr lang="en-US" sz="2400" dirty="0" smtClean="0"/>
              <a:t>220–235 (1937).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and dynamic </a:t>
            </a:r>
            <a:r>
              <a:rPr lang="en-US" sz="2400" dirty="0" err="1" smtClean="0">
                <a:latin typeface="+mj-lt"/>
              </a:rPr>
              <a:t>Jahn</a:t>
            </a:r>
            <a:r>
              <a:rPr lang="en-US" sz="2400" dirty="0" smtClean="0">
                <a:latin typeface="+mj-lt"/>
              </a:rPr>
              <a:t>-Teller distortion</a:t>
            </a:r>
          </a:p>
        </p:txBody>
      </p:sp>
    </p:spTree>
    <p:extLst>
      <p:ext uri="{BB962C8B-B14F-4D97-AF65-F5344CB8AC3E}">
        <p14:creationId xmlns:p14="http://schemas.microsoft.com/office/powerpoint/2010/main" val="250715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Grosso and </a:t>
            </a:r>
            <a:r>
              <a:rPr lang="en-US" sz="2400" dirty="0" err="1" smtClean="0">
                <a:latin typeface="+mj-lt"/>
              </a:rPr>
              <a:t>Pastori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Parravincini</a:t>
            </a:r>
            <a:r>
              <a:rPr lang="en-US" sz="2400" dirty="0" smtClean="0">
                <a:latin typeface="+mj-lt"/>
              </a:rPr>
              <a:t>, Solid State Physics textbook: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1344412"/>
            <a:ext cx="9086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143000"/>
            <a:ext cx="79037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22451</TotalTime>
  <Words>344</Words>
  <Application>Microsoft Office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1280</cp:revision>
  <cp:lastPrinted>2017-03-20T14:40:32Z</cp:lastPrinted>
  <dcterms:created xsi:type="dcterms:W3CDTF">2012-01-10T18:32:24Z</dcterms:created>
  <dcterms:modified xsi:type="dcterms:W3CDTF">2017-03-20T14:49:53Z</dcterms:modified>
</cp:coreProperties>
</file>