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96" r:id="rId2"/>
    <p:sldId id="299" r:id="rId3"/>
    <p:sldId id="315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7" r:id="rId15"/>
    <p:sldId id="326" r:id="rId16"/>
    <p:sldId id="328" r:id="rId17"/>
    <p:sldId id="329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3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9" d="100"/>
          <a:sy n="59" d="100"/>
        </p:scale>
        <p:origin x="1108" y="56"/>
      </p:cViewPr>
      <p:guideLst>
        <p:guide orient="horz" pos="2160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3/21/2017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2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84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ymmetry.otterbein.edu/tutorial/methane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" y="76200"/>
            <a:ext cx="8763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745 Group Theory</a:t>
            </a:r>
          </a:p>
          <a:p>
            <a:pPr algn="ctr"/>
            <a:r>
              <a:rPr lang="en-US" sz="3200" b="1" dirty="0" smtClean="0"/>
              <a:t>11-11:50 AM  MWF  Olin 102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24:</a:t>
            </a:r>
          </a:p>
          <a:p>
            <a:pPr algn="ctr"/>
            <a:endParaRPr lang="en-US" sz="2400" b="1" dirty="0" smtClean="0">
              <a:solidFill>
                <a:schemeClr val="folHlink"/>
              </a:solidFill>
            </a:endParaRPr>
          </a:p>
          <a:p>
            <a:pPr algn="ctr"/>
            <a:r>
              <a:rPr lang="en-US" sz="2800" b="1" dirty="0" err="1" smtClean="0">
                <a:solidFill>
                  <a:schemeClr val="folHlink"/>
                </a:solidFill>
              </a:rPr>
              <a:t>Jahn</a:t>
            </a:r>
            <a:r>
              <a:rPr lang="en-US" sz="2800" b="1" dirty="0" smtClean="0">
                <a:solidFill>
                  <a:schemeClr val="folHlink"/>
                </a:solidFill>
              </a:rPr>
              <a:t>-Teller Effect</a:t>
            </a:r>
          </a:p>
          <a:p>
            <a:pPr algn="ctr"/>
            <a:r>
              <a:rPr lang="en-US" sz="2800" b="1" dirty="0">
                <a:solidFill>
                  <a:schemeClr val="folHlink"/>
                </a:solidFill>
              </a:rPr>
              <a:t>S</a:t>
            </a:r>
            <a:r>
              <a:rPr lang="en-US" sz="2800" b="1" dirty="0" smtClean="0">
                <a:solidFill>
                  <a:schemeClr val="folHlink"/>
                </a:solidFill>
              </a:rPr>
              <a:t>ection 7.7 in </a:t>
            </a:r>
            <a:r>
              <a:rPr lang="en-US" sz="2800" b="1" dirty="0" smtClean="0">
                <a:solidFill>
                  <a:schemeClr val="folHlink"/>
                </a:solidFill>
              </a:rPr>
              <a:t>DDJ</a:t>
            </a:r>
          </a:p>
          <a:p>
            <a:pPr marL="1428750" lvl="2" indent="-514350">
              <a:buFont typeface="+mj-lt"/>
              <a:buAutoNum type="arabicPeriod"/>
            </a:pPr>
            <a:endParaRPr lang="en-US" sz="2800" b="1" dirty="0">
              <a:solidFill>
                <a:schemeClr val="folHlink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folHlink"/>
                </a:solidFill>
              </a:rPr>
              <a:t>Example of tetrahedral molecule with doubly or triply degenerate electronic states.</a:t>
            </a:r>
          </a:p>
          <a:p>
            <a:pPr lvl="1"/>
            <a:endParaRPr lang="en-US" sz="2800" b="1" dirty="0">
              <a:solidFill>
                <a:schemeClr val="folHlink"/>
              </a:solidFill>
            </a:endParaRPr>
          </a:p>
          <a:p>
            <a:pPr lvl="1"/>
            <a:r>
              <a:rPr lang="en-US" sz="2800" b="1" dirty="0" smtClean="0">
                <a:solidFill>
                  <a:schemeClr val="folHlink"/>
                </a:solidFill>
              </a:rPr>
              <a:t>Ref:  Grosso and </a:t>
            </a:r>
            <a:r>
              <a:rPr lang="en-US" sz="2800" b="1" dirty="0" err="1" smtClean="0">
                <a:solidFill>
                  <a:schemeClr val="folHlink"/>
                </a:solidFill>
              </a:rPr>
              <a:t>Pastori</a:t>
            </a:r>
            <a:r>
              <a:rPr lang="en-US" sz="2800" b="1" dirty="0" smtClean="0">
                <a:solidFill>
                  <a:schemeClr val="folHlink"/>
                </a:solidFill>
              </a:rPr>
              <a:t>  </a:t>
            </a:r>
            <a:r>
              <a:rPr lang="en-US" sz="2800" b="1" dirty="0" err="1" smtClean="0">
                <a:solidFill>
                  <a:schemeClr val="folHlink"/>
                </a:solidFill>
              </a:rPr>
              <a:t>Parravinci</a:t>
            </a:r>
            <a:r>
              <a:rPr lang="en-US" sz="2800" b="1" dirty="0" smtClean="0">
                <a:solidFill>
                  <a:schemeClr val="folHlink"/>
                </a:solidFill>
              </a:rPr>
              <a:t>,  SSP, Chap. </a:t>
            </a:r>
            <a:r>
              <a:rPr lang="en-US" sz="2800" b="1" dirty="0" smtClean="0">
                <a:solidFill>
                  <a:schemeClr val="folHlink"/>
                </a:solidFill>
              </a:rPr>
              <a:t>8,  Wang et al. JCP 93, 6318 (1990) </a:t>
            </a:r>
          </a:p>
          <a:p>
            <a:pPr lvl="1"/>
            <a:endParaRPr lang="en-US" sz="2800" b="1" dirty="0" smtClean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52292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25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3771900" cy="4371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752475"/>
            <a:ext cx="35909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83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equations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766465"/>
            <a:ext cx="6109138" cy="88582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>
            <a:off x="2819400" y="146179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4114800" y="1447800"/>
            <a:ext cx="3048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8400" y="1885950"/>
            <a:ext cx="153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nuclei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03431" y="1828800"/>
            <a:ext cx="1530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electrons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046" y="2372108"/>
            <a:ext cx="4380457" cy="1201093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180988"/>
              </p:ext>
            </p:extLst>
          </p:nvPr>
        </p:nvGraphicFramePr>
        <p:xfrm>
          <a:off x="948808" y="3551167"/>
          <a:ext cx="5106932" cy="884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5" name="Equation" r:id="rId5" imgW="3886200" imgH="672840" progId="Equation.DSMT4">
                  <p:embed/>
                </p:oleObj>
              </mc:Choice>
              <mc:Fallback>
                <p:oleObj name="Equation" r:id="rId5" imgW="38862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8808" y="3551167"/>
                        <a:ext cx="5106932" cy="884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1723" y="4602107"/>
            <a:ext cx="5259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Nuclear part: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954" y="5063772"/>
            <a:ext cx="6363145" cy="118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16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686800" cy="777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equations -- continued</a:t>
            </a:r>
            <a:endParaRPr lang="en-US" sz="24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1117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Transform coordinates to </a:t>
            </a:r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dirty="0" smtClean="0">
                <a:latin typeface="+mj-lt"/>
              </a:rPr>
              <a:t> and </a:t>
            </a:r>
            <a:r>
              <a:rPr lang="en-US" sz="2400" i="1" dirty="0" smtClean="0">
                <a:latin typeface="+mj-lt"/>
              </a:rPr>
              <a:t>q</a:t>
            </a:r>
            <a:r>
              <a:rPr lang="en-US" sz="2400" i="1" baseline="-25000" dirty="0" smtClean="0">
                <a:latin typeface="+mj-lt"/>
              </a:rPr>
              <a:t>2</a:t>
            </a:r>
            <a:r>
              <a:rPr lang="en-US" sz="2400" baseline="-250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amplitudes of the two</a:t>
            </a:r>
          </a:p>
          <a:p>
            <a:r>
              <a:rPr lang="en-US" sz="2400" i="1" dirty="0" smtClean="0">
                <a:latin typeface="+mj-lt"/>
              </a:rPr>
              <a:t>E </a:t>
            </a:r>
            <a:r>
              <a:rPr lang="en-US" sz="2400" dirty="0" smtClean="0">
                <a:latin typeface="+mj-lt"/>
              </a:rPr>
              <a:t> symmetry normal modes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22495"/>
            <a:ext cx="7724775" cy="18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067854"/>
            <a:ext cx="8455130" cy="96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97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80999"/>
            <a:ext cx="5257800" cy="593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97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equations -- continued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23003"/>
              </p:ext>
            </p:extLst>
          </p:nvPr>
        </p:nvGraphicFramePr>
        <p:xfrm>
          <a:off x="1066800" y="838200"/>
          <a:ext cx="6092291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9" name="Equation" r:id="rId3" imgW="3314520" imgH="342720" progId="Equation.DSMT4">
                  <p:embed/>
                </p:oleObj>
              </mc:Choice>
              <mc:Fallback>
                <p:oleObj name="Equation" r:id="rId3" imgW="331452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6800" y="838200"/>
                        <a:ext cx="6092291" cy="63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8288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Diagonalize</a:t>
            </a:r>
            <a:r>
              <a:rPr lang="en-US" sz="2400" dirty="0" smtClean="0">
                <a:latin typeface="+mj-lt"/>
              </a:rPr>
              <a:t> nuclear Hamiltonian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328862"/>
            <a:ext cx="7928581" cy="1100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800" y="3292474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More detailed Hamiltonian from JCP paper: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595" y="3856359"/>
            <a:ext cx="5713205" cy="239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58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Solved numerically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76200"/>
            <a:ext cx="5562600" cy="5954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22860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P</a:t>
            </a:r>
            <a:r>
              <a:rPr lang="en-US" sz="3200" baseline="-25000" dirty="0" smtClean="0">
                <a:latin typeface="+mj-lt"/>
              </a:rPr>
              <a:t>4</a:t>
            </a:r>
            <a:r>
              <a:rPr lang="en-US" sz="3200" baseline="30000" dirty="0" smtClean="0">
                <a:latin typeface="+mj-lt"/>
              </a:rPr>
              <a:t>+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2070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559419" cy="4239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4657" y="783246"/>
            <a:ext cx="4200525" cy="41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8300" y="19847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As</a:t>
            </a:r>
            <a:r>
              <a:rPr lang="en-US" sz="3200" baseline="-25000" dirty="0" smtClean="0">
                <a:latin typeface="+mj-lt"/>
              </a:rPr>
              <a:t>4</a:t>
            </a:r>
            <a:r>
              <a:rPr lang="en-US" sz="3200" baseline="30000" dirty="0" smtClean="0">
                <a:latin typeface="+mj-lt"/>
              </a:rPr>
              <a:t>+</a:t>
            </a:r>
            <a:endParaRPr lang="en-US" sz="3200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1524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Sb</a:t>
            </a:r>
            <a:r>
              <a:rPr lang="en-US" sz="3200" baseline="-25000" dirty="0" smtClean="0">
                <a:latin typeface="+mj-lt"/>
              </a:rPr>
              <a:t>4</a:t>
            </a:r>
            <a:r>
              <a:rPr lang="en-US" sz="3200" baseline="30000" dirty="0" smtClean="0">
                <a:latin typeface="+mj-lt"/>
              </a:rPr>
              <a:t>+</a:t>
            </a:r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55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0"/>
            <a:ext cx="8628305" cy="46863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1295400"/>
            <a:ext cx="8610600" cy="2286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8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304800"/>
            <a:ext cx="8024813" cy="590464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715000" y="2400300"/>
            <a:ext cx="2667000" cy="2057400"/>
          </a:xfrm>
          <a:prstGeom prst="ellipse">
            <a:avLst/>
          </a:prstGeom>
          <a:noFill/>
          <a:ln w="666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6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Symmetry analysis of vibrations of </a:t>
            </a:r>
            <a:r>
              <a:rPr lang="en-US" sz="2400" dirty="0" smtClean="0">
                <a:latin typeface="+mj-lt"/>
              </a:rPr>
              <a:t>tetrahedral system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66800"/>
            <a:ext cx="667904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600575" y="609600"/>
            <a:ext cx="3933825" cy="3990975"/>
            <a:chOff x="3810000" y="1268540"/>
            <a:chExt cx="3933825" cy="399097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0" y="1268540"/>
              <a:ext cx="3933825" cy="399097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19600" y="2137420"/>
              <a:ext cx="614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Symbol" panose="05050102010706020507" pitchFamily="18" charset="2"/>
                </a:rPr>
                <a:t>s</a:t>
              </a:r>
              <a:r>
                <a:rPr lang="en-US" sz="2400" i="1" baseline="-25000" dirty="0" err="1" smtClean="0"/>
                <a:t>d</a:t>
              </a:r>
              <a:endParaRPr lang="en-US" sz="2400" i="1" dirty="0" smtClean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Visualization of symmetry elements</a:t>
            </a:r>
          </a:p>
          <a:p>
            <a:r>
              <a:rPr lang="en-US" sz="2400" dirty="0">
                <a:latin typeface="+mj-lt"/>
              </a:rPr>
              <a:t>   </a:t>
            </a:r>
            <a:r>
              <a:rPr lang="en-US" sz="2400" dirty="0">
                <a:latin typeface="+mj-lt"/>
                <a:hlinkClick r:id="rId3"/>
              </a:rPr>
              <a:t>http://symmetry.otterbein.edu/tutorial/methane.html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28600" y="990600"/>
            <a:ext cx="3305175" cy="3733800"/>
            <a:chOff x="228600" y="1447800"/>
            <a:chExt cx="3305175" cy="37338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8600" y="1676400"/>
              <a:ext cx="3305175" cy="3505200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V="1">
              <a:off x="1881187" y="1828800"/>
              <a:ext cx="24714" cy="19050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881187" y="1447800"/>
              <a:ext cx="1652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C</a:t>
              </a:r>
              <a:r>
                <a:rPr lang="en-US" sz="2400" i="1" baseline="-25000" dirty="0" smtClean="0">
                  <a:latin typeface="+mj-lt"/>
                </a:rPr>
                <a:t>3</a:t>
              </a:r>
              <a:endParaRPr lang="en-US" sz="2400" i="1" dirty="0" smtClean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 flipV="1">
              <a:off x="685800" y="2450068"/>
              <a:ext cx="1219201" cy="1359932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81000" y="1976735"/>
              <a:ext cx="1652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C</a:t>
              </a:r>
              <a:r>
                <a:rPr lang="en-US" sz="2400" i="1" baseline="-25000" dirty="0" smtClean="0">
                  <a:latin typeface="+mj-lt"/>
                </a:rPr>
                <a:t>2</a:t>
              </a:r>
              <a:r>
                <a:rPr lang="en-US" sz="2400" i="1" dirty="0" smtClean="0">
                  <a:latin typeface="+mj-lt"/>
                </a:rPr>
                <a:t>  S</a:t>
              </a:r>
              <a:r>
                <a:rPr lang="en-US" sz="2400" i="1" baseline="-25000" dirty="0" smtClean="0">
                  <a:latin typeface="+mj-lt"/>
                </a:rPr>
                <a:t>4</a:t>
              </a:r>
              <a:endParaRPr lang="en-US" sz="2400" i="1" dirty="0" smtClean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57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9" y="304800"/>
            <a:ext cx="3305175" cy="35052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2133600" y="3810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828800" y="10668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10668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3600" y="228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" y="1138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000" y="833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124200" y="19050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819400" y="25908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24200" y="25908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24200" y="1752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19400" y="2662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2357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362200" y="25146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057400" y="32004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362200" y="32004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62200" y="236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7400" y="3272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5600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838200" y="19812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33400" y="26670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38200" y="26670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82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" y="2738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71600" y="2433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057400" y="16002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752600" y="22860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57400" y="22860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574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52600" y="2357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2052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724400" y="381000"/>
            <a:ext cx="381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Construct 15-component vector V describing the 3-dimensional motion of the 5 atoms in CH</a:t>
            </a:r>
            <a:r>
              <a:rPr lang="en-US" sz="2400" baseline="-25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143318"/>
              </p:ext>
            </p:extLst>
          </p:nvPr>
        </p:nvGraphicFramePr>
        <p:xfrm>
          <a:off x="5362604" y="1905000"/>
          <a:ext cx="1419196" cy="4421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3" name="Equation" r:id="rId4" imgW="990360" imgH="3085920" progId="Equation.DSMT4">
                  <p:embed/>
                </p:oleObj>
              </mc:Choice>
              <mc:Fallback>
                <p:oleObj name="Equation" r:id="rId4" imgW="990360" imgH="308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2604" y="1905000"/>
                        <a:ext cx="1419196" cy="44213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86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59" y="304800"/>
            <a:ext cx="3305175" cy="3505200"/>
          </a:xfrm>
          <a:prstGeom prst="rect">
            <a:avLst/>
          </a:prstGeom>
        </p:spPr>
      </p:pic>
      <p:cxnSp>
        <p:nvCxnSpPr>
          <p:cNvPr id="38" name="Straight Arrow Connector 37"/>
          <p:cNvCxnSpPr/>
          <p:nvPr/>
        </p:nvCxnSpPr>
        <p:spPr>
          <a:xfrm flipV="1">
            <a:off x="2133600" y="3810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1828800" y="10668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2133600" y="10668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133600" y="228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28800" y="1138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67000" y="833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3124200" y="19050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819400" y="25908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124200" y="25908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124200" y="1752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819400" y="2662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57600" y="2357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362200" y="25146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057400" y="32004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362200" y="32004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362200" y="236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57400" y="32721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895600" y="2967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 flipV="1">
            <a:off x="838200" y="19812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533400" y="26670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838200" y="26670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8200" y="1828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" y="2738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371600" y="2433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 flipV="1">
            <a:off x="2057400" y="16002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1752600" y="2286000"/>
            <a:ext cx="304800" cy="3810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2057400" y="22860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057400" y="14478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752600" y="2357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90800" y="2052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456500"/>
              </p:ext>
            </p:extLst>
          </p:nvPr>
        </p:nvGraphicFramePr>
        <p:xfrm>
          <a:off x="778417" y="4487565"/>
          <a:ext cx="6235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7" name="Equation" r:id="rId4" imgW="6235560" imgH="622080" progId="Equation.DSMT4">
                  <p:embed/>
                </p:oleObj>
              </mc:Choice>
              <mc:Fallback>
                <p:oleObj name="Equation" r:id="rId4" imgW="62355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8417" y="4487565"/>
                        <a:ext cx="6235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833" y="495002"/>
            <a:ext cx="3638550" cy="343852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6477000" y="1524000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477000" y="2209800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0104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 flipH="1">
            <a:off x="6141567" y="2214264"/>
            <a:ext cx="335433" cy="219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6248400" y="1138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638800" y="1981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5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 flipV="1">
            <a:off x="7543800" y="757535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7543800" y="1443335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077200" y="12102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80" name="Straight Arrow Connector 79"/>
          <p:cNvCxnSpPr/>
          <p:nvPr/>
        </p:nvCxnSpPr>
        <p:spPr>
          <a:xfrm flipH="1">
            <a:off x="7208367" y="1447799"/>
            <a:ext cx="335433" cy="219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15200" y="3720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705600" y="1214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1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84" name="Straight Arrow Connector 83"/>
          <p:cNvCxnSpPr/>
          <p:nvPr/>
        </p:nvCxnSpPr>
        <p:spPr>
          <a:xfrm flipV="1">
            <a:off x="5334000" y="833735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>
            <a:off x="5334000" y="1519535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5867400" y="12864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 flipH="1">
            <a:off x="4998567" y="1523999"/>
            <a:ext cx="335433" cy="219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105400" y="4482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495800" y="12909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V="1">
            <a:off x="6705600" y="2586335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>
            <a:off x="6705600" y="3272135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7239000" y="30390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 flipH="1">
            <a:off x="6370167" y="3276599"/>
            <a:ext cx="335433" cy="219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6477000" y="220087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867400" y="30435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4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96" name="Straight Arrow Connector 95"/>
          <p:cNvCxnSpPr/>
          <p:nvPr/>
        </p:nvCxnSpPr>
        <p:spPr>
          <a:xfrm flipV="1">
            <a:off x="6096000" y="2061865"/>
            <a:ext cx="0" cy="6858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6096000" y="2747665"/>
            <a:ext cx="609600" cy="3810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6629400" y="25146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y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5760567" y="2752129"/>
            <a:ext cx="335433" cy="219671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5867400" y="1676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z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257800" y="251906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D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i="1" baseline="-25000" dirty="0" smtClean="0">
                <a:latin typeface="+mj-lt"/>
              </a:rPr>
              <a:t>3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727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Alternate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87978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3595"/>
          <a:stretch/>
        </p:blipFill>
        <p:spPr>
          <a:xfrm>
            <a:off x="482600" y="250825"/>
            <a:ext cx="6679045" cy="2590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43208"/>
              </p:ext>
            </p:extLst>
          </p:nvPr>
        </p:nvGraphicFramePr>
        <p:xfrm>
          <a:off x="1733550" y="2584450"/>
          <a:ext cx="47720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6" name="Equation" r:id="rId4" imgW="3340080" imgH="266400" progId="Equation.DSMT4">
                  <p:embed/>
                </p:oleObj>
              </mc:Choice>
              <mc:Fallback>
                <p:oleObj name="Equation" r:id="rId4" imgW="33400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33550" y="2584450"/>
                        <a:ext cx="4772025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101464"/>
              </p:ext>
            </p:extLst>
          </p:nvPr>
        </p:nvGraphicFramePr>
        <p:xfrm>
          <a:off x="842962" y="2965450"/>
          <a:ext cx="6553200" cy="2360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7" name="Equation" r:id="rId6" imgW="5041800" imgH="1815840" progId="Equation.DSMT4">
                  <p:embed/>
                </p:oleObj>
              </mc:Choice>
              <mc:Fallback>
                <p:oleObj name="Equation" r:id="rId6" imgW="5041800" imgH="1815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2962" y="2965450"/>
                        <a:ext cx="6553200" cy="2360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724400" y="37338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All motions:  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A</a:t>
            </a:r>
            <a:r>
              <a:rPr lang="en-US" sz="2400" i="1" baseline="-25000" dirty="0" smtClean="0">
                <a:latin typeface="+mj-lt"/>
                <a:sym typeface="Wingdings" panose="05000000000000000000" pitchFamily="2" charset="2"/>
              </a:rPr>
              <a:t>1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+E+T</a:t>
            </a:r>
            <a:r>
              <a:rPr lang="en-US" sz="2400" i="1" baseline="-25000" dirty="0" smtClean="0">
                <a:latin typeface="+mj-lt"/>
                <a:sym typeface="Wingdings" panose="05000000000000000000" pitchFamily="2" charset="2"/>
              </a:rPr>
              <a:t>1</a:t>
            </a:r>
            <a:r>
              <a:rPr lang="en-US" sz="2400" i="1" dirty="0" smtClean="0">
                <a:latin typeface="+mj-lt"/>
                <a:sym typeface="Wingdings" panose="05000000000000000000" pitchFamily="2" charset="2"/>
              </a:rPr>
              <a:t>+3T</a:t>
            </a:r>
            <a:r>
              <a:rPr lang="en-US" sz="2400" i="1" baseline="-25000" dirty="0" smtClean="0">
                <a:latin typeface="+mj-lt"/>
                <a:sym typeface="Wingdings" panose="05000000000000000000" pitchFamily="2" charset="2"/>
              </a:rPr>
              <a:t>2</a:t>
            </a:r>
            <a:endParaRPr lang="en-US" sz="2400" i="1" dirty="0" smtClean="0">
              <a:latin typeface="+mj-lt"/>
              <a:sym typeface="Wingdings" panose="05000000000000000000" pitchFamily="2" charset="2"/>
            </a:endParaRPr>
          </a:p>
          <a:p>
            <a:r>
              <a:rPr lang="en-US" sz="2400" dirty="0" smtClean="0">
                <a:latin typeface="+mj-lt"/>
              </a:rPr>
              <a:t>Translations:    </a:t>
            </a:r>
            <a:r>
              <a:rPr lang="en-US" sz="2400" i="1" dirty="0" smtClean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  </a:t>
            </a:r>
          </a:p>
          <a:p>
            <a:r>
              <a:rPr lang="en-US" sz="2400" dirty="0" smtClean="0">
                <a:latin typeface="+mj-lt"/>
              </a:rPr>
              <a:t>Rotations</a:t>
            </a:r>
            <a:r>
              <a:rPr lang="en-US" sz="2400" smtClean="0">
                <a:latin typeface="+mj-lt"/>
              </a:rPr>
              <a:t>:         </a:t>
            </a:r>
            <a:r>
              <a:rPr lang="en-US" sz="2400" i="1" smtClean="0">
                <a:latin typeface="+mj-lt"/>
              </a:rPr>
              <a:t>T</a:t>
            </a:r>
            <a:r>
              <a:rPr lang="en-US" sz="2400" i="1" baseline="-25000" dirty="0">
                <a:latin typeface="+mj-lt"/>
              </a:rPr>
              <a:t>1</a:t>
            </a:r>
            <a:endParaRPr lang="en-US" sz="2400" i="1" baseline="-25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Vibrations:        </a:t>
            </a:r>
            <a:r>
              <a:rPr lang="en-US" sz="2400" i="1" dirty="0" smtClean="0">
                <a:sym typeface="Wingdings" panose="05000000000000000000" pitchFamily="2" charset="2"/>
              </a:rPr>
              <a:t>A</a:t>
            </a:r>
            <a:r>
              <a:rPr lang="en-US" sz="2400" i="1" baseline="-25000" dirty="0" smtClean="0">
                <a:sym typeface="Wingdings" panose="05000000000000000000" pitchFamily="2" charset="2"/>
              </a:rPr>
              <a:t>1</a:t>
            </a:r>
            <a:r>
              <a:rPr lang="en-US" sz="2400" i="1" dirty="0" smtClean="0">
                <a:sym typeface="Wingdings" panose="05000000000000000000" pitchFamily="2" charset="2"/>
              </a:rPr>
              <a:t>+E+2T</a:t>
            </a:r>
            <a:r>
              <a:rPr lang="en-US" sz="2400" i="1" baseline="-25000" dirty="0" smtClean="0">
                <a:sym typeface="Wingdings" panose="05000000000000000000" pitchFamily="2" charset="2"/>
              </a:rPr>
              <a:t>2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432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3/22/2017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745  Spring 2017 -- Lecture 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305800" cy="508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5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22633</TotalTime>
  <Words>353</Words>
  <Application>Microsoft Office PowerPoint</Application>
  <PresentationFormat>On-screen Show (4:3)</PresentationFormat>
  <Paragraphs>135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Symbol</vt:lpstr>
      <vt:lpstr>Wingdings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1292</cp:revision>
  <cp:lastPrinted>2017-03-22T03:05:42Z</cp:lastPrinted>
  <dcterms:created xsi:type="dcterms:W3CDTF">2012-01-10T18:32:24Z</dcterms:created>
  <dcterms:modified xsi:type="dcterms:W3CDTF">2017-03-22T03:06:02Z</dcterms:modified>
</cp:coreProperties>
</file>