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540" y="56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76200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25: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Group theory and intrinsic spin; specifically, s=1/2</a:t>
            </a:r>
          </a:p>
          <a:p>
            <a:pPr algn="ctr"/>
            <a:endParaRPr lang="en-US" sz="2800" b="1" dirty="0">
              <a:solidFill>
                <a:schemeClr val="folHlink"/>
              </a:solidFill>
            </a:endParaRP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Dirac equation for hydrogen atom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Spin-orbit interaction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Double groups</a:t>
            </a:r>
          </a:p>
          <a:p>
            <a:pPr marL="1428750" lvl="2" indent="-514350"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  <a:p>
            <a:pPr lvl="1"/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043881"/>
              </p:ext>
            </p:extLst>
          </p:nvPr>
        </p:nvGraphicFramePr>
        <p:xfrm>
          <a:off x="762000" y="685800"/>
          <a:ext cx="7342188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2" name="Equation" r:id="rId3" imgW="4597200" imgH="2831760" progId="Equation.DSMT4">
                  <p:embed/>
                </p:oleObj>
              </mc:Choice>
              <mc:Fallback>
                <p:oleObj name="Equation" r:id="rId3" imgW="4597200" imgH="283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685800"/>
                        <a:ext cx="7342188" cy="452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20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176254"/>
              </p:ext>
            </p:extLst>
          </p:nvPr>
        </p:nvGraphicFramePr>
        <p:xfrm>
          <a:off x="685800" y="206374"/>
          <a:ext cx="6580188" cy="6149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6" name="Equation" r:id="rId3" imgW="4051080" imgH="3784320" progId="Equation.DSMT4">
                  <p:embed/>
                </p:oleObj>
              </mc:Choice>
              <mc:Fallback>
                <p:oleObj name="Equation" r:id="rId3" imgW="4051080" imgH="378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06374"/>
                        <a:ext cx="6580188" cy="6149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257300" y="7620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206674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15000" y="227678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95400" y="19812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95400" y="25146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1980278"/>
            <a:ext cx="0" cy="4376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0" y="1981200"/>
            <a:ext cx="0" cy="4376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0" y="1981200"/>
            <a:ext cx="0" cy="4376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5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532409"/>
              </p:ext>
            </p:extLst>
          </p:nvPr>
        </p:nvGraphicFramePr>
        <p:xfrm>
          <a:off x="478971" y="304800"/>
          <a:ext cx="85217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2" name="Equation" r:id="rId3" imgW="6946560" imgH="927000" progId="Equation.DSMT4">
                  <p:embed/>
                </p:oleObj>
              </mc:Choice>
              <mc:Fallback>
                <p:oleObj name="Equation" r:id="rId3" imgW="694656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971" y="304800"/>
                        <a:ext cx="8521700" cy="113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16478"/>
              </p:ext>
            </p:extLst>
          </p:nvPr>
        </p:nvGraphicFramePr>
        <p:xfrm>
          <a:off x="990600" y="1441450"/>
          <a:ext cx="5922963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3" name="Equation" r:id="rId5" imgW="3708360" imgH="3073320" progId="Equation.DSMT4">
                  <p:embed/>
                </p:oleObj>
              </mc:Choice>
              <mc:Fallback>
                <p:oleObj name="Equation" r:id="rId5" imgW="3708360" imgH="3073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1441450"/>
                        <a:ext cx="5922963" cy="490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8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914863"/>
              </p:ext>
            </p:extLst>
          </p:nvPr>
        </p:nvGraphicFramePr>
        <p:xfrm>
          <a:off x="609599" y="228600"/>
          <a:ext cx="25532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4" name="Equation" r:id="rId3" imgW="2323800" imgH="901440" progId="Equation.DSMT4">
                  <p:embed/>
                </p:oleObj>
              </mc:Choice>
              <mc:Fallback>
                <p:oleObj name="Equation" r:id="rId3" imgW="23238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599" y="228600"/>
                        <a:ext cx="25532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107203"/>
              </p:ext>
            </p:extLst>
          </p:nvPr>
        </p:nvGraphicFramePr>
        <p:xfrm>
          <a:off x="609599" y="1295400"/>
          <a:ext cx="5741987" cy="221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65" name="Equation" r:id="rId5" imgW="3593880" imgH="1384200" progId="Equation.DSMT4">
                  <p:embed/>
                </p:oleObj>
              </mc:Choice>
              <mc:Fallback>
                <p:oleObj name="Equation" r:id="rId5" imgW="3593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599" y="1295400"/>
                        <a:ext cx="5741987" cy="2211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2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" y="990600"/>
            <a:ext cx="9136743" cy="4876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7526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Dirac equation for  describing the quantum mechanics of an electron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021044"/>
              </p:ext>
            </p:extLst>
          </p:nvPr>
        </p:nvGraphicFramePr>
        <p:xfrm>
          <a:off x="990600" y="1600200"/>
          <a:ext cx="6314030" cy="334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9" name="Equation" r:id="rId3" imgW="4559040" imgH="2412720" progId="Equation.DSMT4">
                  <p:embed/>
                </p:oleObj>
              </mc:Choice>
              <mc:Fallback>
                <p:oleObj name="Equation" r:id="rId3" imgW="455904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600200"/>
                        <a:ext cx="6314030" cy="3341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35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Four-component Dirac Hamiltonian for an electron in a spherically symmetric scalar potential   </a:t>
            </a:r>
            <a:r>
              <a:rPr lang="en-US" sz="2400" i="1" dirty="0" smtClean="0">
                <a:latin typeface="+mj-lt"/>
              </a:rPr>
              <a:t>V(r):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309860"/>
              </p:ext>
            </p:extLst>
          </p:nvPr>
        </p:nvGraphicFramePr>
        <p:xfrm>
          <a:off x="990600" y="1676400"/>
          <a:ext cx="4859197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5" name="Equation" r:id="rId3" imgW="3543120" imgH="876240" progId="Equation.DSMT4">
                  <p:embed/>
                </p:oleObj>
              </mc:Choice>
              <mc:Fallback>
                <p:oleObj name="Equation" r:id="rId3" imgW="354312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676400"/>
                        <a:ext cx="4859197" cy="120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3429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useful four-component matrices: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096907"/>
              </p:ext>
            </p:extLst>
          </p:nvPr>
        </p:nvGraphicFramePr>
        <p:xfrm>
          <a:off x="1144588" y="4000500"/>
          <a:ext cx="4551362" cy="220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6" name="Equation" r:id="rId5" imgW="2908080" imgH="1409400" progId="Equation.DSMT4">
                  <p:embed/>
                </p:oleObj>
              </mc:Choice>
              <mc:Fallback>
                <p:oleObj name="Equation" r:id="rId5" imgW="290808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588" y="4000500"/>
                        <a:ext cx="4551362" cy="220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4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following commutation relations can be shown: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726428"/>
              </p:ext>
            </p:extLst>
          </p:nvPr>
        </p:nvGraphicFramePr>
        <p:xfrm>
          <a:off x="1066800" y="1066800"/>
          <a:ext cx="6635488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5" name="Equation" r:id="rId3" imgW="4508280" imgH="393480" progId="Equation.DSMT4">
                  <p:embed/>
                </p:oleObj>
              </mc:Choice>
              <mc:Fallback>
                <p:oleObj name="Equation" r:id="rId3" imgW="450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066800"/>
                        <a:ext cx="6635488" cy="579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098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Useful identity: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85428"/>
              </p:ext>
            </p:extLst>
          </p:nvPr>
        </p:nvGraphicFramePr>
        <p:xfrm>
          <a:off x="998864" y="2897039"/>
          <a:ext cx="7306936" cy="1063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6" name="Equation" r:id="rId5" imgW="4622760" imgH="672840" progId="Equation.DSMT4">
                  <p:embed/>
                </p:oleObj>
              </mc:Choice>
              <mc:Fallback>
                <p:oleObj name="Equation" r:id="rId5" imgW="46227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8864" y="2897039"/>
                        <a:ext cx="7306936" cy="1063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of Dirac Hamiltonian for spherical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952875"/>
              </p:ext>
            </p:extLst>
          </p:nvPr>
        </p:nvGraphicFramePr>
        <p:xfrm>
          <a:off x="304800" y="1371600"/>
          <a:ext cx="8655051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0" name="Equation" r:id="rId3" imgW="6311880" imgH="876240" progId="Equation.DSMT4">
                  <p:embed/>
                </p:oleObj>
              </mc:Choice>
              <mc:Fallback>
                <p:oleObj name="Equation" r:id="rId3" imgW="631188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371600"/>
                        <a:ext cx="8655051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14520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Relationships between eigenvalues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27821"/>
              </p:ext>
            </p:extLst>
          </p:nvPr>
        </p:nvGraphicFramePr>
        <p:xfrm>
          <a:off x="1219200" y="3926908"/>
          <a:ext cx="6579440" cy="1711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1" name="Equation" r:id="rId5" imgW="4051080" imgH="1054080" progId="Equation.DSMT4">
                  <p:embed/>
                </p:oleObj>
              </mc:Choice>
              <mc:Fallback>
                <p:oleObj name="Equation" r:id="rId5" imgW="40510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3926908"/>
                        <a:ext cx="6579440" cy="1711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219200" y="4495800"/>
            <a:ext cx="6629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3885278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48400" y="3810000"/>
            <a:ext cx="0" cy="17535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4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179442"/>
              </p:ext>
            </p:extLst>
          </p:nvPr>
        </p:nvGraphicFramePr>
        <p:xfrm>
          <a:off x="152400" y="414338"/>
          <a:ext cx="8916987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1" name="Equation" r:id="rId3" imgW="6502320" imgH="2273040" progId="Equation.DSMT4">
                  <p:embed/>
                </p:oleObj>
              </mc:Choice>
              <mc:Fallback>
                <p:oleObj name="Equation" r:id="rId3" imgW="6502320" imgH="227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414338"/>
                        <a:ext cx="8916987" cy="311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370000"/>
              </p:ext>
            </p:extLst>
          </p:nvPr>
        </p:nvGraphicFramePr>
        <p:xfrm>
          <a:off x="828675" y="3751241"/>
          <a:ext cx="5657850" cy="261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2" name="Equation" r:id="rId5" imgW="3543120" imgH="1638000" progId="Equation.DSMT4">
                  <p:embed/>
                </p:oleObj>
              </mc:Choice>
              <mc:Fallback>
                <p:oleObj name="Equation" r:id="rId5" imgW="35431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8675" y="3751241"/>
                        <a:ext cx="5657850" cy="261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6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316984"/>
              </p:ext>
            </p:extLst>
          </p:nvPr>
        </p:nvGraphicFramePr>
        <p:xfrm>
          <a:off x="361950" y="196952"/>
          <a:ext cx="5657850" cy="261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6" name="Equation" r:id="rId3" imgW="3543120" imgH="1638000" progId="Equation.DSMT4">
                  <p:embed/>
                </p:oleObj>
              </mc:Choice>
              <mc:Fallback>
                <p:oleObj name="Equation" r:id="rId3" imgW="35431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1950" y="196952"/>
                        <a:ext cx="5657850" cy="261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450988"/>
              </p:ext>
            </p:extLst>
          </p:nvPr>
        </p:nvGraphicFramePr>
        <p:xfrm>
          <a:off x="329293" y="3124200"/>
          <a:ext cx="657924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7" name="Equation" r:id="rId5" imgW="4559040" imgH="1002960" progId="Equation.DSMT4">
                  <p:embed/>
                </p:oleObj>
              </mc:Choice>
              <mc:Fallback>
                <p:oleObj name="Equation" r:id="rId5" imgW="45590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293" y="3124200"/>
                        <a:ext cx="657924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756152"/>
              </p:ext>
            </p:extLst>
          </p:nvPr>
        </p:nvGraphicFramePr>
        <p:xfrm>
          <a:off x="370962" y="4850596"/>
          <a:ext cx="3308409" cy="984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8" name="Equation" r:id="rId7" imgW="2006280" imgH="596880" progId="Equation.DSMT4">
                  <p:embed/>
                </p:oleObj>
              </mc:Choice>
              <mc:Fallback>
                <p:oleObj name="Equation" r:id="rId7" imgW="20062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962" y="4850596"/>
                        <a:ext cx="3308409" cy="984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53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070083"/>
              </p:ext>
            </p:extLst>
          </p:nvPr>
        </p:nvGraphicFramePr>
        <p:xfrm>
          <a:off x="361723" y="181882"/>
          <a:ext cx="8335963" cy="620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9" name="Equation" r:id="rId3" imgW="5219640" imgH="3886200" progId="Equation.DSMT4">
                  <p:embed/>
                </p:oleObj>
              </mc:Choice>
              <mc:Fallback>
                <p:oleObj name="Equation" r:id="rId3" imgW="5219640" imgH="3886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1723" y="181882"/>
                        <a:ext cx="8335963" cy="620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90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23035</TotalTime>
  <Words>201</Words>
  <Application>Microsoft Office PowerPoint</Application>
  <PresentationFormat>On-screen Show (4:3)</PresentationFormat>
  <Paragraphs>58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1316</cp:revision>
  <cp:lastPrinted>2017-03-24T14:46:21Z</cp:lastPrinted>
  <dcterms:created xsi:type="dcterms:W3CDTF">2012-01-10T18:32:24Z</dcterms:created>
  <dcterms:modified xsi:type="dcterms:W3CDTF">2017-03-24T17:21:31Z</dcterms:modified>
</cp:coreProperties>
</file>