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6" r:id="rId2"/>
    <p:sldId id="299" r:id="rId3"/>
    <p:sldId id="320" r:id="rId4"/>
    <p:sldId id="322" r:id="rId5"/>
    <p:sldId id="321" r:id="rId6"/>
    <p:sldId id="323" r:id="rId7"/>
    <p:sldId id="324" r:id="rId8"/>
    <p:sldId id="325" r:id="rId9"/>
    <p:sldId id="327" r:id="rId10"/>
    <p:sldId id="326" r:id="rId11"/>
    <p:sldId id="328" r:id="rId12"/>
    <p:sldId id="329" r:id="rId13"/>
    <p:sldId id="330" r:id="rId14"/>
    <p:sldId id="331" r:id="rId15"/>
    <p:sldId id="332" r:id="rId16"/>
    <p:sldId id="333" r:id="rId17"/>
    <p:sldId id="334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9" d="100"/>
          <a:sy n="59" d="100"/>
        </p:scale>
        <p:origin x="1108" y="56"/>
      </p:cViewPr>
      <p:guideLst>
        <p:guide orient="horz"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1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wmf"/><Relationship Id="rId5" Type="http://schemas.openxmlformats.org/officeDocument/2006/relationships/image" Target="../media/image12.png"/><Relationship Id="rId15" Type="http://schemas.openxmlformats.org/officeDocument/2006/relationships/oleObject" Target="../embeddings/oleObject19.bin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lmf.nist.gov/34" TargetMode="Externa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76200"/>
            <a:ext cx="70104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27:</a:t>
            </a:r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Topics involving angular momentum</a:t>
            </a:r>
          </a:p>
          <a:p>
            <a:pPr algn="ctr"/>
            <a:r>
              <a:rPr lang="en-US" sz="2800" b="1" dirty="0" smtClean="0">
                <a:solidFill>
                  <a:schemeClr val="folHlink"/>
                </a:solidFill>
              </a:rPr>
              <a:t>Chap. 14 in DDJ</a:t>
            </a:r>
          </a:p>
          <a:p>
            <a:pPr algn="ctr"/>
            <a:endParaRPr lang="en-US" sz="2800" b="1" dirty="0">
              <a:solidFill>
                <a:schemeClr val="folHlink"/>
              </a:solidFill>
            </a:endParaRPr>
          </a:p>
          <a:p>
            <a:endParaRPr lang="en-US" sz="2800" b="1" dirty="0" smtClean="0">
              <a:solidFill>
                <a:schemeClr val="folHlink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“Addition”  of angular momenta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Rotation of angular momenta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Double group representations</a:t>
            </a:r>
            <a:endParaRPr lang="en-US" sz="2800" b="1" dirty="0">
              <a:solidFill>
                <a:schemeClr val="folHlink"/>
              </a:solidFill>
            </a:endParaRPr>
          </a:p>
          <a:p>
            <a:pPr lvl="1"/>
            <a:endParaRPr lang="en-US" sz="28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415403"/>
              </p:ext>
            </p:extLst>
          </p:nvPr>
        </p:nvGraphicFramePr>
        <p:xfrm>
          <a:off x="152400" y="1182195"/>
          <a:ext cx="489905" cy="224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3" name="Equation" r:id="rId3" imgW="368280" imgH="1688760" progId="Equation.DSMT4">
                  <p:embed/>
                </p:oleObj>
              </mc:Choice>
              <mc:Fallback>
                <p:oleObj name="Equation" r:id="rId3" imgW="36828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182195"/>
                        <a:ext cx="489905" cy="2246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05" y="533400"/>
            <a:ext cx="4924425" cy="30194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181600" y="800100"/>
            <a:ext cx="3733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81600" y="1206500"/>
            <a:ext cx="3733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105400" y="3429000"/>
            <a:ext cx="3733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451124"/>
              </p:ext>
            </p:extLst>
          </p:nvPr>
        </p:nvGraphicFramePr>
        <p:xfrm>
          <a:off x="5426075" y="884239"/>
          <a:ext cx="2254249" cy="246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34" name="Equation" r:id="rId6" imgW="1803240" imgH="1968480" progId="Equation.DSMT4">
                  <p:embed/>
                </p:oleObj>
              </mc:Choice>
              <mc:Fallback>
                <p:oleObj name="Equation" r:id="rId6" imgW="1803240" imgH="1968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6075" y="884239"/>
                        <a:ext cx="2254249" cy="2460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38200" y="4102101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complete group is now of order 48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and there are 8 classes and 8 representations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need to find three more representations</a:t>
            </a:r>
            <a:endParaRPr lang="en-US" sz="2400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457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+3R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0" y="452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+6R</a:t>
            </a:r>
          </a:p>
        </p:txBody>
      </p:sp>
    </p:spTree>
    <p:extLst>
      <p:ext uri="{BB962C8B-B14F-4D97-AF65-F5344CB8AC3E}">
        <p14:creationId xmlns:p14="http://schemas.microsoft.com/office/powerpoint/2010/main" val="404091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543880"/>
              </p:ext>
            </p:extLst>
          </p:nvPr>
        </p:nvGraphicFramePr>
        <p:xfrm>
          <a:off x="152400" y="1182195"/>
          <a:ext cx="489905" cy="224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18" name="Equation" r:id="rId3" imgW="368280" imgH="1688760" progId="Equation.DSMT4">
                  <p:embed/>
                </p:oleObj>
              </mc:Choice>
              <mc:Fallback>
                <p:oleObj name="Equation" r:id="rId3" imgW="36828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182195"/>
                        <a:ext cx="489905" cy="2246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05" y="533400"/>
            <a:ext cx="4924425" cy="30194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181600" y="800100"/>
            <a:ext cx="3733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181600" y="1206500"/>
            <a:ext cx="3733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05400" y="3429000"/>
            <a:ext cx="3733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13405"/>
              </p:ext>
            </p:extLst>
          </p:nvPr>
        </p:nvGraphicFramePr>
        <p:xfrm>
          <a:off x="5426075" y="884239"/>
          <a:ext cx="2254249" cy="2460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19" name="Equation" r:id="rId6" imgW="1803240" imgH="1968480" progId="Equation.DSMT4">
                  <p:embed/>
                </p:oleObj>
              </mc:Choice>
              <mc:Fallback>
                <p:oleObj name="Equation" r:id="rId6" imgW="1803240" imgH="1968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6075" y="884239"/>
                        <a:ext cx="2254249" cy="2460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38400" y="457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+3R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33800" y="452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+6R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440778"/>
              </p:ext>
            </p:extLst>
          </p:nvPr>
        </p:nvGraphicFramePr>
        <p:xfrm>
          <a:off x="190500" y="3565525"/>
          <a:ext cx="343945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20" name="Equation" r:id="rId8" imgW="279360" imgH="1002960" progId="Equation.DSMT4">
                  <p:embed/>
                </p:oleObj>
              </mc:Choice>
              <mc:Fallback>
                <p:oleObj name="Equation" r:id="rId8" imgW="27936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500" y="3565525"/>
                        <a:ext cx="343945" cy="123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6207" y="3625205"/>
            <a:ext cx="7154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lain" startAt="2"/>
            </a:pPr>
            <a:r>
              <a:rPr lang="en-US" sz="2400" dirty="0" smtClean="0">
                <a:latin typeface="+mj-lt"/>
              </a:rPr>
              <a:t>      1            0             0            -2      -1                 </a:t>
            </a:r>
          </a:p>
          <a:p>
            <a:r>
              <a:rPr lang="en-US" sz="2400" dirty="0" smtClean="0">
                <a:latin typeface="+mj-lt"/>
              </a:rPr>
              <a:t>2         1           0              0            -2      -1  </a:t>
            </a:r>
          </a:p>
          <a:p>
            <a:r>
              <a:rPr lang="en-US" sz="2400" dirty="0" smtClean="0">
                <a:latin typeface="+mj-lt"/>
              </a:rPr>
              <a:t>4        -1           0             0       0    -4        1         0     </a:t>
            </a:r>
          </a:p>
          <a:p>
            <a:pPr marL="457200" indent="-457200">
              <a:buAutoNum type="arabicPlain" startAt="2"/>
            </a:pPr>
            <a:endParaRPr lang="en-US" sz="2400" dirty="0" smtClean="0">
              <a:latin typeface="+mj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510542"/>
              </p:ext>
            </p:extLst>
          </p:nvPr>
        </p:nvGraphicFramePr>
        <p:xfrm>
          <a:off x="4724400" y="3581400"/>
          <a:ext cx="481543" cy="444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21" name="Equation" r:id="rId10" imgW="330120" imgH="304560" progId="Equation.DSMT4">
                  <p:embed/>
                </p:oleObj>
              </mc:Choice>
              <mc:Fallback>
                <p:oleObj name="Equation" r:id="rId10" imgW="3301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24400" y="3581400"/>
                        <a:ext cx="481543" cy="444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909085"/>
              </p:ext>
            </p:extLst>
          </p:nvPr>
        </p:nvGraphicFramePr>
        <p:xfrm>
          <a:off x="4556125" y="4051300"/>
          <a:ext cx="6667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22" name="Equation" r:id="rId12" imgW="457200" imgH="304560" progId="Equation.DSMT4">
                  <p:embed/>
                </p:oleObj>
              </mc:Choice>
              <mc:Fallback>
                <p:oleObj name="Equation" r:id="rId12" imgW="4572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56125" y="4051300"/>
                        <a:ext cx="66675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767118"/>
              </p:ext>
            </p:extLst>
          </p:nvPr>
        </p:nvGraphicFramePr>
        <p:xfrm>
          <a:off x="7062257" y="3975099"/>
          <a:ext cx="481543" cy="444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23" name="Equation" r:id="rId14" imgW="330120" imgH="304560" progId="Equation.DSMT4">
                  <p:embed/>
                </p:oleObj>
              </mc:Choice>
              <mc:Fallback>
                <p:oleObj name="Equation" r:id="rId14" imgW="3301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62257" y="3975099"/>
                        <a:ext cx="481543" cy="444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902797"/>
              </p:ext>
            </p:extLst>
          </p:nvPr>
        </p:nvGraphicFramePr>
        <p:xfrm>
          <a:off x="6953250" y="3581400"/>
          <a:ext cx="66675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24" name="Equation" r:id="rId15" imgW="457200" imgH="304560" progId="Equation.DSMT4">
                  <p:embed/>
                </p:oleObj>
              </mc:Choice>
              <mc:Fallback>
                <p:oleObj name="Equation" r:id="rId15" imgW="45720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53250" y="3581400"/>
                        <a:ext cx="66675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5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95"/>
          <a:stretch/>
        </p:blipFill>
        <p:spPr>
          <a:xfrm>
            <a:off x="-73993" y="1905000"/>
            <a:ext cx="9205293" cy="3395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09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results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4114800"/>
            <a:ext cx="8915400" cy="1066800"/>
          </a:xfrm>
          <a:prstGeom prst="rect">
            <a:avLst/>
          </a:prstGeom>
          <a:solidFill>
            <a:srgbClr val="FFFF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rved Right Arrow 7"/>
          <p:cNvSpPr/>
          <p:nvPr/>
        </p:nvSpPr>
        <p:spPr>
          <a:xfrm rot="10800000" flipH="1">
            <a:off x="2971800" y="5181600"/>
            <a:ext cx="457200" cy="869950"/>
          </a:xfrm>
          <a:prstGeom prst="curvedRightArrow">
            <a:avLst>
              <a:gd name="adj1" fmla="val 25000"/>
              <a:gd name="adj2" fmla="val 50000"/>
              <a:gd name="adj3" fmla="val 133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56388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valid double group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6032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75" y="690265"/>
            <a:ext cx="5581650" cy="5773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Double group band structure of 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371600"/>
            <a:ext cx="324606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1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481012"/>
            <a:ext cx="6772275" cy="605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991475" cy="114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5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195"/>
          <a:stretch/>
        </p:blipFill>
        <p:spPr>
          <a:xfrm>
            <a:off x="-86693" y="1128714"/>
            <a:ext cx="9205293" cy="33956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Crystal field splitting of atom in octahedral field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647981"/>
              </p:ext>
            </p:extLst>
          </p:nvPr>
        </p:nvGraphicFramePr>
        <p:xfrm>
          <a:off x="104775" y="4478338"/>
          <a:ext cx="88106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4" name="Equation" r:id="rId4" imgW="5740200" imgH="520560" progId="Equation.DSMT4">
                  <p:embed/>
                </p:oleObj>
              </mc:Choice>
              <mc:Fallback>
                <p:oleObj name="Equation" r:id="rId4" imgW="57402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775" y="4478338"/>
                        <a:ext cx="8810625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>
            <a:off x="4724400" y="4996657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624478"/>
              </p:ext>
            </p:extLst>
          </p:nvPr>
        </p:nvGraphicFramePr>
        <p:xfrm>
          <a:off x="5448300" y="5288757"/>
          <a:ext cx="711200" cy="81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5" name="Equation" r:id="rId6" imgW="253800" imgH="291960" progId="Equation.DSMT4">
                  <p:embed/>
                </p:oleObj>
              </mc:Choice>
              <mc:Fallback>
                <p:oleObj name="Equation" r:id="rId6" imgW="2538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8300" y="5288757"/>
                        <a:ext cx="711200" cy="817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5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195"/>
          <a:stretch/>
        </p:blipFill>
        <p:spPr>
          <a:xfrm>
            <a:off x="-86693" y="1128714"/>
            <a:ext cx="9205293" cy="33956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Crystal field splitting of atom in octahedral field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805623"/>
              </p:ext>
            </p:extLst>
          </p:nvPr>
        </p:nvGraphicFramePr>
        <p:xfrm>
          <a:off x="-87313" y="4502150"/>
          <a:ext cx="867251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4" name="Equation" r:id="rId4" imgW="5651280" imgH="482400" progId="Equation.DSMT4">
                  <p:embed/>
                </p:oleObj>
              </mc:Choice>
              <mc:Fallback>
                <p:oleObj name="Equation" r:id="rId4" imgW="56512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87313" y="4502150"/>
                        <a:ext cx="867251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Down Arrow 12"/>
          <p:cNvSpPr/>
          <p:nvPr/>
        </p:nvSpPr>
        <p:spPr>
          <a:xfrm>
            <a:off x="4724400" y="4996657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132633"/>
              </p:ext>
            </p:extLst>
          </p:nvPr>
        </p:nvGraphicFramePr>
        <p:xfrm>
          <a:off x="5448300" y="5288757"/>
          <a:ext cx="711200" cy="817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5" name="Equation" r:id="rId6" imgW="253800" imgH="291960" progId="Equation.DSMT4">
                  <p:embed/>
                </p:oleObj>
              </mc:Choice>
              <mc:Fallback>
                <p:oleObj name="Equation" r:id="rId6" imgW="2538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8300" y="5288757"/>
                        <a:ext cx="711200" cy="817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2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162925" cy="27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4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20" y="838200"/>
            <a:ext cx="8834380" cy="46482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1510" y="19812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79" y="228600"/>
            <a:ext cx="8043863" cy="584943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91200" y="1828800"/>
            <a:ext cx="2667000" cy="22098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91200" y="3124200"/>
            <a:ext cx="2667000" cy="22098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6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743836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Addition of angular momenta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765945"/>
              </p:ext>
            </p:extLst>
          </p:nvPr>
        </p:nvGraphicFramePr>
        <p:xfrm>
          <a:off x="304800" y="838200"/>
          <a:ext cx="8543326" cy="203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8" name="Equation" r:id="rId3" imgW="6222960" imgH="1485720" progId="Equation.DSMT4">
                  <p:embed/>
                </p:oleObj>
              </mc:Choice>
              <mc:Fallback>
                <p:oleObj name="Equation" r:id="rId3" imgW="622296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838200"/>
                        <a:ext cx="8543326" cy="2039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149967"/>
              </p:ext>
            </p:extLst>
          </p:nvPr>
        </p:nvGraphicFramePr>
        <p:xfrm>
          <a:off x="690299" y="3148125"/>
          <a:ext cx="8168713" cy="2938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9" name="Equation" r:id="rId5" imgW="4978080" imgH="1790640" progId="Equation.DSMT4">
                  <p:embed/>
                </p:oleObj>
              </mc:Choice>
              <mc:Fallback>
                <p:oleObj name="Equation" r:id="rId5" imgW="4978080" imgH="1790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299" y="3148125"/>
                        <a:ext cx="8168713" cy="2938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more information on the </a:t>
            </a:r>
            <a:r>
              <a:rPr lang="en-US" sz="2400" dirty="0" err="1" smtClean="0">
                <a:latin typeface="+mj-lt"/>
              </a:rPr>
              <a:t>Clebsch</a:t>
            </a:r>
            <a:r>
              <a:rPr lang="en-US" sz="2400" dirty="0">
                <a:latin typeface="+mj-lt"/>
              </a:rPr>
              <a:t>-Gordon coefficients: </a:t>
            </a:r>
            <a:r>
              <a:rPr lang="en-US" sz="2400" dirty="0">
                <a:latin typeface="+mj-lt"/>
                <a:hlinkClick r:id="rId3"/>
              </a:rPr>
              <a:t>http://dlmf.nist.gov/34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440504"/>
              </p:ext>
            </p:extLst>
          </p:nvPr>
        </p:nvGraphicFramePr>
        <p:xfrm>
          <a:off x="113506" y="1285022"/>
          <a:ext cx="891698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8" name="Equation" r:id="rId4" imgW="6502320" imgH="1777680" progId="Equation.DSMT4">
                  <p:embed/>
                </p:oleObj>
              </mc:Choice>
              <mc:Fallback>
                <p:oleObj name="Equation" r:id="rId4" imgW="6502320" imgH="1777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506" y="1285022"/>
                        <a:ext cx="8916987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437170"/>
              </p:ext>
            </p:extLst>
          </p:nvPr>
        </p:nvGraphicFramePr>
        <p:xfrm>
          <a:off x="153987" y="4191000"/>
          <a:ext cx="8532813" cy="157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9" name="Equation" r:id="rId6" imgW="7353000" imgH="1358640" progId="Equation.DSMT4">
                  <p:embed/>
                </p:oleObj>
              </mc:Choice>
              <mc:Fallback>
                <p:oleObj name="Equation" r:id="rId6" imgW="7353000" imgH="1358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3987" y="4191000"/>
                        <a:ext cx="8532813" cy="1575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82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408112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Irreducible representations in terms of angular momentum-spin </a:t>
            </a:r>
            <a:r>
              <a:rPr lang="en-US" sz="2400" dirty="0" err="1" smtClean="0">
                <a:latin typeface="+mj-lt"/>
              </a:rPr>
              <a:t>eigenfunctions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21590"/>
              </p:ext>
            </p:extLst>
          </p:nvPr>
        </p:nvGraphicFramePr>
        <p:xfrm>
          <a:off x="696913" y="2956956"/>
          <a:ext cx="8402216" cy="1099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2" name="Equation" r:id="rId3" imgW="5537160" imgH="723600" progId="Equation.DSMT4">
                  <p:embed/>
                </p:oleObj>
              </mc:Choice>
              <mc:Fallback>
                <p:oleObj name="Equation" r:id="rId3" imgW="553716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6913" y="2956956"/>
                        <a:ext cx="8402216" cy="1099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728794"/>
              </p:ext>
            </p:extLst>
          </p:nvPr>
        </p:nvGraphicFramePr>
        <p:xfrm>
          <a:off x="696913" y="4343400"/>
          <a:ext cx="76136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3" name="Equation" r:id="rId5" imgW="3530520" imgH="698400" progId="Equation.DSMT4">
                  <p:embed/>
                </p:oleObj>
              </mc:Choice>
              <mc:Fallback>
                <p:oleObj name="Equation" r:id="rId5" imgW="353052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6913" y="4343400"/>
                        <a:ext cx="76136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228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Rotations of angular momentum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853878"/>
              </p:ext>
            </p:extLst>
          </p:nvPr>
        </p:nvGraphicFramePr>
        <p:xfrm>
          <a:off x="2806700" y="2362200"/>
          <a:ext cx="31924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84" name="Equation" r:id="rId7" imgW="1638000" imgH="330120" progId="Equation.DSMT4">
                  <p:embed/>
                </p:oleObj>
              </mc:Choice>
              <mc:Fallback>
                <p:oleObj name="Equation" r:id="rId7" imgW="16380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06700" y="2362200"/>
                        <a:ext cx="3192463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41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>
          <a:xfrm flipV="1">
            <a:off x="2362200" y="1524000"/>
            <a:ext cx="304800" cy="6858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ube 5"/>
          <p:cNvSpPr/>
          <p:nvPr/>
        </p:nvSpPr>
        <p:spPr>
          <a:xfrm>
            <a:off x="1447800" y="914400"/>
            <a:ext cx="2209800" cy="1981200"/>
          </a:xfrm>
          <a:prstGeom prst="cube">
            <a:avLst/>
          </a:prstGeom>
          <a:solidFill>
            <a:srgbClr val="DA32AA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600" y="1828800"/>
            <a:ext cx="533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tx2">
                  <a:lumMod val="20000"/>
                  <a:lumOff val="80000"/>
                  <a:alpha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975" y="3116263"/>
            <a:ext cx="4924425" cy="30194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19600" y="7620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Octahedral symmetry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315362"/>
              </p:ext>
            </p:extLst>
          </p:nvPr>
        </p:nvGraphicFramePr>
        <p:xfrm>
          <a:off x="3124200" y="3733800"/>
          <a:ext cx="489905" cy="224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3" name="Equation" r:id="rId4" imgW="368280" imgH="1688760" progId="Equation.DSMT4">
                  <p:embed/>
                </p:oleObj>
              </mc:Choice>
              <mc:Fallback>
                <p:oleObj name="Equation" r:id="rId4" imgW="36828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4200" y="3733800"/>
                        <a:ext cx="489905" cy="2246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30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3/29/2017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010966"/>
              </p:ext>
            </p:extLst>
          </p:nvPr>
        </p:nvGraphicFramePr>
        <p:xfrm>
          <a:off x="18137" y="381000"/>
          <a:ext cx="9125863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9" name="Equation" r:id="rId3" imgW="5359320" imgH="571320" progId="Equation.DSMT4">
                  <p:embed/>
                </p:oleObj>
              </mc:Choice>
              <mc:Fallback>
                <p:oleObj name="Equation" r:id="rId3" imgW="53593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37" y="381000"/>
                        <a:ext cx="9125863" cy="973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050125"/>
              </p:ext>
            </p:extLst>
          </p:nvPr>
        </p:nvGraphicFramePr>
        <p:xfrm>
          <a:off x="381000" y="1757362"/>
          <a:ext cx="8150225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10" name="Equation" r:id="rId5" imgW="4546440" imgH="1485720" progId="Equation.DSMT4">
                  <p:embed/>
                </p:oleObj>
              </mc:Choice>
              <mc:Fallback>
                <p:oleObj name="Equation" r:id="rId5" imgW="4546440" imgH="1485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000" y="1757362"/>
                        <a:ext cx="8150225" cy="266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10200" y="3733800"/>
            <a:ext cx="3733800" cy="68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24313</TotalTime>
  <Words>309</Words>
  <Application>Microsoft Office PowerPoint</Application>
  <PresentationFormat>On-screen Show (4:3)</PresentationFormat>
  <Paragraphs>85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1380</cp:revision>
  <cp:lastPrinted>2017-03-29T14:32:05Z</cp:lastPrinted>
  <dcterms:created xsi:type="dcterms:W3CDTF">2012-01-10T18:32:24Z</dcterms:created>
  <dcterms:modified xsi:type="dcterms:W3CDTF">2017-03-29T16:04:31Z</dcterms:modified>
</cp:coreProperties>
</file>