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299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>
        <p:scale>
          <a:sx n="47" d="100"/>
          <a:sy n="47" d="100"/>
        </p:scale>
        <p:origin x="1448" y="308"/>
      </p:cViewPr>
      <p:guideLst>
        <p:guide orient="horz"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88178"/>
            <a:ext cx="8001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29:</a:t>
            </a:r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Time reversal symmetry and </a:t>
            </a: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Magnetic groups</a:t>
            </a: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Chap. 16 in DDJ</a:t>
            </a:r>
          </a:p>
          <a:p>
            <a:endParaRPr lang="en-US" sz="2800" b="1" dirty="0" smtClean="0">
              <a:solidFill>
                <a:schemeClr val="folHlink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Effects of magnetic configurations on point groups and space groups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Examples of magnetic point groups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943600"/>
            <a:ext cx="90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Note:   These slides contain materials from an electronic version of the </a:t>
            </a:r>
            <a:r>
              <a:rPr lang="en-US" sz="1600" dirty="0" err="1" smtClean="0">
                <a:latin typeface="+mj-lt"/>
              </a:rPr>
              <a:t>Dresselhaus</a:t>
            </a:r>
            <a:r>
              <a:rPr lang="en-US" sz="1600" dirty="0" smtClean="0">
                <a:latin typeface="+mj-lt"/>
              </a:rPr>
              <a:t> textbook.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068512"/>
            <a:ext cx="89154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266044"/>
              </p:ext>
            </p:extLst>
          </p:nvPr>
        </p:nvGraphicFramePr>
        <p:xfrm>
          <a:off x="114300" y="76200"/>
          <a:ext cx="9099550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3" name="Equation" r:id="rId3" imgW="6819840" imgH="1892160" progId="Equation.DSMT4">
                  <p:embed/>
                </p:oleObj>
              </mc:Choice>
              <mc:Fallback>
                <p:oleObj name="Equation" r:id="rId3" imgW="681984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" y="76200"/>
                        <a:ext cx="9099550" cy="252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679061"/>
              </p:ext>
            </p:extLst>
          </p:nvPr>
        </p:nvGraphicFramePr>
        <p:xfrm>
          <a:off x="166687" y="2903537"/>
          <a:ext cx="8582026" cy="34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4" name="Equation" r:id="rId5" imgW="6565680" imgH="2641320" progId="Equation.DSMT4">
                  <p:embed/>
                </p:oleObj>
              </mc:Choice>
              <mc:Fallback>
                <p:oleObj name="Equation" r:id="rId5" imgW="6565680" imgH="264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687" y="2903537"/>
                        <a:ext cx="8582026" cy="345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69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possibility #3: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533225"/>
              </p:ext>
            </p:extLst>
          </p:nvPr>
        </p:nvGraphicFramePr>
        <p:xfrm>
          <a:off x="1211263" y="1143000"/>
          <a:ext cx="4824412" cy="367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2" name="Equation" r:id="rId3" imgW="3517560" imgH="2679480" progId="Equation.DSMT4">
                  <p:embed/>
                </p:oleObj>
              </mc:Choice>
              <mc:Fallback>
                <p:oleObj name="Equation" r:id="rId3" imgW="3517560" imgH="267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263" y="1143000"/>
                        <a:ext cx="4824412" cy="367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179617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3200" b="1" i="1" baseline="-25000" dirty="0" smtClean="0">
                <a:solidFill>
                  <a:srgbClr val="FF0000"/>
                </a:solidFill>
                <a:latin typeface="+mj-lt"/>
              </a:rPr>
              <a:t>2h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(C</a:t>
            </a:r>
            <a:r>
              <a:rPr lang="en-US" sz="3200" b="1" i="1" baseline="-25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953000" y="1828800"/>
            <a:ext cx="457200" cy="762000"/>
          </a:xfrm>
          <a:prstGeom prst="rightBrac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181600" y="2895600"/>
            <a:ext cx="457200" cy="762000"/>
          </a:xfrm>
          <a:prstGeom prst="rightBrac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181600" y="3886200"/>
            <a:ext cx="457200" cy="762000"/>
          </a:xfrm>
          <a:prstGeom prst="rightBrac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29204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3200" b="1" i="1" baseline="-25000" dirty="0" smtClean="0">
                <a:solidFill>
                  <a:srgbClr val="FF0000"/>
                </a:solidFill>
                <a:latin typeface="+mj-lt"/>
              </a:rPr>
              <a:t>2h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(C</a:t>
            </a:r>
            <a:r>
              <a:rPr lang="en-US" sz="3200" b="1" i="1" baseline="-25000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39872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3200" b="1" i="1" baseline="-25000" dirty="0" smtClean="0">
                <a:solidFill>
                  <a:srgbClr val="FF0000"/>
                </a:solidFill>
                <a:latin typeface="+mj-lt"/>
              </a:rPr>
              <a:t>2h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3200" b="1" i="1" dirty="0" smtClean="0">
                <a:solidFill>
                  <a:srgbClr val="FF0000"/>
                </a:solidFill>
              </a:rPr>
              <a:t>C</a:t>
            </a:r>
            <a:r>
              <a:rPr lang="en-US" sz="3200" b="1" i="1" baseline="-25000" dirty="0" smtClean="0">
                <a:solidFill>
                  <a:srgbClr val="FF0000"/>
                </a:solidFill>
                <a:latin typeface="+mj-lt"/>
              </a:rPr>
              <a:t>1h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94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32" y="941387"/>
            <a:ext cx="6918736" cy="541496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766750"/>
              </p:ext>
            </p:extLst>
          </p:nvPr>
        </p:nvGraphicFramePr>
        <p:xfrm>
          <a:off x="3810000" y="1371600"/>
          <a:ext cx="5113072" cy="13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3" name="Equation" r:id="rId4" imgW="2844720" imgH="774360" progId="Equation.DSMT4">
                  <p:embed/>
                </p:oleObj>
              </mc:Choice>
              <mc:Fallback>
                <p:oleObj name="Equation" r:id="rId4" imgW="28447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1371600"/>
                        <a:ext cx="5113072" cy="131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492552"/>
              </p:ext>
            </p:extLst>
          </p:nvPr>
        </p:nvGraphicFramePr>
        <p:xfrm>
          <a:off x="3810000" y="5105400"/>
          <a:ext cx="347869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4" name="Equation" r:id="rId6" imgW="1904760" imgH="291960" progId="Equation.DSMT4">
                  <p:embed/>
                </p:oleObj>
              </mc:Choice>
              <mc:Fallback>
                <p:oleObj name="Equation" r:id="rId6" imgW="19047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0" y="5105400"/>
                        <a:ext cx="3478696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182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#3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83525"/>
            <a:ext cx="9131918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0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</a:t>
            </a:r>
            <a:r>
              <a:rPr lang="en-US" sz="2400" b="1" i="1" baseline="-25000" dirty="0" smtClean="0">
                <a:latin typeface="+mj-lt"/>
              </a:rPr>
              <a:t>4h</a:t>
            </a:r>
            <a:r>
              <a:rPr lang="en-US" sz="2400" b="1" i="1" dirty="0" smtClean="0">
                <a:latin typeface="+mj-lt"/>
              </a:rPr>
              <a:t>(D</a:t>
            </a:r>
            <a:r>
              <a:rPr lang="en-US" sz="2400" b="1" i="1" baseline="-25000" dirty="0" smtClean="0">
                <a:latin typeface="+mj-lt"/>
              </a:rPr>
              <a:t>2h</a:t>
            </a:r>
            <a:r>
              <a:rPr lang="en-US" sz="2400" b="1" i="1" dirty="0" smtClean="0">
                <a:latin typeface="+mj-lt"/>
              </a:rPr>
              <a:t>) </a:t>
            </a:r>
            <a:r>
              <a:rPr lang="en-US" sz="2400" b="1" dirty="0" smtClean="0">
                <a:latin typeface="+mj-lt"/>
              </a:rPr>
              <a:t>-- continued</a:t>
            </a:r>
            <a:endParaRPr lang="en-US" sz="2400" b="1" i="1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7937825" cy="3957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876924"/>
            <a:ext cx="3089634" cy="479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1671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1671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TA</a:t>
            </a:r>
            <a:r>
              <a:rPr lang="en-US" sz="2400" b="1" i="1" baseline="-25000" dirty="0" err="1" smtClean="0">
                <a:latin typeface="+mj-lt"/>
              </a:rPr>
              <a:t>k</a:t>
            </a:r>
            <a:endParaRPr lang="en-US" sz="2400" b="1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1943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" y="1752600"/>
            <a:ext cx="9034017" cy="3562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57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character table analysis for magnetic groups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1684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631" y="381000"/>
            <a:ext cx="4376738" cy="57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62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186738" cy="35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4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119" y="3133583"/>
            <a:ext cx="5486400" cy="34637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378" y="1137"/>
            <a:ext cx="4581243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96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20135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4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" y="1063228"/>
            <a:ext cx="9082552" cy="47315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" y="28194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200400"/>
            <a:ext cx="7086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Topic for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MnF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and NiF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" y="1600200"/>
            <a:ext cx="8662988" cy="306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11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331" y="488883"/>
            <a:ext cx="5367338" cy="588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08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324850" cy="49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096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Presentation ideas</a:t>
            </a:r>
          </a:p>
          <a:p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Digest the content of a literature paper which involves aspects of group theory and present the theory and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Find a particular molecule or crystal and analyze its group theoretic aspects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latin typeface="+mj-lt"/>
              </a:rPr>
              <a:t>Band structure analysis;   find at least 3 special k-points or directions, analyzing their groups and compatibility relationships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latin typeface="+mj-lt"/>
              </a:rPr>
              <a:t>Point group analysis, finding selection rules for various transitions between representations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latin typeface="+mj-lt"/>
              </a:rPr>
              <a:t>Vibrational mode analysis</a:t>
            </a:r>
          </a:p>
        </p:txBody>
      </p:sp>
    </p:spTree>
    <p:extLst>
      <p:ext uri="{BB962C8B-B14F-4D97-AF65-F5344CB8AC3E}">
        <p14:creationId xmlns:p14="http://schemas.microsoft.com/office/powerpoint/2010/main" val="189044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Group theory describing magnetic configurations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64" y="969801"/>
            <a:ext cx="6918736" cy="54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When is magnetic ordering important?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036829"/>
              </p:ext>
            </p:extLst>
          </p:nvPr>
        </p:nvGraphicFramePr>
        <p:xfrm>
          <a:off x="1447800" y="1219200"/>
          <a:ext cx="5780721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5" name="Equation" r:id="rId3" imgW="3670200" imgH="1206360" progId="Equation.DSMT4">
                  <p:embed/>
                </p:oleObj>
              </mc:Choice>
              <mc:Fallback>
                <p:oleObj name="Equation" r:id="rId3" imgW="367020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1219200"/>
                        <a:ext cx="5780721" cy="190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2004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does time reversal symmetry have to do with magnetic configurations?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Time reversal symmetry does not effect charge density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Time reversal symmetry does effect internal spin so that the effects of the 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 operator on the group operations must be taken into account</a:t>
            </a:r>
          </a:p>
        </p:txBody>
      </p:sp>
    </p:spTree>
    <p:extLst>
      <p:ext uri="{BB962C8B-B14F-4D97-AF65-F5344CB8AC3E}">
        <p14:creationId xmlns:p14="http://schemas.microsoft.com/office/powerpoint/2010/main" val="86045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781746"/>
              </p:ext>
            </p:extLst>
          </p:nvPr>
        </p:nvGraphicFramePr>
        <p:xfrm>
          <a:off x="762000" y="989013"/>
          <a:ext cx="7235239" cy="24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8" name="Equation" r:id="rId3" imgW="5422680" imgH="1828800" progId="Equation.DSMT4">
                  <p:embed/>
                </p:oleObj>
              </mc:Choice>
              <mc:Fallback>
                <p:oleObj name="Equation" r:id="rId3" imgW="542268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989013"/>
                        <a:ext cx="7235239" cy="243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15294"/>
              </p:ext>
            </p:extLst>
          </p:nvPr>
        </p:nvGraphicFramePr>
        <p:xfrm>
          <a:off x="2133600" y="3581400"/>
          <a:ext cx="1600200" cy="2247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9" name="Equation" r:id="rId5" imgW="1193760" imgH="1676160" progId="Equation.DSMT4">
                  <p:embed/>
                </p:oleObj>
              </mc:Choice>
              <mc:Fallback>
                <p:oleObj name="Equation" r:id="rId5" imgW="1193760" imgH="1676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3581400"/>
                        <a:ext cx="1600200" cy="2247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51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4450" y="1447800"/>
            <a:ext cx="871855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786157"/>
              </p:ext>
            </p:extLst>
          </p:nvPr>
        </p:nvGraphicFramePr>
        <p:xfrm>
          <a:off x="44450" y="903288"/>
          <a:ext cx="9099550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2" name="Equation" r:id="rId3" imgW="6819840" imgH="1892160" progId="Equation.DSMT4">
                  <p:embed/>
                </p:oleObj>
              </mc:Choice>
              <mc:Fallback>
                <p:oleObj name="Equation" r:id="rId3" imgW="681984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50" y="903288"/>
                        <a:ext cx="9099550" cy="252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be 5"/>
          <p:cNvSpPr/>
          <p:nvPr/>
        </p:nvSpPr>
        <p:spPr>
          <a:xfrm>
            <a:off x="1143000" y="4495800"/>
            <a:ext cx="1828800" cy="1600200"/>
          </a:xfrm>
          <a:prstGeom prst="cub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91289" y="5295900"/>
            <a:ext cx="304800" cy="685800"/>
            <a:chOff x="3810000" y="4191000"/>
            <a:chExt cx="304800" cy="685800"/>
          </a:xfrm>
        </p:grpSpPr>
        <p:sp>
          <p:nvSpPr>
            <p:cNvPr id="7" name="Oval 6"/>
            <p:cNvSpPr/>
            <p:nvPr/>
          </p:nvSpPr>
          <p:spPr>
            <a:xfrm>
              <a:off x="3810000" y="4419600"/>
              <a:ext cx="304800" cy="3048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3962400" y="4191000"/>
              <a:ext cx="0" cy="68580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40945" y="4724400"/>
            <a:ext cx="304800" cy="685800"/>
            <a:chOff x="3810000" y="4191000"/>
            <a:chExt cx="304800" cy="685800"/>
          </a:xfrm>
        </p:grpSpPr>
        <p:sp>
          <p:nvSpPr>
            <p:cNvPr id="12" name="Oval 11"/>
            <p:cNvSpPr/>
            <p:nvPr/>
          </p:nvSpPr>
          <p:spPr>
            <a:xfrm>
              <a:off x="3810000" y="4419600"/>
              <a:ext cx="304800" cy="3048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3962400" y="4191000"/>
              <a:ext cx="0" cy="68580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1295400" y="4904875"/>
            <a:ext cx="762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3810000"/>
            <a:ext cx="2590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 #1: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084576"/>
              </p:ext>
            </p:extLst>
          </p:nvPr>
        </p:nvGraphicFramePr>
        <p:xfrm>
          <a:off x="3282950" y="4364038"/>
          <a:ext cx="4889500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3" name="Equation" r:id="rId5" imgW="3238200" imgH="1015920" progId="Equation.DSMT4">
                  <p:embed/>
                </p:oleObj>
              </mc:Choice>
              <mc:Fallback>
                <p:oleObj name="Equation" r:id="rId5" imgW="323820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2950" y="4364038"/>
                        <a:ext cx="4889500" cy="153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56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899444"/>
            <a:ext cx="8915400" cy="1054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786157"/>
              </p:ext>
            </p:extLst>
          </p:nvPr>
        </p:nvGraphicFramePr>
        <p:xfrm>
          <a:off x="44450" y="903288"/>
          <a:ext cx="9099550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4" name="Equation" r:id="rId3" imgW="6819840" imgH="1892160" progId="Equation.DSMT4">
                  <p:embed/>
                </p:oleObj>
              </mc:Choice>
              <mc:Fallback>
                <p:oleObj name="Equation" r:id="rId3" imgW="681984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50" y="903288"/>
                        <a:ext cx="9099550" cy="252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be 5"/>
          <p:cNvSpPr/>
          <p:nvPr/>
        </p:nvSpPr>
        <p:spPr>
          <a:xfrm>
            <a:off x="1143000" y="4495800"/>
            <a:ext cx="1828800" cy="1600200"/>
          </a:xfrm>
          <a:prstGeom prst="cub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91289" y="55245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40945" y="4953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95400" y="4904875"/>
            <a:ext cx="762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3810000"/>
            <a:ext cx="2590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 #2: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953126"/>
              </p:ext>
            </p:extLst>
          </p:nvPr>
        </p:nvGraphicFramePr>
        <p:xfrm>
          <a:off x="3676851" y="4406106"/>
          <a:ext cx="1725612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5" name="Equation" r:id="rId5" imgW="1143000" imgH="723600" progId="Equation.DSMT4">
                  <p:embed/>
                </p:oleObj>
              </mc:Choice>
              <mc:Fallback>
                <p:oleObj name="Equation" r:id="rId5" imgW="11430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6851" y="4406106"/>
                        <a:ext cx="1725612" cy="109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38600" y="56769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(non-magnetic crystal)</a:t>
            </a:r>
          </a:p>
        </p:txBody>
      </p:sp>
    </p:spTree>
    <p:extLst>
      <p:ext uri="{BB962C8B-B14F-4D97-AF65-F5344CB8AC3E}">
        <p14:creationId xmlns:p14="http://schemas.microsoft.com/office/powerpoint/2010/main" val="379271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899444"/>
            <a:ext cx="8915400" cy="1054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77907"/>
            <a:ext cx="8582025" cy="1752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13032"/>
              </p:ext>
            </p:extLst>
          </p:nvPr>
        </p:nvGraphicFramePr>
        <p:xfrm>
          <a:off x="44450" y="903288"/>
          <a:ext cx="9099550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3" name="Equation" r:id="rId4" imgW="6819840" imgH="1892160" progId="Equation.DSMT4">
                  <p:embed/>
                </p:oleObj>
              </mc:Choice>
              <mc:Fallback>
                <p:oleObj name="Equation" r:id="rId4" imgW="681984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450" y="903288"/>
                        <a:ext cx="9099550" cy="252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2400" y="3755039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 #2: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(space group)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32591"/>
              </p:ext>
            </p:extLst>
          </p:nvPr>
        </p:nvGraphicFramePr>
        <p:xfrm>
          <a:off x="2979738" y="3775075"/>
          <a:ext cx="57499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4" name="Equation" r:id="rId6" imgW="4038480" imgH="749160" progId="Equation.DSMT4">
                  <p:embed/>
                </p:oleObj>
              </mc:Choice>
              <mc:Fallback>
                <p:oleObj name="Equation" r:id="rId6" imgW="403848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79738" y="3775075"/>
                        <a:ext cx="57499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48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25669</TotalTime>
  <Words>439</Words>
  <Application>Microsoft Office PowerPoint</Application>
  <PresentationFormat>On-screen Show (4:3)</PresentationFormat>
  <Paragraphs>108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1440</cp:revision>
  <cp:lastPrinted>2017-03-31T14:20:07Z</cp:lastPrinted>
  <dcterms:created xsi:type="dcterms:W3CDTF">2012-01-10T18:32:24Z</dcterms:created>
  <dcterms:modified xsi:type="dcterms:W3CDTF">2017-04-03T14:43:45Z</dcterms:modified>
</cp:coreProperties>
</file>