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6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6" r:id="rId17"/>
    <p:sldId id="313" r:id="rId18"/>
    <p:sldId id="314" r:id="rId19"/>
    <p:sldId id="315" r:id="rId20"/>
    <p:sldId id="317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65" d="100"/>
          <a:sy n="65" d="100"/>
        </p:scale>
        <p:origin x="928" y="32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6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8178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30: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Topological analysis of band structures and their relationships to group theory</a:t>
            </a:r>
          </a:p>
          <a:p>
            <a:pPr algn="ctr"/>
            <a:endParaRPr lang="en-US" sz="2800" b="1" dirty="0" smtClean="0">
              <a:solidFill>
                <a:schemeClr val="folHlink"/>
              </a:solidFill>
            </a:endParaRPr>
          </a:p>
          <a:p>
            <a:r>
              <a:rPr lang="en-US" sz="2800" b="1" dirty="0" smtClean="0">
                <a:solidFill>
                  <a:schemeClr val="folHlink"/>
                </a:solidFill>
              </a:rPr>
              <a:t>Hasan and Kane, RMP 82, 3045-3067 (2010) </a:t>
            </a:r>
          </a:p>
          <a:p>
            <a:endParaRPr lang="en-US" sz="2800" b="1" dirty="0" smtClean="0">
              <a:solidFill>
                <a:schemeClr val="folHlink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What is the notion of topological order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022350"/>
            <a:ext cx="2514600" cy="5334000"/>
          </a:xfrm>
          <a:prstGeom prst="rect">
            <a:avLst/>
          </a:prstGeom>
          <a:solidFill>
            <a:srgbClr val="DA32AA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228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Spectrum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800" y="1022350"/>
            <a:ext cx="0" cy="52857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3100" y="61957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B=0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250" y="56291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B&gt;0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448300" y="6172200"/>
            <a:ext cx="17145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0200" y="4343400"/>
            <a:ext cx="17145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10200" y="3429000"/>
            <a:ext cx="17145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48300" y="5257800"/>
            <a:ext cx="17145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40386" y="5916456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n=0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502920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5700" y="4110335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5700" y="312420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n=3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572000" y="5257800"/>
            <a:ext cx="247650" cy="889488"/>
          </a:xfrm>
          <a:prstGeom prst="rightBrace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4572000" y="3453912"/>
            <a:ext cx="247650" cy="889488"/>
          </a:xfrm>
          <a:prstGeom prst="rightBrace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4572000" y="4368312"/>
            <a:ext cx="247650" cy="889488"/>
          </a:xfrm>
          <a:prstGeom prst="rightBrace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19800" y="5372800"/>
            <a:ext cx="0" cy="72320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714303"/>
              </p:ext>
            </p:extLst>
          </p:nvPr>
        </p:nvGraphicFramePr>
        <p:xfrm>
          <a:off x="6115267" y="5331124"/>
          <a:ext cx="565913" cy="74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4" name="Equation" r:id="rId3" imgW="431640" imgH="571320" progId="Equation.DSMT4">
                  <p:embed/>
                </p:oleObj>
              </mc:Choice>
              <mc:Fallback>
                <p:oleObj name="Equation" r:id="rId3" imgW="4316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267" y="5331124"/>
                        <a:ext cx="565913" cy="749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57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5476875" cy="464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Topological similarity of insulator and 2-dimensional Landau-level (quantum Hall) system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643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Weird sense of humor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44" y="788524"/>
            <a:ext cx="3148013" cy="528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438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These two donuts illustrate two different topologies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17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621486" cy="2195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Nature </a:t>
            </a:r>
            <a:r>
              <a:rPr lang="en-US" sz="2400" b="1" dirty="0" smtClean="0">
                <a:latin typeface="+mj-lt"/>
              </a:rPr>
              <a:t>464,</a:t>
            </a:r>
            <a:r>
              <a:rPr lang="en-US" sz="2400" dirty="0" smtClean="0">
                <a:latin typeface="+mj-lt"/>
              </a:rPr>
              <a:t> 194-198   (2010)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70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these surface states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391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Productive strategy for studying these effects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2743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Model Hamiltonian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524000"/>
            <a:ext cx="3962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First principles calculations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502229"/>
            <a:ext cx="137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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10122"/>
            <a:ext cx="6943725" cy="39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7" y="1524000"/>
            <a:ext cx="9157617" cy="29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9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Model Hamiltonian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4" y="1295400"/>
            <a:ext cx="6381750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35902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Many assumptions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 quadratic model in region of interest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89" y="3505200"/>
            <a:ext cx="62960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0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6" y="1581150"/>
            <a:ext cx="6276975" cy="488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00" t="20896"/>
          <a:stretch/>
        </p:blipFill>
        <p:spPr>
          <a:xfrm>
            <a:off x="6281057" y="317500"/>
            <a:ext cx="2819400" cy="201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2229" y="109631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 structure of LaBiTe</a:t>
            </a:r>
            <a:r>
              <a:rPr lang="en-US" sz="2400" baseline="-25000" dirty="0" smtClean="0">
                <a:latin typeface="+mj-lt"/>
              </a:rPr>
              <a:t>3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1195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33" y="4091804"/>
            <a:ext cx="6059134" cy="24471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-76200"/>
            <a:ext cx="5187674" cy="43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2" y="762000"/>
            <a:ext cx="8957598" cy="48910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9718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7257" y="3200400"/>
            <a:ext cx="7086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Topic for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1" y="671512"/>
            <a:ext cx="9047351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 review articles --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29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pgs. 1057-1110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883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304800"/>
            <a:ext cx="8020050" cy="58268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1905000"/>
            <a:ext cx="2590800" cy="205740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412750"/>
            <a:ext cx="9368600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990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pgs. 3045-3067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77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Topology is a mathematical term concerned with the properties of space that are preserved under continuous deformations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688958"/>
              </p:ext>
            </p:extLst>
          </p:nvPr>
        </p:nvGraphicFramePr>
        <p:xfrm>
          <a:off x="371475" y="2743200"/>
          <a:ext cx="81248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1" name="Equation" r:id="rId3" imgW="4876560" imgH="1257120" progId="Equation.DSMT4">
                  <p:embed/>
                </p:oleObj>
              </mc:Choice>
              <mc:Fallback>
                <p:oleObj name="Equation" r:id="rId3" imgW="487656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475" y="2743200"/>
                        <a:ext cx="8124825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5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371600"/>
            <a:ext cx="58293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band structure of an insulator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3581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F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147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4000"/>
            <a:ext cx="8001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001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band structure of a metal</a:t>
            </a:r>
          </a:p>
        </p:txBody>
      </p:sp>
    </p:spTree>
    <p:extLst>
      <p:ext uri="{BB962C8B-B14F-4D97-AF65-F5344CB8AC3E}">
        <p14:creationId xmlns:p14="http://schemas.microsoft.com/office/powerpoint/2010/main" val="426132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Much more exciting band structure  -- </a:t>
            </a:r>
            <a:r>
              <a:rPr lang="en-US" sz="2400" dirty="0" err="1" smtClean="0">
                <a:latin typeface="+mj-lt"/>
              </a:rPr>
              <a:t>graphene</a:t>
            </a:r>
            <a:r>
              <a:rPr lang="en-US" sz="2400" dirty="0" smtClean="0">
                <a:latin typeface="+mj-lt"/>
              </a:rPr>
              <a:t> --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909637"/>
            <a:ext cx="7639050" cy="503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943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From:  Castro </a:t>
            </a:r>
            <a:r>
              <a:rPr lang="en-US" sz="2400" dirty="0" err="1" smtClean="0">
                <a:latin typeface="+mj-lt"/>
              </a:rPr>
              <a:t>Neto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et al. </a:t>
            </a:r>
            <a:r>
              <a:rPr lang="en-US" sz="2400" dirty="0" smtClean="0">
                <a:latin typeface="+mj-lt"/>
              </a:rPr>
              <a:t>Rev. Mod. Phys</a:t>
            </a:r>
            <a:r>
              <a:rPr lang="en-US" sz="2400" b="1" dirty="0" smtClean="0">
                <a:latin typeface="+mj-lt"/>
              </a:rPr>
              <a:t>. 81 </a:t>
            </a:r>
            <a:r>
              <a:rPr lang="en-US" sz="2400" dirty="0" smtClean="0">
                <a:latin typeface="+mj-lt"/>
              </a:rPr>
              <a:t>109-162 (2009)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40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– what happens when electrons confined to two dimensions are placed in a magnetic field?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41019"/>
              </p:ext>
            </p:extLst>
          </p:nvPr>
        </p:nvGraphicFramePr>
        <p:xfrm>
          <a:off x="685800" y="1371600"/>
          <a:ext cx="7909904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2" name="Equation" r:id="rId3" imgW="5943600" imgH="3377880" progId="Equation.DSMT4">
                  <p:embed/>
                </p:oleObj>
              </mc:Choice>
              <mc:Fallback>
                <p:oleObj name="Equation" r:id="rId3" imgW="5943600" imgH="337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371600"/>
                        <a:ext cx="7909904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58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26121</TotalTime>
  <Words>385</Words>
  <Application>Microsoft Office PowerPoint</Application>
  <PresentationFormat>On-screen Show (4:3)</PresentationFormat>
  <Paragraphs>105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1462</cp:revision>
  <cp:lastPrinted>2017-04-05T07:11:02Z</cp:lastPrinted>
  <dcterms:created xsi:type="dcterms:W3CDTF">2012-01-10T18:32:24Z</dcterms:created>
  <dcterms:modified xsi:type="dcterms:W3CDTF">2017-04-05T07:12:37Z</dcterms:modified>
</cp:coreProperties>
</file>