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2" r:id="rId13"/>
    <p:sldId id="309" r:id="rId14"/>
    <p:sldId id="310" r:id="rId15"/>
    <p:sldId id="311" r:id="rId16"/>
    <p:sldId id="31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Euler_angles" TargetMode="Externa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Sophus-Li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8178"/>
            <a:ext cx="80010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31: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Introduction to linear Lie groups</a:t>
            </a:r>
          </a:p>
          <a:p>
            <a:pPr algn="ctr"/>
            <a:endParaRPr lang="en-US" sz="28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Definitions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Properties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  <a:p>
            <a:pPr lvl="1">
              <a:spcBef>
                <a:spcPts val="6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Ref.  J. F. Cornwell, Group Theory in Physics, </a:t>
            </a:r>
            <a:r>
              <a:rPr lang="en-US" sz="2800" b="1" dirty="0" err="1" smtClean="0">
                <a:solidFill>
                  <a:schemeClr val="folHlink"/>
                </a:solidFill>
              </a:rPr>
              <a:t>Vol</a:t>
            </a:r>
            <a:r>
              <a:rPr lang="en-US" sz="2800" b="1" dirty="0" smtClean="0">
                <a:solidFill>
                  <a:schemeClr val="folHlink"/>
                </a:solidFill>
              </a:rPr>
              <a:t> I and II, Academic Press (1984)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80978"/>
              </p:ext>
            </p:extLst>
          </p:nvPr>
        </p:nvGraphicFramePr>
        <p:xfrm>
          <a:off x="609600" y="914400"/>
          <a:ext cx="7240588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3" name="Equation" r:id="rId3" imgW="4660560" imgH="2476440" progId="Equation.DSMT4">
                  <p:embed/>
                </p:oleObj>
              </mc:Choice>
              <mc:Fallback>
                <p:oleObj name="Equation" r:id="rId3" imgW="4660560" imgH="247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7240588" cy="384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0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45312"/>
              </p:ext>
            </p:extLst>
          </p:nvPr>
        </p:nvGraphicFramePr>
        <p:xfrm>
          <a:off x="0" y="159569"/>
          <a:ext cx="8991600" cy="33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Equation" r:id="rId3" imgW="7124400" imgH="266400" progId="Equation.DSMT4">
                  <p:embed/>
                </p:oleObj>
              </mc:Choice>
              <mc:Fallback>
                <p:oleObj name="Equation" r:id="rId3" imgW="7124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9569"/>
                        <a:ext cx="8991600" cy="33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361156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General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ransformation between rotated coordinates – Euler angles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08756" y="6019800"/>
            <a:ext cx="6477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hlinkClick r:id="rId5"/>
              </a:rPr>
              <a:t>http://en.wikipedia.org/wiki/Euler_angles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783953" y="154622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inertial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956" y="1828800"/>
            <a:ext cx="3589868" cy="3863340"/>
            <a:chOff x="228600" y="1447800"/>
            <a:chExt cx="3589868" cy="3863340"/>
          </a:xfrm>
        </p:grpSpPr>
        <p:pic>
          <p:nvPicPr>
            <p:cNvPr id="11" name="Picture 10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8"/>
            <p:cNvSpPr txBox="1"/>
            <p:nvPr/>
          </p:nvSpPr>
          <p:spPr>
            <a:xfrm>
              <a:off x="228600" y="2133600"/>
              <a:ext cx="3429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body</a:t>
              </a: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8656" y="1851878"/>
            <a:ext cx="5514975" cy="169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5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3000"/>
          </a:blip>
          <a:srcRect t="4436"/>
          <a:stretch/>
        </p:blipFill>
        <p:spPr>
          <a:xfrm>
            <a:off x="1819275" y="511629"/>
            <a:ext cx="5505450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Homomorphic</a:t>
            </a:r>
            <a:r>
              <a:rPr lang="en-US" sz="2400" dirty="0" smtClean="0">
                <a:latin typeface="+mj-lt"/>
              </a:rPr>
              <a:t> mapping of SU(2) onto SO(3)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959942"/>
              </p:ext>
            </p:extLst>
          </p:nvPr>
        </p:nvGraphicFramePr>
        <p:xfrm>
          <a:off x="816429" y="614065"/>
          <a:ext cx="7667904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0" name="Equation" r:id="rId3" imgW="6070320" imgH="2298600" progId="Equation.DSMT4">
                  <p:embed/>
                </p:oleObj>
              </mc:Choice>
              <mc:Fallback>
                <p:oleObj name="Equation" r:id="rId3" imgW="6070320" imgH="22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429" y="614065"/>
                        <a:ext cx="7667904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00744"/>
              </p:ext>
            </p:extLst>
          </p:nvPr>
        </p:nvGraphicFramePr>
        <p:xfrm>
          <a:off x="838199" y="3517602"/>
          <a:ext cx="7209885" cy="27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Equation" r:id="rId5" imgW="6337080" imgH="2400120" progId="Equation.DSMT4">
                  <p:embed/>
                </p:oleObj>
              </mc:Choice>
              <mc:Fallback>
                <p:oleObj name="Equation" r:id="rId5" imgW="633708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199" y="3517602"/>
                        <a:ext cx="7209885" cy="273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72286"/>
              </p:ext>
            </p:extLst>
          </p:nvPr>
        </p:nvGraphicFramePr>
        <p:xfrm>
          <a:off x="434975" y="593725"/>
          <a:ext cx="715803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Equation" r:id="rId3" imgW="5638680" imgH="1917360" progId="Equation.DSMT4">
                  <p:embed/>
                </p:oleObj>
              </mc:Choice>
              <mc:Fallback>
                <p:oleObj name="Equation" r:id="rId3" imgW="563868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593725"/>
                        <a:ext cx="7158038" cy="2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3036"/>
              </p:ext>
            </p:extLst>
          </p:nvPr>
        </p:nvGraphicFramePr>
        <p:xfrm>
          <a:off x="457200" y="3276600"/>
          <a:ext cx="537690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" name="Equation" r:id="rId5" imgW="3949560" imgH="1511280" progId="Equation.DSMT4">
                  <p:embed/>
                </p:oleObj>
              </mc:Choice>
              <mc:Fallback>
                <p:oleObj name="Equation" r:id="rId5" imgW="394956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276600"/>
                        <a:ext cx="537690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7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09569"/>
              </p:ext>
            </p:extLst>
          </p:nvPr>
        </p:nvGraphicFramePr>
        <p:xfrm>
          <a:off x="374650" y="609600"/>
          <a:ext cx="83947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1" name="Equation" r:id="rId3" imgW="8394480" imgH="1358640" progId="Equation.DSMT4">
                  <p:embed/>
                </p:oleObj>
              </mc:Choice>
              <mc:Fallback>
                <p:oleObj name="Equation" r:id="rId3" imgW="839448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609600"/>
                        <a:ext cx="83947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02343"/>
              </p:ext>
            </p:extLst>
          </p:nvPr>
        </p:nvGraphicFramePr>
        <p:xfrm>
          <a:off x="609600" y="2286000"/>
          <a:ext cx="7667625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2" name="Equation" r:id="rId5" imgW="6070320" imgH="2184120" progId="Equation.DSMT4">
                  <p:embed/>
                </p:oleObj>
              </mc:Choice>
              <mc:Fallback>
                <p:oleObj name="Equation" r:id="rId5" imgW="6070320" imgH="218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286000"/>
                        <a:ext cx="7667625" cy="275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4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42796"/>
              </p:ext>
            </p:extLst>
          </p:nvPr>
        </p:nvGraphicFramePr>
        <p:xfrm>
          <a:off x="457200" y="304800"/>
          <a:ext cx="853800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2" name="Equation" r:id="rId3" imgW="10020240" imgH="2145960" progId="Equation.DSMT4">
                  <p:embed/>
                </p:oleObj>
              </mc:Choice>
              <mc:Fallback>
                <p:oleObj name="Equation" r:id="rId3" imgW="10020240" imgH="2145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53800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36427"/>
              </p:ext>
            </p:extLst>
          </p:nvPr>
        </p:nvGraphicFramePr>
        <p:xfrm>
          <a:off x="2823108" y="2362200"/>
          <a:ext cx="2815692" cy="61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3" name="Equation" r:id="rId5" imgW="1346040" imgH="291960" progId="Equation.DSMT4">
                  <p:embed/>
                </p:oleObj>
              </mc:Choice>
              <mc:Fallback>
                <p:oleObj name="Equation" r:id="rId5" imgW="1346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3108" y="2362200"/>
                        <a:ext cx="2815692" cy="61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68325"/>
              </p:ext>
            </p:extLst>
          </p:nvPr>
        </p:nvGraphicFramePr>
        <p:xfrm>
          <a:off x="700614" y="3429000"/>
          <a:ext cx="7986186" cy="1977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4" name="Equation" r:id="rId7" imgW="5283000" imgH="1307880" progId="Equation.DSMT4">
                  <p:embed/>
                </p:oleObj>
              </mc:Choice>
              <mc:Fallback>
                <p:oleObj name="Equation" r:id="rId7" imgW="528300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614" y="3429000"/>
                        <a:ext cx="7986186" cy="1977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909637"/>
            <a:ext cx="8308927" cy="4352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2133"/>
            <a:ext cx="45466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85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Sophus</a:t>
            </a:r>
            <a:r>
              <a:rPr lang="en-US" sz="2400" dirty="0" smtClean="0">
                <a:latin typeface="+mj-lt"/>
              </a:rPr>
              <a:t> Lie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1842-1899</a:t>
            </a:r>
          </a:p>
          <a:p>
            <a:r>
              <a:rPr lang="en-US" sz="2400" dirty="0" err="1" smtClean="0">
                <a:latin typeface="+mj-lt"/>
              </a:rPr>
              <a:t>Norweigian</a:t>
            </a:r>
            <a:r>
              <a:rPr lang="en-US" sz="2400" dirty="0" smtClean="0">
                <a:latin typeface="+mj-lt"/>
              </a:rPr>
              <a:t> mathematician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886" y="6044590"/>
            <a:ext cx="740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https://www.britannica.com/biography/Sophus-Lie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857" y="117693"/>
            <a:ext cx="762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Definition of a linear Lie group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 linear Lie group is a group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Each element of the group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 forms a member of the group </a:t>
            </a:r>
            <a:r>
              <a:rPr lang="en-US" sz="2400" i="1" dirty="0" smtClean="0">
                <a:latin typeface="+mj-lt"/>
              </a:rPr>
              <a:t>T’</a:t>
            </a:r>
            <a:r>
              <a:rPr lang="en-US" sz="2400" dirty="0" smtClean="0">
                <a:latin typeface="+mj-lt"/>
              </a:rPr>
              <a:t>’ when “multiplied” by another member of the group</a:t>
            </a:r>
            <a:r>
              <a:rPr lang="en-US" sz="2400" i="1" dirty="0" smtClean="0">
                <a:latin typeface="+mj-lt"/>
              </a:rPr>
              <a:t> T”=T</a:t>
            </a:r>
            <a:r>
              <a:rPr lang="en-US" sz="2400" dirty="0" smtClean="0"/>
              <a:t>·</a:t>
            </a:r>
            <a:r>
              <a:rPr lang="en-US" sz="2400" i="1" dirty="0" smtClean="0">
                <a:latin typeface="+mj-lt"/>
              </a:rPr>
              <a:t>T’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One of the elements of the group is the identity  </a:t>
            </a:r>
            <a:r>
              <a:rPr lang="en-US" sz="2400" i="1" dirty="0" smtClean="0">
                <a:latin typeface="+mj-lt"/>
              </a:rPr>
              <a:t>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For each element of the group </a:t>
            </a:r>
            <a:r>
              <a:rPr lang="en-US" sz="2400" i="1" dirty="0" smtClean="0">
                <a:latin typeface="+mj-lt"/>
              </a:rPr>
              <a:t>T,</a:t>
            </a:r>
            <a:r>
              <a:rPr lang="en-US" sz="2400" dirty="0" smtClean="0">
                <a:latin typeface="+mj-lt"/>
              </a:rPr>
              <a:t> there is a group member  a group member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30000" dirty="0" smtClean="0">
                <a:latin typeface="+mj-lt"/>
              </a:rPr>
              <a:t>-1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such that </a:t>
            </a:r>
            <a:r>
              <a:rPr lang="en-US" sz="2400" i="1" dirty="0" smtClean="0"/>
              <a:t>T</a:t>
            </a:r>
            <a:r>
              <a:rPr lang="en-US" sz="2400" dirty="0" smtClean="0"/>
              <a:t>·</a:t>
            </a:r>
            <a:r>
              <a:rPr lang="en-US" sz="2400" i="1" dirty="0" smtClean="0"/>
              <a:t>T</a:t>
            </a:r>
            <a:r>
              <a:rPr lang="en-US" sz="2400" i="1" baseline="30000" dirty="0" smtClean="0"/>
              <a:t>-1</a:t>
            </a:r>
            <a:r>
              <a:rPr lang="en-US" sz="2400" i="1" dirty="0" smtClean="0"/>
              <a:t>=E.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Associative property: </a:t>
            </a:r>
            <a:r>
              <a:rPr lang="en-US" sz="2400" i="1" dirty="0"/>
              <a:t>T</a:t>
            </a:r>
            <a:r>
              <a:rPr lang="en-US" sz="2400" dirty="0" smtClean="0"/>
              <a:t>·(</a:t>
            </a:r>
            <a:r>
              <a:rPr lang="en-US" sz="2400" i="1" dirty="0" smtClean="0"/>
              <a:t>T’</a:t>
            </a:r>
            <a:r>
              <a:rPr lang="en-US" sz="2400" dirty="0" smtClean="0"/>
              <a:t>·</a:t>
            </a:r>
            <a:r>
              <a:rPr lang="en-US" sz="2400" i="1" dirty="0" smtClean="0"/>
              <a:t>T’’)=</a:t>
            </a:r>
            <a:r>
              <a:rPr lang="en-US" sz="2400" i="1" dirty="0"/>
              <a:t> </a:t>
            </a:r>
            <a:r>
              <a:rPr lang="en-US" sz="2400" i="1" dirty="0" smtClean="0"/>
              <a:t>(T</a:t>
            </a:r>
            <a:r>
              <a:rPr lang="en-US" sz="2400" dirty="0" smtClean="0"/>
              <a:t>·</a:t>
            </a:r>
            <a:r>
              <a:rPr lang="en-US" sz="2400" i="1" dirty="0" smtClean="0"/>
              <a:t>T’)</a:t>
            </a:r>
            <a:r>
              <a:rPr lang="en-US" sz="2400" dirty="0" smtClean="0"/>
              <a:t>·</a:t>
            </a:r>
            <a:r>
              <a:rPr lang="en-US" sz="2400" i="1" dirty="0"/>
              <a:t>T</a:t>
            </a:r>
            <a:r>
              <a:rPr lang="en-US" sz="2400" i="1" dirty="0" smtClean="0"/>
              <a:t>’’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Elements of group form a “topological space”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Elements also constitute an “analytic manifold”</a:t>
            </a:r>
          </a:p>
          <a:p>
            <a:pPr lvl="1"/>
            <a:endParaRPr lang="en-US" sz="2400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Non countable number elements lying in a region “near” its identity</a:t>
            </a:r>
            <a:endParaRPr lang="en-US" sz="2400" dirty="0" smtClean="0"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8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</a:t>
            </a:r>
            <a:r>
              <a:rPr lang="en-US" sz="2400" dirty="0" smtClean="0">
                <a:latin typeface="+mj-lt"/>
              </a:rPr>
              <a:t>:  Linear Lie group of dimension </a:t>
            </a:r>
            <a:r>
              <a:rPr lang="en-US" sz="2400" i="1" dirty="0" smtClean="0">
                <a:latin typeface="+mj-lt"/>
              </a:rPr>
              <a:t>n</a:t>
            </a:r>
          </a:p>
          <a:p>
            <a:pPr lvl="1"/>
            <a:r>
              <a:rPr lang="en-US" sz="2400" dirty="0" smtClean="0">
                <a:latin typeface="+mj-lt"/>
              </a:rPr>
              <a:t>A group G is a linear Lie group of dimension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if it satisfied the following four conditions: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 must have at least one faithful finite-dimensional </a:t>
            </a:r>
            <a:r>
              <a:rPr lang="en-US" sz="2400" dirty="0" err="1" smtClean="0">
                <a:latin typeface="+mj-lt"/>
              </a:rPr>
              <a:t>represention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G </a:t>
            </a:r>
            <a:r>
              <a:rPr lang="en-US" sz="2400" dirty="0" smtClean="0"/>
              <a:t>which defines the notion of distance.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71612"/>
              </p:ext>
            </p:extLst>
          </p:nvPr>
        </p:nvGraphicFramePr>
        <p:xfrm>
          <a:off x="1905000" y="2342096"/>
          <a:ext cx="5842750" cy="405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6" name="Equation" r:id="rId3" imgW="4991040" imgH="3466800" progId="Equation.DSMT4">
                  <p:embed/>
                </p:oleObj>
              </mc:Choice>
              <mc:Fallback>
                <p:oleObj name="Equation" r:id="rId3" imgW="4991040" imgH="34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342096"/>
                        <a:ext cx="5842750" cy="405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</a:t>
            </a:r>
            <a:r>
              <a:rPr lang="en-US" sz="2400" dirty="0" smtClean="0">
                <a:latin typeface="+mj-lt"/>
              </a:rPr>
              <a:t>:  Linear Lie group of dimension </a:t>
            </a:r>
            <a:r>
              <a:rPr lang="en-US" sz="2400" i="1" dirty="0" smtClean="0">
                <a:latin typeface="+mj-lt"/>
              </a:rPr>
              <a:t>n   -- </a:t>
            </a:r>
            <a:r>
              <a:rPr lang="en-US" sz="2400" dirty="0" smtClean="0">
                <a:latin typeface="+mj-lt"/>
              </a:rPr>
              <a:t>continued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>
                <a:latin typeface="+mj-lt"/>
              </a:rPr>
              <a:t>Consider the distance between group elements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 with respect to the identity </a:t>
            </a:r>
            <a:r>
              <a:rPr lang="en-US" sz="2400" i="1" dirty="0" smtClean="0">
                <a:latin typeface="+mj-lt"/>
              </a:rPr>
              <a:t>E --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d(T,E).   </a:t>
            </a:r>
            <a:r>
              <a:rPr lang="en-US" sz="2400" dirty="0" smtClean="0">
                <a:latin typeface="+mj-lt"/>
              </a:rPr>
              <a:t>It is possible to define a sphere   </a:t>
            </a:r>
            <a:r>
              <a:rPr lang="en-US" sz="2400" i="1" dirty="0" err="1" smtClean="0">
                <a:latin typeface="+mj-lt"/>
              </a:rPr>
              <a:t>M</a:t>
            </a:r>
            <a:r>
              <a:rPr lang="en-US" sz="2400" i="1" baseline="-25000" dirty="0" err="1" smtClean="0">
                <a:latin typeface="Symbol" panose="05050102010706020507" pitchFamily="18" charset="2"/>
              </a:rPr>
              <a:t>d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  </a:t>
            </a:r>
            <a:r>
              <a:rPr lang="en-US" sz="2400" dirty="0" smtClean="0"/>
              <a:t>that </a:t>
            </a:r>
            <a:r>
              <a:rPr lang="en-US" sz="2400" dirty="0" err="1" smtClean="0"/>
              <a:t>constains</a:t>
            </a:r>
            <a:r>
              <a:rPr lang="en-US" sz="2400" dirty="0" smtClean="0"/>
              <a:t> all elements </a:t>
            </a:r>
            <a:r>
              <a:rPr lang="en-US" sz="2400" i="1" dirty="0" smtClean="0"/>
              <a:t>T’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0295"/>
              </p:ext>
            </p:extLst>
          </p:nvPr>
        </p:nvGraphicFramePr>
        <p:xfrm>
          <a:off x="1447800" y="2057400"/>
          <a:ext cx="7438708" cy="285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9" name="Equation" r:id="rId3" imgW="5257800" imgH="2019240" progId="Equation.DSMT4">
                  <p:embed/>
                </p:oleObj>
              </mc:Choice>
              <mc:Fallback>
                <p:oleObj name="Equation" r:id="rId3" imgW="5257800" imgH="2019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057400"/>
                        <a:ext cx="7438708" cy="2856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0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</a:t>
            </a:r>
            <a:r>
              <a:rPr lang="en-US" sz="2400" dirty="0" smtClean="0">
                <a:latin typeface="+mj-lt"/>
              </a:rPr>
              <a:t>:  Linear Lie group of dimension </a:t>
            </a:r>
            <a:r>
              <a:rPr lang="en-US" sz="2400" i="1" dirty="0" smtClean="0">
                <a:latin typeface="+mj-lt"/>
              </a:rPr>
              <a:t>n   -- </a:t>
            </a:r>
            <a:r>
              <a:rPr lang="en-US" sz="2400" dirty="0" smtClean="0">
                <a:latin typeface="+mj-lt"/>
              </a:rPr>
              <a:t>continued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>
                <a:latin typeface="+mj-lt"/>
              </a:rPr>
              <a:t>There must exist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92401"/>
              </p:ext>
            </p:extLst>
          </p:nvPr>
        </p:nvGraphicFramePr>
        <p:xfrm>
          <a:off x="1447800" y="1197797"/>
          <a:ext cx="7618148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Equation" r:id="rId3" imgW="6260760" imgH="1384200" progId="Equation.DSMT4">
                  <p:embed/>
                </p:oleObj>
              </mc:Choice>
              <mc:Fallback>
                <p:oleObj name="Equation" r:id="rId3" imgW="626076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197797"/>
                        <a:ext cx="7618148" cy="168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05357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latin typeface="+mj-lt"/>
              </a:rPr>
              <a:t>There is a requirement that the corresponding representation is analytic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86713"/>
              </p:ext>
            </p:extLst>
          </p:nvPr>
        </p:nvGraphicFramePr>
        <p:xfrm>
          <a:off x="1447800" y="4088672"/>
          <a:ext cx="7532555" cy="103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1" name="Equation" r:id="rId5" imgW="4724280" imgH="647640" progId="Equation.DSMT4">
                  <p:embed/>
                </p:oleObj>
              </mc:Choice>
              <mc:Fallback>
                <p:oleObj name="Equation" r:id="rId5" imgW="4724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4088672"/>
                        <a:ext cx="7532555" cy="103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1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92420"/>
              </p:ext>
            </p:extLst>
          </p:nvPr>
        </p:nvGraphicFramePr>
        <p:xfrm>
          <a:off x="478971" y="631031"/>
          <a:ext cx="8002381" cy="559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Equation" r:id="rId3" imgW="5321160" imgH="3720960" progId="Equation.DSMT4">
                  <p:embed/>
                </p:oleObj>
              </mc:Choice>
              <mc:Fallback>
                <p:oleObj name="Equation" r:id="rId3" imgW="5321160" imgH="372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971" y="631031"/>
                        <a:ext cx="8002381" cy="559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28923"/>
              </p:ext>
            </p:extLst>
          </p:nvPr>
        </p:nvGraphicFramePr>
        <p:xfrm>
          <a:off x="435429" y="685800"/>
          <a:ext cx="8166719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9" name="Equation" r:id="rId3" imgW="5638680" imgH="1688760" progId="Equation.DSMT4">
                  <p:embed/>
                </p:oleObj>
              </mc:Choice>
              <mc:Fallback>
                <p:oleObj name="Equation" r:id="rId3" imgW="56386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29" y="685800"/>
                        <a:ext cx="8166719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12176"/>
              </p:ext>
            </p:extLst>
          </p:nvPr>
        </p:nvGraphicFramePr>
        <p:xfrm>
          <a:off x="762000" y="3413125"/>
          <a:ext cx="715803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0" name="Equation" r:id="rId5" imgW="5638680" imgH="1917360" progId="Equation.DSMT4">
                  <p:embed/>
                </p:oleObj>
              </mc:Choice>
              <mc:Fallback>
                <p:oleObj name="Equation" r:id="rId5" imgW="563868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413125"/>
                        <a:ext cx="7158038" cy="2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26601</TotalTime>
  <Words>452</Words>
  <Application>Microsoft Office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1495</cp:revision>
  <cp:lastPrinted>2017-04-07T14:49:57Z</cp:lastPrinted>
  <dcterms:created xsi:type="dcterms:W3CDTF">2012-01-10T18:32:24Z</dcterms:created>
  <dcterms:modified xsi:type="dcterms:W3CDTF">2017-04-11T16:41:29Z</dcterms:modified>
</cp:coreProperties>
</file>