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6" r:id="rId2"/>
    <p:sldId id="299" r:id="rId3"/>
    <p:sldId id="301" r:id="rId4"/>
    <p:sldId id="302" r:id="rId5"/>
    <p:sldId id="303" r:id="rId6"/>
    <p:sldId id="304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3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59" d="100"/>
          <a:sy n="59" d="100"/>
        </p:scale>
        <p:origin x="1108" y="56"/>
      </p:cViewPr>
      <p:guideLst>
        <p:guide orient="horz" pos="2160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88178"/>
            <a:ext cx="8001000" cy="620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32:</a:t>
            </a:r>
          </a:p>
          <a:p>
            <a:pPr algn="ctr"/>
            <a:endParaRPr lang="en-US" sz="24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folHlink"/>
                </a:solidFill>
              </a:rPr>
              <a:t>Introduction to linear Lie groups</a:t>
            </a:r>
          </a:p>
          <a:p>
            <a:pPr algn="ctr"/>
            <a:endParaRPr lang="en-US" sz="2800" b="1" dirty="0" smtClean="0">
              <a:solidFill>
                <a:schemeClr val="folHlink"/>
              </a:solidFill>
            </a:endParaRPr>
          </a:p>
          <a:p>
            <a:pPr marL="971550" lvl="1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Notion of linear Lie group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Notion of corresponding Lie algebra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Examples</a:t>
            </a:r>
          </a:p>
          <a:p>
            <a:pPr lvl="1">
              <a:spcBef>
                <a:spcPts val="600"/>
              </a:spcBef>
            </a:pPr>
            <a:endParaRPr lang="en-US" sz="2800" b="1" dirty="0">
              <a:solidFill>
                <a:schemeClr val="folHlink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Ref.  J. F. Cornwell, Group Theory in Physics, </a:t>
            </a:r>
            <a:r>
              <a:rPr lang="en-US" sz="2800" b="1" dirty="0" err="1" smtClean="0">
                <a:solidFill>
                  <a:schemeClr val="folHlink"/>
                </a:solidFill>
              </a:rPr>
              <a:t>Vol</a:t>
            </a:r>
            <a:r>
              <a:rPr lang="en-US" sz="2800" b="1" dirty="0" smtClean="0">
                <a:solidFill>
                  <a:schemeClr val="folHlink"/>
                </a:solidFill>
              </a:rPr>
              <a:t> I and II, Academic Press (1984)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5385614"/>
              </p:ext>
            </p:extLst>
          </p:nvPr>
        </p:nvGraphicFramePr>
        <p:xfrm>
          <a:off x="260349" y="457200"/>
          <a:ext cx="8167688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16" name="Equation" r:id="rId3" imgW="5638680" imgH="622080" progId="Equation.DSMT4">
                  <p:embed/>
                </p:oleObj>
              </mc:Choice>
              <mc:Fallback>
                <p:oleObj name="Equation" r:id="rId3" imgW="56386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0349" y="457200"/>
                        <a:ext cx="8167688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363289"/>
              </p:ext>
            </p:extLst>
          </p:nvPr>
        </p:nvGraphicFramePr>
        <p:xfrm>
          <a:off x="130174" y="1752600"/>
          <a:ext cx="8883651" cy="385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17" name="Equation" r:id="rId5" imgW="6997680" imgH="3035160" progId="Equation.DSMT4">
                  <p:embed/>
                </p:oleObj>
              </mc:Choice>
              <mc:Fallback>
                <p:oleObj name="Equation" r:id="rId5" imgW="6997680" imgH="303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0174" y="1752600"/>
                        <a:ext cx="8883651" cy="3852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687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958443"/>
              </p:ext>
            </p:extLst>
          </p:nvPr>
        </p:nvGraphicFramePr>
        <p:xfrm>
          <a:off x="260349" y="457200"/>
          <a:ext cx="8167688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40" name="Equation" r:id="rId3" imgW="5638680" imgH="622080" progId="Equation.DSMT4">
                  <p:embed/>
                </p:oleObj>
              </mc:Choice>
              <mc:Fallback>
                <p:oleObj name="Equation" r:id="rId3" imgW="56386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0349" y="457200"/>
                        <a:ext cx="8167688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435671"/>
              </p:ext>
            </p:extLst>
          </p:nvPr>
        </p:nvGraphicFramePr>
        <p:xfrm>
          <a:off x="130175" y="2057400"/>
          <a:ext cx="8883650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41" name="Equation" r:id="rId5" imgW="6997680" imgH="1841400" progId="Equation.DSMT4">
                  <p:embed/>
                </p:oleObj>
              </mc:Choice>
              <mc:Fallback>
                <p:oleObj name="Equation" r:id="rId5" imgW="6997680" imgH="1841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0175" y="2057400"/>
                        <a:ext cx="8883650" cy="233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48006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It can be shown that the matrices </a:t>
            </a:r>
            <a:r>
              <a:rPr lang="en-US" sz="2400" b="1" dirty="0" err="1" smtClean="0">
                <a:latin typeface="+mj-lt"/>
              </a:rPr>
              <a:t>a</a:t>
            </a:r>
            <a:r>
              <a:rPr lang="en-US" sz="2400" baseline="-25000" dirty="0" err="1" smtClean="0">
                <a:latin typeface="+mj-lt"/>
              </a:rPr>
              <a:t>p</a:t>
            </a:r>
            <a:r>
              <a:rPr lang="en-US" sz="2400" dirty="0" smtClean="0">
                <a:latin typeface="+mj-lt"/>
              </a:rPr>
              <a:t> form the basis for an </a:t>
            </a:r>
            <a:r>
              <a:rPr lang="en-US" sz="2400" i="1" dirty="0" smtClean="0">
                <a:latin typeface="+mj-lt"/>
              </a:rPr>
              <a:t>n</a:t>
            </a:r>
            <a:r>
              <a:rPr lang="en-US" sz="2400" dirty="0" smtClean="0">
                <a:latin typeface="+mj-lt"/>
              </a:rPr>
              <a:t>-dimensional vector space.</a:t>
            </a:r>
          </a:p>
        </p:txBody>
      </p:sp>
    </p:spTree>
    <p:extLst>
      <p:ext uri="{BB962C8B-B14F-4D97-AF65-F5344CB8AC3E}">
        <p14:creationId xmlns:p14="http://schemas.microsoft.com/office/powerpoint/2010/main" val="73065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6829" y="11936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Correspondence between a linear Lie group and its corresponding Lie algebra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192904"/>
              </p:ext>
            </p:extLst>
          </p:nvPr>
        </p:nvGraphicFramePr>
        <p:xfrm>
          <a:off x="228600" y="1235075"/>
          <a:ext cx="8045450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72" name="Equation" r:id="rId3" imgW="5867280" imgH="977760" progId="Equation.DSMT4">
                  <p:embed/>
                </p:oleObj>
              </mc:Choice>
              <mc:Fallback>
                <p:oleObj name="Equation" r:id="rId3" imgW="586728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1235075"/>
                        <a:ext cx="8045450" cy="1339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5943" y="2428977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theorems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442555"/>
              </p:ext>
            </p:extLst>
          </p:nvPr>
        </p:nvGraphicFramePr>
        <p:xfrm>
          <a:off x="397329" y="2882707"/>
          <a:ext cx="7315200" cy="886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73" name="Equation" r:id="rId5" imgW="4927320" imgH="596880" progId="Equation.DSMT4">
                  <p:embed/>
                </p:oleObj>
              </mc:Choice>
              <mc:Fallback>
                <p:oleObj name="Equation" r:id="rId5" imgW="492732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7329" y="2882707"/>
                        <a:ext cx="7315200" cy="886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2271632"/>
              </p:ext>
            </p:extLst>
          </p:nvPr>
        </p:nvGraphicFramePr>
        <p:xfrm>
          <a:off x="503237" y="4122950"/>
          <a:ext cx="8183563" cy="216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74" name="Equation" r:id="rId7" imgW="5511600" imgH="1460160" progId="Equation.DSMT4">
                  <p:embed/>
                </p:oleObj>
              </mc:Choice>
              <mc:Fallback>
                <p:oleObj name="Equation" r:id="rId7" imgW="551160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3237" y="4122950"/>
                        <a:ext cx="8183563" cy="2168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47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697254"/>
              </p:ext>
            </p:extLst>
          </p:nvPr>
        </p:nvGraphicFramePr>
        <p:xfrm>
          <a:off x="304800" y="381000"/>
          <a:ext cx="8183563" cy="216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8" name="Equation" r:id="rId3" imgW="5511600" imgH="1460160" progId="Equation.DSMT4">
                  <p:embed/>
                </p:oleObj>
              </mc:Choice>
              <mc:Fallback>
                <p:oleObj name="Equation" r:id="rId3" imgW="551160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381000"/>
                        <a:ext cx="8183563" cy="2168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2598003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the last result is attributed to Campbell-Baker-</a:t>
            </a:r>
            <a:r>
              <a:rPr lang="en-US" sz="2400" dirty="0" err="1" smtClean="0">
                <a:latin typeface="+mj-lt"/>
              </a:rPr>
              <a:t>Hausdorff</a:t>
            </a:r>
            <a:r>
              <a:rPr lang="en-US" sz="2400" dirty="0" smtClean="0">
                <a:latin typeface="+mj-lt"/>
              </a:rPr>
              <a:t> formula.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190621"/>
              </p:ext>
            </p:extLst>
          </p:nvPr>
        </p:nvGraphicFramePr>
        <p:xfrm>
          <a:off x="457200" y="3657600"/>
          <a:ext cx="6417695" cy="2058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9" name="Equation" r:id="rId5" imgW="4711680" imgH="1511280" progId="Equation.DSMT4">
                  <p:embed/>
                </p:oleObj>
              </mc:Choice>
              <mc:Fallback>
                <p:oleObj name="Equation" r:id="rId5" imgW="471168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3657600"/>
                        <a:ext cx="6417695" cy="20585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324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78575"/>
              </p:ext>
            </p:extLst>
          </p:nvPr>
        </p:nvGraphicFramePr>
        <p:xfrm>
          <a:off x="457200" y="381000"/>
          <a:ext cx="7733654" cy="478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691" name="Equation" r:id="rId3" imgW="5359320" imgH="3314520" progId="Equation.DSMT4">
                  <p:embed/>
                </p:oleObj>
              </mc:Choice>
              <mc:Fallback>
                <p:oleObj name="Equation" r:id="rId3" imgW="5359320" imgH="331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381000"/>
                        <a:ext cx="7733654" cy="4783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566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506892"/>
              </p:ext>
            </p:extLst>
          </p:nvPr>
        </p:nvGraphicFramePr>
        <p:xfrm>
          <a:off x="187125" y="457200"/>
          <a:ext cx="8501387" cy="217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33" name="Equation" r:id="rId3" imgW="5067000" imgH="1295280" progId="Equation.DSMT4">
                  <p:embed/>
                </p:oleObj>
              </mc:Choice>
              <mc:Fallback>
                <p:oleObj name="Equation" r:id="rId3" imgW="5067000" imgH="129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125" y="457200"/>
                        <a:ext cx="8501387" cy="2173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406488"/>
              </p:ext>
            </p:extLst>
          </p:nvPr>
        </p:nvGraphicFramePr>
        <p:xfrm>
          <a:off x="207673" y="2819400"/>
          <a:ext cx="8167688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34" name="Equation" r:id="rId5" imgW="5638680" imgH="622080" progId="Equation.DSMT4">
                  <p:embed/>
                </p:oleObj>
              </mc:Choice>
              <mc:Fallback>
                <p:oleObj name="Equation" r:id="rId5" imgW="56386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7673" y="2819400"/>
                        <a:ext cx="8167688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955882"/>
              </p:ext>
            </p:extLst>
          </p:nvPr>
        </p:nvGraphicFramePr>
        <p:xfrm>
          <a:off x="217091" y="4066381"/>
          <a:ext cx="5853113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35" name="Equation" r:id="rId7" imgW="4609800" imgH="672840" progId="Equation.DSMT4">
                  <p:embed/>
                </p:oleObj>
              </mc:Choice>
              <mc:Fallback>
                <p:oleObj name="Equation" r:id="rId7" imgW="46098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7091" y="4066381"/>
                        <a:ext cx="5853113" cy="85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150840"/>
              </p:ext>
            </p:extLst>
          </p:nvPr>
        </p:nvGraphicFramePr>
        <p:xfrm>
          <a:off x="304800" y="5160419"/>
          <a:ext cx="7325701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36" name="Equation" r:id="rId9" imgW="5029200" imgH="622080" progId="Equation.DSMT4">
                  <p:embed/>
                </p:oleObj>
              </mc:Choice>
              <mc:Fallback>
                <p:oleObj name="Equation" r:id="rId9" imgW="502920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4800" y="5160419"/>
                        <a:ext cx="7325701" cy="906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274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543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Fundamental theorem –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For every linear Lie group there </a:t>
            </a:r>
            <a:r>
              <a:rPr lang="en-US" sz="2400" dirty="0" err="1" smtClean="0">
                <a:latin typeface="+mj-lt"/>
              </a:rPr>
              <a:t>exisits</a:t>
            </a:r>
            <a:r>
              <a:rPr lang="en-US" sz="2400" dirty="0" smtClean="0">
                <a:latin typeface="+mj-lt"/>
              </a:rPr>
              <a:t> a corresponding real Lie algebra of the same dimension.  For example if the linear Lie group has dimension </a:t>
            </a:r>
            <a:r>
              <a:rPr lang="en-US" sz="2400" i="1" dirty="0" smtClean="0">
                <a:latin typeface="+mj-lt"/>
              </a:rPr>
              <a:t>n</a:t>
            </a:r>
            <a:r>
              <a:rPr lang="en-US" sz="2400" dirty="0" smtClean="0">
                <a:latin typeface="+mj-lt"/>
              </a:rPr>
              <a:t> and has </a:t>
            </a:r>
            <a:r>
              <a:rPr lang="en-US" sz="2400" i="1" dirty="0" err="1" smtClean="0">
                <a:latin typeface="+mj-lt"/>
              </a:rPr>
              <a:t>mxm</a:t>
            </a:r>
            <a:r>
              <a:rPr lang="en-US" sz="2400" dirty="0" smtClean="0">
                <a:latin typeface="+mj-lt"/>
              </a:rPr>
              <a:t> matrices </a:t>
            </a:r>
            <a:r>
              <a:rPr lang="en-US" sz="2400" b="1" dirty="0" smtClean="0">
                <a:latin typeface="+mj-lt"/>
              </a:rPr>
              <a:t>a</a:t>
            </a:r>
            <a:r>
              <a:rPr lang="en-US" sz="2400" b="1" baseline="-25000" dirty="0" smtClean="0">
                <a:latin typeface="+mj-lt"/>
              </a:rPr>
              <a:t>1,</a:t>
            </a:r>
            <a:r>
              <a:rPr lang="en-US" sz="2400" b="1" dirty="0" smtClean="0">
                <a:latin typeface="+mj-lt"/>
              </a:rPr>
              <a:t> a</a:t>
            </a:r>
            <a:r>
              <a:rPr lang="en-US" sz="2400" b="1" baseline="-25000" dirty="0" smtClean="0">
                <a:latin typeface="+mj-lt"/>
              </a:rPr>
              <a:t>2</a:t>
            </a:r>
            <a:r>
              <a:rPr lang="en-US" sz="2400" b="1" dirty="0" smtClean="0">
                <a:latin typeface="+mj-lt"/>
              </a:rPr>
              <a:t>,….a</a:t>
            </a:r>
            <a:r>
              <a:rPr lang="en-US" sz="2400" b="1" baseline="-25000" dirty="0" smtClean="0">
                <a:latin typeface="+mj-lt"/>
              </a:rPr>
              <a:t>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then these matrices form a basis for the real Lie algebra.</a:t>
            </a:r>
            <a:endParaRPr lang="en-US" sz="24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760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991" y="1085850"/>
            <a:ext cx="8190618" cy="42291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6700" y="33147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9857" y="117693"/>
            <a:ext cx="7620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Definition of a linear Lie group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+mj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A linear Lie group is a group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Each element of the group </a:t>
            </a:r>
            <a:r>
              <a:rPr lang="en-US" sz="2400" i="1" dirty="0" smtClean="0">
                <a:latin typeface="+mj-lt"/>
              </a:rPr>
              <a:t>T</a:t>
            </a:r>
            <a:r>
              <a:rPr lang="en-US" sz="2400" dirty="0" smtClean="0">
                <a:latin typeface="+mj-lt"/>
              </a:rPr>
              <a:t> forms a member of the group </a:t>
            </a:r>
            <a:r>
              <a:rPr lang="en-US" sz="2400" i="1" dirty="0" smtClean="0">
                <a:latin typeface="+mj-lt"/>
              </a:rPr>
              <a:t>T’</a:t>
            </a:r>
            <a:r>
              <a:rPr lang="en-US" sz="2400" dirty="0" smtClean="0">
                <a:latin typeface="+mj-lt"/>
              </a:rPr>
              <a:t>’ when “multiplied” by another member of the group</a:t>
            </a:r>
            <a:r>
              <a:rPr lang="en-US" sz="2400" i="1" dirty="0" smtClean="0">
                <a:latin typeface="+mj-lt"/>
              </a:rPr>
              <a:t> T”=T</a:t>
            </a:r>
            <a:r>
              <a:rPr lang="en-US" sz="2400" dirty="0" smtClean="0"/>
              <a:t>·</a:t>
            </a:r>
            <a:r>
              <a:rPr lang="en-US" sz="2400" i="1" dirty="0" smtClean="0">
                <a:latin typeface="+mj-lt"/>
              </a:rPr>
              <a:t>T’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One of the elements of the group is the identity  </a:t>
            </a:r>
            <a:r>
              <a:rPr lang="en-US" sz="2400" i="1" dirty="0" smtClean="0">
                <a:latin typeface="+mj-lt"/>
              </a:rPr>
              <a:t>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For each element of the group </a:t>
            </a:r>
            <a:r>
              <a:rPr lang="en-US" sz="2400" i="1" dirty="0" smtClean="0">
                <a:latin typeface="+mj-lt"/>
              </a:rPr>
              <a:t>T,</a:t>
            </a:r>
            <a:r>
              <a:rPr lang="en-US" sz="2400" dirty="0" smtClean="0">
                <a:latin typeface="+mj-lt"/>
              </a:rPr>
              <a:t> there is a group member  a group member </a:t>
            </a:r>
            <a:r>
              <a:rPr lang="en-US" sz="2400" i="1" dirty="0" smtClean="0">
                <a:latin typeface="+mj-lt"/>
              </a:rPr>
              <a:t>T</a:t>
            </a:r>
            <a:r>
              <a:rPr lang="en-US" sz="2400" i="1" baseline="30000" dirty="0" smtClean="0">
                <a:latin typeface="+mj-lt"/>
              </a:rPr>
              <a:t>-1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such that </a:t>
            </a:r>
            <a:r>
              <a:rPr lang="en-US" sz="2400" i="1" dirty="0" smtClean="0"/>
              <a:t>T</a:t>
            </a:r>
            <a:r>
              <a:rPr lang="en-US" sz="2400" dirty="0" smtClean="0"/>
              <a:t>·</a:t>
            </a:r>
            <a:r>
              <a:rPr lang="en-US" sz="2400" i="1" dirty="0" smtClean="0"/>
              <a:t>T</a:t>
            </a:r>
            <a:r>
              <a:rPr lang="en-US" sz="2400" i="1" baseline="30000" dirty="0" smtClean="0"/>
              <a:t>-1</a:t>
            </a:r>
            <a:r>
              <a:rPr lang="en-US" sz="2400" i="1" dirty="0" smtClean="0"/>
              <a:t>=E.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Associative property: </a:t>
            </a:r>
            <a:r>
              <a:rPr lang="en-US" sz="2400" i="1" dirty="0"/>
              <a:t>T</a:t>
            </a:r>
            <a:r>
              <a:rPr lang="en-US" sz="2400" dirty="0" smtClean="0"/>
              <a:t>·(</a:t>
            </a:r>
            <a:r>
              <a:rPr lang="en-US" sz="2400" i="1" dirty="0" smtClean="0"/>
              <a:t>T’</a:t>
            </a:r>
            <a:r>
              <a:rPr lang="en-US" sz="2400" dirty="0" smtClean="0"/>
              <a:t>·</a:t>
            </a:r>
            <a:r>
              <a:rPr lang="en-US" sz="2400" i="1" dirty="0" smtClean="0"/>
              <a:t>T’’)=</a:t>
            </a:r>
            <a:r>
              <a:rPr lang="en-US" sz="2400" i="1" dirty="0"/>
              <a:t> </a:t>
            </a:r>
            <a:r>
              <a:rPr lang="en-US" sz="2400" i="1" dirty="0" smtClean="0"/>
              <a:t>(T</a:t>
            </a:r>
            <a:r>
              <a:rPr lang="en-US" sz="2400" dirty="0" smtClean="0"/>
              <a:t>·</a:t>
            </a:r>
            <a:r>
              <a:rPr lang="en-US" sz="2400" i="1" dirty="0" smtClean="0"/>
              <a:t>T’)</a:t>
            </a:r>
            <a:r>
              <a:rPr lang="en-US" sz="2400" dirty="0" smtClean="0"/>
              <a:t>·</a:t>
            </a:r>
            <a:r>
              <a:rPr lang="en-US" sz="2400" i="1" dirty="0"/>
              <a:t>T</a:t>
            </a:r>
            <a:r>
              <a:rPr lang="en-US" sz="2400" i="1" dirty="0" smtClean="0"/>
              <a:t>’’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Elements of group form a “topological space”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Elements also constitute an “analytic manifold”</a:t>
            </a:r>
          </a:p>
          <a:p>
            <a:pPr lvl="1"/>
            <a:endParaRPr lang="en-US" sz="2400" dirty="0">
              <a:latin typeface="+mj-lt"/>
            </a:endParaRPr>
          </a:p>
          <a:p>
            <a:pPr lvl="1"/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Non countable number elements lying in a region “near” its identity</a:t>
            </a:r>
            <a:endParaRPr lang="en-US" sz="2400" dirty="0" smtClean="0">
              <a:latin typeface="+mj-lt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987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52400"/>
            <a:ext cx="899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Definition</a:t>
            </a:r>
            <a:r>
              <a:rPr lang="en-US" sz="2400" dirty="0" smtClean="0">
                <a:latin typeface="+mj-lt"/>
              </a:rPr>
              <a:t>:  Linear Lie group of dimension </a:t>
            </a:r>
            <a:r>
              <a:rPr lang="en-US" sz="2400" i="1" dirty="0" smtClean="0">
                <a:latin typeface="+mj-lt"/>
              </a:rPr>
              <a:t>n</a:t>
            </a:r>
          </a:p>
          <a:p>
            <a:pPr lvl="1"/>
            <a:r>
              <a:rPr lang="en-US" sz="2400" dirty="0" smtClean="0">
                <a:latin typeface="+mj-lt"/>
              </a:rPr>
              <a:t>A group G is a linear Lie group of dimension </a:t>
            </a:r>
            <a:r>
              <a:rPr lang="en-US" sz="2400" i="1" dirty="0" smtClean="0">
                <a:latin typeface="+mj-lt"/>
              </a:rPr>
              <a:t>n</a:t>
            </a:r>
            <a:r>
              <a:rPr lang="en-US" sz="2400" dirty="0" smtClean="0">
                <a:latin typeface="+mj-lt"/>
              </a:rPr>
              <a:t> if it satisfied the following four conditions: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G must have at least one faithful finite-dimensional representation </a:t>
            </a:r>
            <a:r>
              <a:rPr lang="en-US" sz="2400" dirty="0" smtClean="0">
                <a:latin typeface="Symbol" panose="05050102010706020507" pitchFamily="18" charset="2"/>
              </a:rPr>
              <a:t>G </a:t>
            </a:r>
            <a:r>
              <a:rPr lang="en-US" sz="2400" dirty="0" smtClean="0"/>
              <a:t>which defines the notion of distance.</a:t>
            </a:r>
            <a:endParaRPr lang="en-US" sz="2400" dirty="0" smtClean="0">
              <a:latin typeface="Symbol" panose="05050102010706020507" pitchFamily="18" charset="2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52742"/>
              </p:ext>
            </p:extLst>
          </p:nvPr>
        </p:nvGraphicFramePr>
        <p:xfrm>
          <a:off x="1066800" y="2194519"/>
          <a:ext cx="5842750" cy="4058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31" name="Equation" r:id="rId3" imgW="4991040" imgH="3466800" progId="Equation.DSMT4">
                  <p:embed/>
                </p:oleObj>
              </mc:Choice>
              <mc:Fallback>
                <p:oleObj name="Equation" r:id="rId3" imgW="4991040" imgH="346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2194519"/>
                        <a:ext cx="5842750" cy="40587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97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048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Definition</a:t>
            </a:r>
            <a:r>
              <a:rPr lang="en-US" sz="2400" dirty="0" smtClean="0">
                <a:latin typeface="+mj-lt"/>
              </a:rPr>
              <a:t>:  Linear Lie group of dimension </a:t>
            </a:r>
            <a:r>
              <a:rPr lang="en-US" sz="2400" i="1" dirty="0" smtClean="0">
                <a:latin typeface="+mj-lt"/>
              </a:rPr>
              <a:t>n   -- </a:t>
            </a:r>
            <a:r>
              <a:rPr lang="en-US" sz="2400" dirty="0" smtClean="0">
                <a:latin typeface="+mj-lt"/>
              </a:rPr>
              <a:t>continued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 smtClean="0">
                <a:latin typeface="+mj-lt"/>
              </a:rPr>
              <a:t>Consider the distance between group elements </a:t>
            </a:r>
            <a:r>
              <a:rPr lang="en-US" sz="2400" i="1" dirty="0" smtClean="0">
                <a:latin typeface="+mj-lt"/>
              </a:rPr>
              <a:t>T</a:t>
            </a:r>
            <a:r>
              <a:rPr lang="en-US" sz="2400" dirty="0" smtClean="0">
                <a:latin typeface="+mj-lt"/>
              </a:rPr>
              <a:t> with respect to the identity </a:t>
            </a:r>
            <a:r>
              <a:rPr lang="en-US" sz="2400" i="1" dirty="0" smtClean="0">
                <a:latin typeface="+mj-lt"/>
              </a:rPr>
              <a:t>E -- 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i="1" dirty="0" smtClean="0">
                <a:latin typeface="+mj-lt"/>
              </a:rPr>
              <a:t>d(T,E).   </a:t>
            </a:r>
            <a:r>
              <a:rPr lang="en-US" sz="2400" dirty="0" smtClean="0">
                <a:latin typeface="+mj-lt"/>
              </a:rPr>
              <a:t>It is possible to define a sphere   </a:t>
            </a:r>
            <a:r>
              <a:rPr lang="en-US" sz="2400" i="1" dirty="0" err="1" smtClean="0">
                <a:latin typeface="+mj-lt"/>
              </a:rPr>
              <a:t>M</a:t>
            </a:r>
            <a:r>
              <a:rPr lang="en-US" sz="2400" i="1" baseline="-25000" dirty="0" err="1" smtClean="0">
                <a:latin typeface="Symbol" panose="05050102010706020507" pitchFamily="18" charset="2"/>
              </a:rPr>
              <a:t>d</a:t>
            </a:r>
            <a:r>
              <a:rPr lang="en-US" sz="2400" i="1" baseline="-25000" dirty="0" smtClean="0">
                <a:latin typeface="Symbol" panose="05050102010706020507" pitchFamily="18" charset="2"/>
              </a:rPr>
              <a:t>  </a:t>
            </a:r>
            <a:r>
              <a:rPr lang="en-US" sz="2400" dirty="0" smtClean="0"/>
              <a:t>that contains all elements </a:t>
            </a:r>
            <a:r>
              <a:rPr lang="en-US" sz="2400" i="1" dirty="0" smtClean="0"/>
              <a:t>T’</a:t>
            </a:r>
            <a:endParaRPr lang="en-US" sz="2400" dirty="0" smtClean="0">
              <a:latin typeface="Symbol" panose="05050102010706020507" pitchFamily="18" charset="2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10295"/>
              </p:ext>
            </p:extLst>
          </p:nvPr>
        </p:nvGraphicFramePr>
        <p:xfrm>
          <a:off x="1447800" y="2057400"/>
          <a:ext cx="7438708" cy="2856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4" name="Equation" r:id="rId3" imgW="5257800" imgH="2019240" progId="Equation.DSMT4">
                  <p:embed/>
                </p:oleObj>
              </mc:Choice>
              <mc:Fallback>
                <p:oleObj name="Equation" r:id="rId3" imgW="5257800" imgH="2019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2057400"/>
                        <a:ext cx="7438708" cy="28568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605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Definition</a:t>
            </a:r>
            <a:r>
              <a:rPr lang="en-US" sz="2400" dirty="0" smtClean="0">
                <a:latin typeface="+mj-lt"/>
              </a:rPr>
              <a:t>:  Linear Lie group of dimension </a:t>
            </a:r>
            <a:r>
              <a:rPr lang="en-US" sz="2400" i="1" dirty="0" smtClean="0">
                <a:latin typeface="+mj-lt"/>
              </a:rPr>
              <a:t>n   -- </a:t>
            </a:r>
            <a:r>
              <a:rPr lang="en-US" sz="2400" dirty="0" smtClean="0">
                <a:latin typeface="+mj-lt"/>
              </a:rPr>
              <a:t>continued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sz="2400" dirty="0" smtClean="0">
                <a:latin typeface="+mj-lt"/>
              </a:rPr>
              <a:t>There must exist</a:t>
            </a:r>
            <a:endParaRPr lang="en-US" sz="2400" dirty="0" smtClean="0">
              <a:latin typeface="Symbol" panose="05050102010706020507" pitchFamily="18" charset="2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2392401"/>
              </p:ext>
            </p:extLst>
          </p:nvPr>
        </p:nvGraphicFramePr>
        <p:xfrm>
          <a:off x="1447800" y="1197797"/>
          <a:ext cx="7618148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12" name="Equation" r:id="rId3" imgW="6260760" imgH="1384200" progId="Equation.DSMT4">
                  <p:embed/>
                </p:oleObj>
              </mc:Choice>
              <mc:Fallback>
                <p:oleObj name="Equation" r:id="rId3" imgW="626076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1197797"/>
                        <a:ext cx="7618148" cy="1684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0600" y="3053576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dirty="0" smtClean="0">
                <a:latin typeface="+mj-lt"/>
              </a:rPr>
              <a:t>There is a requirement that the corresponding representation is analytic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586713"/>
              </p:ext>
            </p:extLst>
          </p:nvPr>
        </p:nvGraphicFramePr>
        <p:xfrm>
          <a:off x="1447800" y="4088672"/>
          <a:ext cx="7532555" cy="1032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13" name="Equation" r:id="rId5" imgW="4724280" imgH="647640" progId="Equation.DSMT4">
                  <p:embed/>
                </p:oleObj>
              </mc:Choice>
              <mc:Fallback>
                <p:oleObj name="Equation" r:id="rId5" imgW="472428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47800" y="4088672"/>
                        <a:ext cx="7532555" cy="10326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31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528923"/>
              </p:ext>
            </p:extLst>
          </p:nvPr>
        </p:nvGraphicFramePr>
        <p:xfrm>
          <a:off x="435429" y="685800"/>
          <a:ext cx="8166719" cy="244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61" name="Equation" r:id="rId3" imgW="5638680" imgH="1688760" progId="Equation.DSMT4">
                  <p:embed/>
                </p:oleObj>
              </mc:Choice>
              <mc:Fallback>
                <p:oleObj name="Equation" r:id="rId3" imgW="5638680" imgH="1688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5429" y="685800"/>
                        <a:ext cx="8166719" cy="2446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512176"/>
              </p:ext>
            </p:extLst>
          </p:nvPr>
        </p:nvGraphicFramePr>
        <p:xfrm>
          <a:off x="762000" y="3413125"/>
          <a:ext cx="7158038" cy="243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62" name="Equation" r:id="rId5" imgW="5638680" imgH="1917360" progId="Equation.DSMT4">
                  <p:embed/>
                </p:oleObj>
              </mc:Choice>
              <mc:Fallback>
                <p:oleObj name="Equation" r:id="rId5" imgW="5638680" imgH="1917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3413125"/>
                        <a:ext cx="7158038" cy="2433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60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775286"/>
              </p:ext>
            </p:extLst>
          </p:nvPr>
        </p:nvGraphicFramePr>
        <p:xfrm>
          <a:off x="228600" y="304800"/>
          <a:ext cx="7240588" cy="384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63" name="Equation" r:id="rId3" imgW="4660560" imgH="2476440" progId="Equation.DSMT4">
                  <p:embed/>
                </p:oleObj>
              </mc:Choice>
              <mc:Fallback>
                <p:oleObj name="Equation" r:id="rId3" imgW="4660560" imgH="2476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304800"/>
                        <a:ext cx="7240588" cy="3846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43766"/>
              </p:ext>
            </p:extLst>
          </p:nvPr>
        </p:nvGraphicFramePr>
        <p:xfrm>
          <a:off x="642897" y="4320721"/>
          <a:ext cx="537690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64" name="Equation" r:id="rId5" imgW="3949560" imgH="1511280" progId="Equation.DSMT4">
                  <p:embed/>
                </p:oleObj>
              </mc:Choice>
              <mc:Fallback>
                <p:oleObj name="Equation" r:id="rId5" imgW="394956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2897" y="4320721"/>
                        <a:ext cx="5376903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802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97134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more details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53789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dirty="0" smtClean="0">
                <a:latin typeface="+mj-lt"/>
              </a:rPr>
              <a:t>There is a requirement that the corresponding representation is analytic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356472"/>
              </p:ext>
            </p:extLst>
          </p:nvPr>
        </p:nvGraphicFramePr>
        <p:xfrm>
          <a:off x="990600" y="1295672"/>
          <a:ext cx="7532555" cy="1032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2" name="Equation" r:id="rId3" imgW="4724280" imgH="647640" progId="Equation.DSMT4">
                  <p:embed/>
                </p:oleObj>
              </mc:Choice>
              <mc:Fallback>
                <p:oleObj name="Equation" r:id="rId3" imgW="472428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1295672"/>
                        <a:ext cx="7532555" cy="10326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182195"/>
              </p:ext>
            </p:extLst>
          </p:nvPr>
        </p:nvGraphicFramePr>
        <p:xfrm>
          <a:off x="788988" y="2360613"/>
          <a:ext cx="6792912" cy="412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3" name="Equation" r:id="rId5" imgW="5435280" imgH="3301920" progId="Equation.DSMT4">
                  <p:embed/>
                </p:oleObj>
              </mc:Choice>
              <mc:Fallback>
                <p:oleObj name="Equation" r:id="rId5" imgW="5435280" imgH="3301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8988" y="2360613"/>
                        <a:ext cx="6792912" cy="412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244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26907</TotalTime>
  <Words>529</Words>
  <Application>Microsoft Office PowerPoint</Application>
  <PresentationFormat>On-screen Show (4:3)</PresentationFormat>
  <Paragraphs>90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1514</cp:revision>
  <cp:lastPrinted>2017-04-10T14:25:29Z</cp:lastPrinted>
  <dcterms:created xsi:type="dcterms:W3CDTF">2012-01-10T18:32:24Z</dcterms:created>
  <dcterms:modified xsi:type="dcterms:W3CDTF">2017-04-10T15:50:41Z</dcterms:modified>
</cp:coreProperties>
</file>