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299" r:id="rId3"/>
    <p:sldId id="316" r:id="rId4"/>
    <p:sldId id="317" r:id="rId5"/>
    <p:sldId id="301" r:id="rId6"/>
    <p:sldId id="302" r:id="rId7"/>
    <p:sldId id="303" r:id="rId8"/>
    <p:sldId id="304" r:id="rId9"/>
    <p:sldId id="308" r:id="rId10"/>
    <p:sldId id="313" r:id="rId11"/>
    <p:sldId id="314" r:id="rId12"/>
    <p:sldId id="315" r:id="rId13"/>
    <p:sldId id="318" r:id="rId14"/>
    <p:sldId id="319" r:id="rId15"/>
    <p:sldId id="320" r:id="rId16"/>
    <p:sldId id="321" r:id="rId17"/>
    <p:sldId id="322" r:id="rId18"/>
    <p:sldId id="323" r:id="rId19"/>
    <p:sldId id="324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3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9" d="100"/>
          <a:sy n="59" d="100"/>
        </p:scale>
        <p:origin x="1108" y="56"/>
      </p:cViewPr>
      <p:guideLst>
        <p:guide orient="horz" pos="2160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88178"/>
            <a:ext cx="8001000" cy="620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33:</a:t>
            </a:r>
          </a:p>
          <a:p>
            <a:pPr algn="ctr"/>
            <a:endParaRPr lang="en-US" sz="24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folHlink"/>
                </a:solidFill>
              </a:rPr>
              <a:t>Introduction to linear Lie groups -- continued</a:t>
            </a:r>
          </a:p>
          <a:p>
            <a:pPr algn="ctr"/>
            <a:endParaRPr lang="en-US" sz="1200" b="1" dirty="0" smtClean="0">
              <a:solidFill>
                <a:schemeClr val="folHlink"/>
              </a:solidFill>
            </a:endParaRPr>
          </a:p>
          <a:p>
            <a:pPr marL="971550" lvl="1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Linear Lie group and real Lie algebra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Fundamental theorem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Examples</a:t>
            </a:r>
          </a:p>
          <a:p>
            <a:pPr lvl="1">
              <a:spcBef>
                <a:spcPts val="600"/>
              </a:spcBef>
            </a:pPr>
            <a:endParaRPr lang="en-US" sz="1200" b="1" dirty="0">
              <a:solidFill>
                <a:schemeClr val="folHlink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Ref.  J. F. Cornwell, Group Theory in Physics, </a:t>
            </a:r>
            <a:r>
              <a:rPr lang="en-US" sz="2800" b="1" dirty="0" err="1" smtClean="0">
                <a:solidFill>
                  <a:schemeClr val="folHlink"/>
                </a:solidFill>
              </a:rPr>
              <a:t>Vol</a:t>
            </a:r>
            <a:r>
              <a:rPr lang="en-US" sz="2800" b="1" dirty="0" smtClean="0">
                <a:solidFill>
                  <a:schemeClr val="folHlink"/>
                </a:solidFill>
              </a:rPr>
              <a:t> I and II, Academic Press (1984)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78575"/>
              </p:ext>
            </p:extLst>
          </p:nvPr>
        </p:nvGraphicFramePr>
        <p:xfrm>
          <a:off x="457200" y="381000"/>
          <a:ext cx="7733654" cy="478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00" name="Equation" r:id="rId3" imgW="5359320" imgH="3314520" progId="Equation.DSMT4">
                  <p:embed/>
                </p:oleObj>
              </mc:Choice>
              <mc:Fallback>
                <p:oleObj name="Equation" r:id="rId3" imgW="5359320" imgH="331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381000"/>
                        <a:ext cx="7733654" cy="4783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566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506892"/>
              </p:ext>
            </p:extLst>
          </p:nvPr>
        </p:nvGraphicFramePr>
        <p:xfrm>
          <a:off x="187125" y="457200"/>
          <a:ext cx="8501387" cy="217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69" name="Equation" r:id="rId3" imgW="5067000" imgH="1295280" progId="Equation.DSMT4">
                  <p:embed/>
                </p:oleObj>
              </mc:Choice>
              <mc:Fallback>
                <p:oleObj name="Equation" r:id="rId3" imgW="5067000" imgH="1295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125" y="457200"/>
                        <a:ext cx="8501387" cy="2173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406488"/>
              </p:ext>
            </p:extLst>
          </p:nvPr>
        </p:nvGraphicFramePr>
        <p:xfrm>
          <a:off x="207673" y="2819400"/>
          <a:ext cx="8167688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70" name="Equation" r:id="rId5" imgW="5638680" imgH="622080" progId="Equation.DSMT4">
                  <p:embed/>
                </p:oleObj>
              </mc:Choice>
              <mc:Fallback>
                <p:oleObj name="Equation" r:id="rId5" imgW="56386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7673" y="2819400"/>
                        <a:ext cx="8167688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955882"/>
              </p:ext>
            </p:extLst>
          </p:nvPr>
        </p:nvGraphicFramePr>
        <p:xfrm>
          <a:off x="217091" y="4066381"/>
          <a:ext cx="5853113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71" name="Equation" r:id="rId7" imgW="4609800" imgH="672840" progId="Equation.DSMT4">
                  <p:embed/>
                </p:oleObj>
              </mc:Choice>
              <mc:Fallback>
                <p:oleObj name="Equation" r:id="rId7" imgW="46098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7091" y="4066381"/>
                        <a:ext cx="5853113" cy="85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150840"/>
              </p:ext>
            </p:extLst>
          </p:nvPr>
        </p:nvGraphicFramePr>
        <p:xfrm>
          <a:off x="304800" y="5160419"/>
          <a:ext cx="7325701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72" name="Equation" r:id="rId9" imgW="5029200" imgH="622080" progId="Equation.DSMT4">
                  <p:embed/>
                </p:oleObj>
              </mc:Choice>
              <mc:Fallback>
                <p:oleObj name="Equation" r:id="rId9" imgW="502920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4800" y="5160419"/>
                        <a:ext cx="7325701" cy="906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274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543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Fundamental theorem –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For every linear Lie group there </a:t>
            </a:r>
            <a:r>
              <a:rPr lang="en-US" sz="2400" dirty="0" err="1" smtClean="0">
                <a:latin typeface="+mj-lt"/>
              </a:rPr>
              <a:t>exisits</a:t>
            </a:r>
            <a:r>
              <a:rPr lang="en-US" sz="2400" dirty="0" smtClean="0">
                <a:latin typeface="+mj-lt"/>
              </a:rPr>
              <a:t> a corresponding real Lie algebra of the same dimension.  For example if the linear Lie group has dimension </a:t>
            </a:r>
            <a:r>
              <a:rPr lang="en-US" sz="2400" i="1" dirty="0" smtClean="0">
                <a:latin typeface="+mj-lt"/>
              </a:rPr>
              <a:t>n</a:t>
            </a:r>
            <a:r>
              <a:rPr lang="en-US" sz="2400" dirty="0" smtClean="0">
                <a:latin typeface="+mj-lt"/>
              </a:rPr>
              <a:t> and has </a:t>
            </a:r>
            <a:r>
              <a:rPr lang="en-US" sz="2400" i="1" dirty="0" err="1" smtClean="0">
                <a:latin typeface="+mj-lt"/>
              </a:rPr>
              <a:t>mxm</a:t>
            </a:r>
            <a:r>
              <a:rPr lang="en-US" sz="2400" dirty="0" smtClean="0">
                <a:latin typeface="+mj-lt"/>
              </a:rPr>
              <a:t> matrices </a:t>
            </a:r>
            <a:r>
              <a:rPr lang="en-US" sz="2400" b="1" dirty="0" smtClean="0">
                <a:latin typeface="+mj-lt"/>
              </a:rPr>
              <a:t>a</a:t>
            </a:r>
            <a:r>
              <a:rPr lang="en-US" sz="2400" b="1" baseline="-25000" dirty="0" smtClean="0">
                <a:latin typeface="+mj-lt"/>
              </a:rPr>
              <a:t>1,</a:t>
            </a:r>
            <a:r>
              <a:rPr lang="en-US" sz="2400" b="1" dirty="0" smtClean="0">
                <a:latin typeface="+mj-lt"/>
              </a:rPr>
              <a:t> a</a:t>
            </a:r>
            <a:r>
              <a:rPr lang="en-US" sz="2400" b="1" baseline="-25000" dirty="0" smtClean="0">
                <a:latin typeface="+mj-lt"/>
              </a:rPr>
              <a:t>2</a:t>
            </a:r>
            <a:r>
              <a:rPr lang="en-US" sz="2400" b="1" dirty="0" smtClean="0">
                <a:latin typeface="+mj-lt"/>
              </a:rPr>
              <a:t>,….a</a:t>
            </a:r>
            <a:r>
              <a:rPr lang="en-US" sz="2400" b="1" baseline="-25000" dirty="0" smtClean="0">
                <a:latin typeface="+mj-lt"/>
              </a:rPr>
              <a:t>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then these matrices form a basis for the real Lie algebra.</a:t>
            </a:r>
            <a:endParaRPr lang="en-US" sz="24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760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One-parameter subgroup of a linear Lie group</a:t>
            </a:r>
          </a:p>
          <a:p>
            <a:pPr lvl="1"/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041752"/>
              </p:ext>
            </p:extLst>
          </p:nvPr>
        </p:nvGraphicFramePr>
        <p:xfrm>
          <a:off x="457200" y="867936"/>
          <a:ext cx="6374289" cy="291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42" name="Equation" r:id="rId3" imgW="5079960" imgH="2323800" progId="Equation.DSMT4">
                  <p:embed/>
                </p:oleObj>
              </mc:Choice>
              <mc:Fallback>
                <p:oleObj name="Equation" r:id="rId3" imgW="5079960" imgH="232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867936"/>
                        <a:ext cx="6374289" cy="2916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7005094"/>
              </p:ext>
            </p:extLst>
          </p:nvPr>
        </p:nvGraphicFramePr>
        <p:xfrm>
          <a:off x="304800" y="4076700"/>
          <a:ext cx="8004175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43" name="Equation" r:id="rId5" imgW="5283000" imgH="1307880" progId="Equation.DSMT4">
                  <p:embed/>
                </p:oleObj>
              </mc:Choice>
              <mc:Fallback>
                <p:oleObj name="Equation" r:id="rId5" imgW="528300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" y="4076700"/>
                        <a:ext cx="8004175" cy="198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833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2020618"/>
              </p:ext>
            </p:extLst>
          </p:nvPr>
        </p:nvGraphicFramePr>
        <p:xfrm>
          <a:off x="152400" y="187325"/>
          <a:ext cx="8004175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66" name="Equation" r:id="rId3" imgW="5283000" imgH="1612800" progId="Equation.DSMT4">
                  <p:embed/>
                </p:oleObj>
              </mc:Choice>
              <mc:Fallback>
                <p:oleObj name="Equation" r:id="rId3" imgW="5283000" imgH="1612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187325"/>
                        <a:ext cx="8004175" cy="2444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733292"/>
              </p:ext>
            </p:extLst>
          </p:nvPr>
        </p:nvGraphicFramePr>
        <p:xfrm>
          <a:off x="71438" y="2606675"/>
          <a:ext cx="7761287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67" name="Equation" r:id="rId5" imgW="5638680" imgH="1384200" progId="Equation.DSMT4">
                  <p:embed/>
                </p:oleObj>
              </mc:Choice>
              <mc:Fallback>
                <p:oleObj name="Equation" r:id="rId5" imgW="563868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438" y="2606675"/>
                        <a:ext cx="7761287" cy="190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208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0163647"/>
              </p:ext>
            </p:extLst>
          </p:nvPr>
        </p:nvGraphicFramePr>
        <p:xfrm>
          <a:off x="3968750" y="2017713"/>
          <a:ext cx="139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91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68750" y="2017713"/>
                        <a:ext cx="1397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048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Correspondence between each linear Lie group </a:t>
            </a:r>
            <a:r>
              <a:rPr lang="en-US" sz="2400" dirty="0" smtClean="0">
                <a:latin typeface="Script MT Bold" panose="03040602040607080904" pitchFamily="66" charset="0"/>
              </a:rPr>
              <a:t>G</a:t>
            </a:r>
            <a:r>
              <a:rPr lang="en-US" sz="2400" dirty="0" smtClean="0">
                <a:latin typeface="+mj-lt"/>
              </a:rPr>
              <a:t> and a real Lie algebra </a:t>
            </a:r>
            <a:r>
              <a:rPr lang="en-US" sz="2400" dirty="0" smtClean="0">
                <a:latin typeface="Script MT Bold" panose="03040602040607080904" pitchFamily="66" charset="0"/>
              </a:rPr>
              <a:t>L    </a:t>
            </a:r>
            <a:r>
              <a:rPr lang="en-US" sz="2400" dirty="0" smtClean="0"/>
              <a:t>Simplify the consideration to </a:t>
            </a:r>
            <a:r>
              <a:rPr lang="en-US" sz="2400" dirty="0" smtClean="0">
                <a:latin typeface="Script MT Bold" panose="03040602040607080904" pitchFamily="66" charset="0"/>
              </a:rPr>
              <a:t>G</a:t>
            </a:r>
            <a:r>
              <a:rPr lang="en-US" sz="2400" dirty="0" smtClean="0"/>
              <a:t> consisting of </a:t>
            </a:r>
            <a:r>
              <a:rPr lang="en-US" sz="2400" i="1" dirty="0" err="1" smtClean="0"/>
              <a:t>mxm</a:t>
            </a:r>
            <a:r>
              <a:rPr lang="en-US" sz="2400" dirty="0" smtClean="0"/>
              <a:t> matrices </a:t>
            </a:r>
            <a:r>
              <a:rPr lang="en-US" sz="2400" b="1" dirty="0" smtClean="0"/>
              <a:t>T</a:t>
            </a:r>
            <a:r>
              <a:rPr lang="en-US" sz="2400" dirty="0" smtClean="0"/>
              <a:t>=</a:t>
            </a:r>
            <a:r>
              <a:rPr lang="en-US" sz="2400" b="1" dirty="0" smtClean="0"/>
              <a:t>A </a:t>
            </a:r>
            <a:r>
              <a:rPr lang="en-US" sz="2400" dirty="0" smtClean="0"/>
              <a:t>and </a:t>
            </a:r>
            <a:r>
              <a:rPr lang="en-US" sz="2400" dirty="0" smtClean="0">
                <a:latin typeface="Symbol" panose="05050102010706020507" pitchFamily="18" charset="2"/>
              </a:rPr>
              <a:t>G</a:t>
            </a:r>
            <a:r>
              <a:rPr lang="en-US" sz="2400" dirty="0" smtClean="0"/>
              <a:t>(</a:t>
            </a:r>
            <a:r>
              <a:rPr lang="en-US" sz="2400" b="1" dirty="0" smtClean="0"/>
              <a:t>T</a:t>
            </a:r>
            <a:r>
              <a:rPr lang="en-US" sz="2400" dirty="0" smtClean="0"/>
              <a:t>)=</a:t>
            </a:r>
            <a:r>
              <a:rPr lang="en-US" sz="2400" b="1" dirty="0" smtClean="0"/>
              <a:t>A.</a:t>
            </a:r>
            <a:endParaRPr lang="en-US" sz="2400" b="1" dirty="0" smtClean="0">
              <a:latin typeface="Script MT Bold" panose="03040602040607080904" pitchFamily="66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515436"/>
              </p:ext>
            </p:extLst>
          </p:nvPr>
        </p:nvGraphicFramePr>
        <p:xfrm>
          <a:off x="609600" y="1752600"/>
          <a:ext cx="7268654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92" name="Equation" r:id="rId5" imgW="5232240" imgH="2577960" progId="Equation.DSMT4">
                  <p:embed/>
                </p:oleObj>
              </mc:Choice>
              <mc:Fallback>
                <p:oleObj name="Equation" r:id="rId5" imgW="5232240" imgH="257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" y="1752600"/>
                        <a:ext cx="7268654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766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845374"/>
              </p:ext>
            </p:extLst>
          </p:nvPr>
        </p:nvGraphicFramePr>
        <p:xfrm>
          <a:off x="354013" y="207963"/>
          <a:ext cx="7778750" cy="322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4" name="Equation" r:id="rId3" imgW="4876560" imgH="2019240" progId="Equation.DSMT4">
                  <p:embed/>
                </p:oleObj>
              </mc:Choice>
              <mc:Fallback>
                <p:oleObj name="Equation" r:id="rId3" imgW="4876560" imgH="2019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4013" y="207963"/>
                        <a:ext cx="7778750" cy="3221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862856"/>
              </p:ext>
            </p:extLst>
          </p:nvPr>
        </p:nvGraphicFramePr>
        <p:xfrm>
          <a:off x="179388" y="3962400"/>
          <a:ext cx="86106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5" name="Equation" r:id="rId5" imgW="5473440" imgH="1307880" progId="Equation.DSMT4">
                  <p:embed/>
                </p:oleObj>
              </mc:Choice>
              <mc:Fallback>
                <p:oleObj name="Equation" r:id="rId5" imgW="547344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9388" y="3962400"/>
                        <a:ext cx="8610600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229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3253430"/>
              </p:ext>
            </p:extLst>
          </p:nvPr>
        </p:nvGraphicFramePr>
        <p:xfrm>
          <a:off x="228600" y="228599"/>
          <a:ext cx="7813869" cy="2216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38" name="Equation" r:id="rId3" imgW="5867280" imgH="1663560" progId="Equation.DSMT4">
                  <p:embed/>
                </p:oleObj>
              </mc:Choice>
              <mc:Fallback>
                <p:oleObj name="Equation" r:id="rId3" imgW="586728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228599"/>
                        <a:ext cx="7813869" cy="22163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051192"/>
              </p:ext>
            </p:extLst>
          </p:nvPr>
        </p:nvGraphicFramePr>
        <p:xfrm>
          <a:off x="283028" y="2743199"/>
          <a:ext cx="7184571" cy="3535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39" name="Equation" r:id="rId5" imgW="6273720" imgH="3085920" progId="Equation.DSMT4">
                  <p:embed/>
                </p:oleObj>
              </mc:Choice>
              <mc:Fallback>
                <p:oleObj name="Equation" r:id="rId5" imgW="6273720" imgH="308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3028" y="2743199"/>
                        <a:ext cx="7184571" cy="35355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036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96165"/>
              </p:ext>
            </p:extLst>
          </p:nvPr>
        </p:nvGraphicFramePr>
        <p:xfrm>
          <a:off x="152400" y="457200"/>
          <a:ext cx="8775168" cy="195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56" name="Equation" r:id="rId3" imgW="5930640" imgH="1320480" progId="Equation.DSMT4">
                  <p:embed/>
                </p:oleObj>
              </mc:Choice>
              <mc:Fallback>
                <p:oleObj name="Equation" r:id="rId3" imgW="5930640" imgH="1320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457200"/>
                        <a:ext cx="8775168" cy="1954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29718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Converse to fundamental theorem:    Every real Lie algebra is isomorphic to the real Lie algebra of some linear Lie group.   </a:t>
            </a:r>
          </a:p>
        </p:txBody>
      </p:sp>
    </p:spTree>
    <p:extLst>
      <p:ext uri="{BB962C8B-B14F-4D97-AF65-F5344CB8AC3E}">
        <p14:creationId xmlns:p14="http://schemas.microsoft.com/office/powerpoint/2010/main" val="399884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524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    SO(3)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4127127"/>
              </p:ext>
            </p:extLst>
          </p:nvPr>
        </p:nvGraphicFramePr>
        <p:xfrm>
          <a:off x="685800" y="760115"/>
          <a:ext cx="6718300" cy="204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89" name="Equation" r:id="rId3" imgW="6717960" imgH="2044440" progId="Equation.DSMT4">
                  <p:embed/>
                </p:oleObj>
              </mc:Choice>
              <mc:Fallback>
                <p:oleObj name="Equation" r:id="rId3" imgW="671796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760115"/>
                        <a:ext cx="6718300" cy="204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877264"/>
              </p:ext>
            </p:extLst>
          </p:nvPr>
        </p:nvGraphicFramePr>
        <p:xfrm>
          <a:off x="1828800" y="2999432"/>
          <a:ext cx="2921000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90" name="Equation" r:id="rId5" imgW="2920680" imgH="3162240" progId="Equation.DSMT4">
                  <p:embed/>
                </p:oleObj>
              </mc:Choice>
              <mc:Fallback>
                <p:oleObj name="Equation" r:id="rId5" imgW="2920680" imgH="3162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28800" y="2999432"/>
                        <a:ext cx="2921000" cy="316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763035"/>
              </p:ext>
            </p:extLst>
          </p:nvPr>
        </p:nvGraphicFramePr>
        <p:xfrm>
          <a:off x="5791199" y="3429000"/>
          <a:ext cx="2206171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91" name="Equation" r:id="rId7" imgW="1206360" imgH="1333440" progId="Equation.DSMT4">
                  <p:embed/>
                </p:oleObj>
              </mc:Choice>
              <mc:Fallback>
                <p:oleObj name="Equation" r:id="rId7" imgW="120636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91199" y="3429000"/>
                        <a:ext cx="2206171" cy="243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823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991" y="1085850"/>
            <a:ext cx="8190618" cy="42291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6700" y="35814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22" y="304800"/>
            <a:ext cx="8086725" cy="581279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181600" y="1600200"/>
            <a:ext cx="3505200" cy="2438400"/>
          </a:xfrm>
          <a:prstGeom prst="ellipse">
            <a:avLst/>
          </a:prstGeom>
          <a:noFill/>
          <a:ln w="571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2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428750"/>
            <a:ext cx="8225666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18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9857" y="117693"/>
            <a:ext cx="7620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Definition of a linear Lie group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+mj-lt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A linear Lie group is a group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Each element of the group </a:t>
            </a:r>
            <a:r>
              <a:rPr lang="en-US" sz="2400" i="1" dirty="0" smtClean="0">
                <a:latin typeface="+mj-lt"/>
              </a:rPr>
              <a:t>T</a:t>
            </a:r>
            <a:r>
              <a:rPr lang="en-US" sz="2400" dirty="0" smtClean="0">
                <a:latin typeface="+mj-lt"/>
              </a:rPr>
              <a:t> forms a member of the group </a:t>
            </a:r>
            <a:r>
              <a:rPr lang="en-US" sz="2400" i="1" dirty="0" smtClean="0">
                <a:latin typeface="+mj-lt"/>
              </a:rPr>
              <a:t>T’</a:t>
            </a:r>
            <a:r>
              <a:rPr lang="en-US" sz="2400" dirty="0" smtClean="0">
                <a:latin typeface="+mj-lt"/>
              </a:rPr>
              <a:t>’ when “multiplied” by another member of the group</a:t>
            </a:r>
            <a:r>
              <a:rPr lang="en-US" sz="2400" i="1" dirty="0" smtClean="0">
                <a:latin typeface="+mj-lt"/>
              </a:rPr>
              <a:t> T”=T</a:t>
            </a:r>
            <a:r>
              <a:rPr lang="en-US" sz="2400" dirty="0" smtClean="0"/>
              <a:t>·</a:t>
            </a:r>
            <a:r>
              <a:rPr lang="en-US" sz="2400" i="1" dirty="0" smtClean="0">
                <a:latin typeface="+mj-lt"/>
              </a:rPr>
              <a:t>T’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One of the elements of the group is the identity  </a:t>
            </a:r>
            <a:r>
              <a:rPr lang="en-US" sz="2400" i="1" dirty="0" smtClean="0">
                <a:latin typeface="+mj-lt"/>
              </a:rPr>
              <a:t>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For each element of the group </a:t>
            </a:r>
            <a:r>
              <a:rPr lang="en-US" sz="2400" i="1" dirty="0" smtClean="0">
                <a:latin typeface="+mj-lt"/>
              </a:rPr>
              <a:t>T,</a:t>
            </a:r>
            <a:r>
              <a:rPr lang="en-US" sz="2400" dirty="0" smtClean="0">
                <a:latin typeface="+mj-lt"/>
              </a:rPr>
              <a:t> there is a group member  a group member </a:t>
            </a:r>
            <a:r>
              <a:rPr lang="en-US" sz="2400" i="1" dirty="0" smtClean="0">
                <a:latin typeface="+mj-lt"/>
              </a:rPr>
              <a:t>T</a:t>
            </a:r>
            <a:r>
              <a:rPr lang="en-US" sz="2400" i="1" baseline="30000" dirty="0" smtClean="0">
                <a:latin typeface="+mj-lt"/>
              </a:rPr>
              <a:t>-1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such that </a:t>
            </a:r>
            <a:r>
              <a:rPr lang="en-US" sz="2400" i="1" dirty="0" smtClean="0"/>
              <a:t>T</a:t>
            </a:r>
            <a:r>
              <a:rPr lang="en-US" sz="2400" dirty="0" smtClean="0"/>
              <a:t>·</a:t>
            </a:r>
            <a:r>
              <a:rPr lang="en-US" sz="2400" i="1" dirty="0" smtClean="0"/>
              <a:t>T</a:t>
            </a:r>
            <a:r>
              <a:rPr lang="en-US" sz="2400" i="1" baseline="30000" dirty="0" smtClean="0"/>
              <a:t>-1</a:t>
            </a:r>
            <a:r>
              <a:rPr lang="en-US" sz="2400" i="1" dirty="0" smtClean="0"/>
              <a:t>=E.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Associative property: </a:t>
            </a:r>
            <a:r>
              <a:rPr lang="en-US" sz="2400" i="1" dirty="0"/>
              <a:t>T</a:t>
            </a:r>
            <a:r>
              <a:rPr lang="en-US" sz="2400" dirty="0" smtClean="0"/>
              <a:t>·(</a:t>
            </a:r>
            <a:r>
              <a:rPr lang="en-US" sz="2400" i="1" dirty="0" smtClean="0"/>
              <a:t>T’</a:t>
            </a:r>
            <a:r>
              <a:rPr lang="en-US" sz="2400" dirty="0" smtClean="0"/>
              <a:t>·</a:t>
            </a:r>
            <a:r>
              <a:rPr lang="en-US" sz="2400" i="1" dirty="0" smtClean="0"/>
              <a:t>T’’)=</a:t>
            </a:r>
            <a:r>
              <a:rPr lang="en-US" sz="2400" i="1" dirty="0"/>
              <a:t> </a:t>
            </a:r>
            <a:r>
              <a:rPr lang="en-US" sz="2400" i="1" dirty="0" smtClean="0"/>
              <a:t>(T</a:t>
            </a:r>
            <a:r>
              <a:rPr lang="en-US" sz="2400" dirty="0" smtClean="0"/>
              <a:t>·</a:t>
            </a:r>
            <a:r>
              <a:rPr lang="en-US" sz="2400" i="1" dirty="0" smtClean="0"/>
              <a:t>T’)</a:t>
            </a:r>
            <a:r>
              <a:rPr lang="en-US" sz="2400" dirty="0" smtClean="0"/>
              <a:t>·</a:t>
            </a:r>
            <a:r>
              <a:rPr lang="en-US" sz="2400" i="1" dirty="0"/>
              <a:t>T</a:t>
            </a:r>
            <a:r>
              <a:rPr lang="en-US" sz="2400" i="1" dirty="0" smtClean="0"/>
              <a:t>’’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Elements of group form a “topological space”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Elements also constitute an “analytic manifold”</a:t>
            </a:r>
          </a:p>
          <a:p>
            <a:pPr lvl="1"/>
            <a:endParaRPr lang="en-US" sz="2400" dirty="0">
              <a:latin typeface="+mj-lt"/>
            </a:endParaRPr>
          </a:p>
          <a:p>
            <a:pPr lvl="1"/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Non countable number elements lying in a region “near” its identity</a:t>
            </a:r>
            <a:endParaRPr lang="en-US" sz="2400" dirty="0" smtClean="0">
              <a:latin typeface="+mj-lt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987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52400"/>
            <a:ext cx="899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Definition</a:t>
            </a:r>
            <a:r>
              <a:rPr lang="en-US" sz="2400" dirty="0" smtClean="0">
                <a:latin typeface="+mj-lt"/>
              </a:rPr>
              <a:t>:  Linear Lie group of dimension </a:t>
            </a:r>
            <a:r>
              <a:rPr lang="en-US" sz="2400" i="1" dirty="0" smtClean="0">
                <a:latin typeface="+mj-lt"/>
              </a:rPr>
              <a:t>n</a:t>
            </a:r>
          </a:p>
          <a:p>
            <a:pPr lvl="1"/>
            <a:r>
              <a:rPr lang="en-US" sz="2400" dirty="0" smtClean="0">
                <a:latin typeface="+mj-lt"/>
              </a:rPr>
              <a:t>A group G is a linear Lie group of dimension </a:t>
            </a:r>
            <a:r>
              <a:rPr lang="en-US" sz="2400" i="1" dirty="0" smtClean="0">
                <a:latin typeface="+mj-lt"/>
              </a:rPr>
              <a:t>n</a:t>
            </a:r>
            <a:r>
              <a:rPr lang="en-US" sz="2400" dirty="0" smtClean="0">
                <a:latin typeface="+mj-lt"/>
              </a:rPr>
              <a:t> if it satisfied the following four conditions: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G must have at least one faithful finite-dimensional representation </a:t>
            </a:r>
            <a:r>
              <a:rPr lang="en-US" sz="2400" dirty="0" smtClean="0">
                <a:latin typeface="Symbol" panose="05050102010706020507" pitchFamily="18" charset="2"/>
              </a:rPr>
              <a:t>G </a:t>
            </a:r>
            <a:r>
              <a:rPr lang="en-US" sz="2400" dirty="0" smtClean="0"/>
              <a:t>which defines the notion of distance.</a:t>
            </a:r>
            <a:endParaRPr lang="en-US" sz="2400" dirty="0" smtClean="0">
              <a:latin typeface="Symbol" panose="05050102010706020507" pitchFamily="18" charset="2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52742"/>
              </p:ext>
            </p:extLst>
          </p:nvPr>
        </p:nvGraphicFramePr>
        <p:xfrm>
          <a:off x="1066800" y="2194519"/>
          <a:ext cx="5842750" cy="4058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40" name="Equation" r:id="rId3" imgW="4991040" imgH="3466800" progId="Equation.DSMT4">
                  <p:embed/>
                </p:oleObj>
              </mc:Choice>
              <mc:Fallback>
                <p:oleObj name="Equation" r:id="rId3" imgW="4991040" imgH="346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2194519"/>
                        <a:ext cx="5842750" cy="40587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97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048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Definition</a:t>
            </a:r>
            <a:r>
              <a:rPr lang="en-US" sz="2400" dirty="0" smtClean="0">
                <a:latin typeface="+mj-lt"/>
              </a:rPr>
              <a:t>:  Linear Lie group of dimension </a:t>
            </a:r>
            <a:r>
              <a:rPr lang="en-US" sz="2400" i="1" dirty="0" smtClean="0">
                <a:latin typeface="+mj-lt"/>
              </a:rPr>
              <a:t>n   -- </a:t>
            </a:r>
            <a:r>
              <a:rPr lang="en-US" sz="2400" dirty="0" smtClean="0">
                <a:latin typeface="+mj-lt"/>
              </a:rPr>
              <a:t>continued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 smtClean="0">
                <a:latin typeface="+mj-lt"/>
              </a:rPr>
              <a:t>Consider the distance between group elements </a:t>
            </a:r>
            <a:r>
              <a:rPr lang="en-US" sz="2400" i="1" dirty="0" smtClean="0">
                <a:latin typeface="+mj-lt"/>
              </a:rPr>
              <a:t>T</a:t>
            </a:r>
            <a:r>
              <a:rPr lang="en-US" sz="2400" dirty="0" smtClean="0">
                <a:latin typeface="+mj-lt"/>
              </a:rPr>
              <a:t> with respect to the identity </a:t>
            </a:r>
            <a:r>
              <a:rPr lang="en-US" sz="2400" i="1" dirty="0" smtClean="0">
                <a:latin typeface="+mj-lt"/>
              </a:rPr>
              <a:t>E -- 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i="1" dirty="0" smtClean="0">
                <a:latin typeface="+mj-lt"/>
              </a:rPr>
              <a:t>d(T,E).   </a:t>
            </a:r>
            <a:r>
              <a:rPr lang="en-US" sz="2400" dirty="0" smtClean="0">
                <a:latin typeface="+mj-lt"/>
              </a:rPr>
              <a:t>It is possible to define a sphere   </a:t>
            </a:r>
            <a:r>
              <a:rPr lang="en-US" sz="2400" i="1" dirty="0" err="1" smtClean="0">
                <a:latin typeface="+mj-lt"/>
              </a:rPr>
              <a:t>M</a:t>
            </a:r>
            <a:r>
              <a:rPr lang="en-US" sz="2400" i="1" baseline="-25000" dirty="0" err="1" smtClean="0">
                <a:latin typeface="Symbol" panose="05050102010706020507" pitchFamily="18" charset="2"/>
              </a:rPr>
              <a:t>d</a:t>
            </a:r>
            <a:r>
              <a:rPr lang="en-US" sz="2400" i="1" baseline="-25000" dirty="0" smtClean="0">
                <a:latin typeface="Symbol" panose="05050102010706020507" pitchFamily="18" charset="2"/>
              </a:rPr>
              <a:t>  </a:t>
            </a:r>
            <a:r>
              <a:rPr lang="en-US" sz="2400" dirty="0" smtClean="0"/>
              <a:t>that contains all elements </a:t>
            </a:r>
            <a:r>
              <a:rPr lang="en-US" sz="2400" i="1" dirty="0" smtClean="0"/>
              <a:t>T’</a:t>
            </a:r>
            <a:endParaRPr lang="en-US" sz="2400" dirty="0" smtClean="0">
              <a:latin typeface="Symbol" panose="05050102010706020507" pitchFamily="18" charset="2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10295"/>
              </p:ext>
            </p:extLst>
          </p:nvPr>
        </p:nvGraphicFramePr>
        <p:xfrm>
          <a:off x="1447800" y="2057400"/>
          <a:ext cx="7438708" cy="2856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3" name="Equation" r:id="rId3" imgW="5257800" imgH="2019240" progId="Equation.DSMT4">
                  <p:embed/>
                </p:oleObj>
              </mc:Choice>
              <mc:Fallback>
                <p:oleObj name="Equation" r:id="rId3" imgW="5257800" imgH="2019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2057400"/>
                        <a:ext cx="7438708" cy="28568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605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Definition</a:t>
            </a:r>
            <a:r>
              <a:rPr lang="en-US" sz="2400" dirty="0" smtClean="0">
                <a:latin typeface="+mj-lt"/>
              </a:rPr>
              <a:t>:  Linear Lie group of dimension </a:t>
            </a:r>
            <a:r>
              <a:rPr lang="en-US" sz="2400" i="1" dirty="0" smtClean="0">
                <a:latin typeface="+mj-lt"/>
              </a:rPr>
              <a:t>n   -- </a:t>
            </a:r>
            <a:r>
              <a:rPr lang="en-US" sz="2400" dirty="0" smtClean="0">
                <a:latin typeface="+mj-lt"/>
              </a:rPr>
              <a:t>continued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sz="2400" dirty="0" smtClean="0">
                <a:latin typeface="+mj-lt"/>
              </a:rPr>
              <a:t>There must exist</a:t>
            </a:r>
            <a:endParaRPr lang="en-US" sz="2400" dirty="0" smtClean="0">
              <a:latin typeface="Symbol" panose="05050102010706020507" pitchFamily="18" charset="2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2392401"/>
              </p:ext>
            </p:extLst>
          </p:nvPr>
        </p:nvGraphicFramePr>
        <p:xfrm>
          <a:off x="1447800" y="1197797"/>
          <a:ext cx="7618148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30" name="Equation" r:id="rId3" imgW="6260760" imgH="1384200" progId="Equation.DSMT4">
                  <p:embed/>
                </p:oleObj>
              </mc:Choice>
              <mc:Fallback>
                <p:oleObj name="Equation" r:id="rId3" imgW="626076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1197797"/>
                        <a:ext cx="7618148" cy="1684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0600" y="3053576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400" dirty="0" smtClean="0">
                <a:latin typeface="+mj-lt"/>
              </a:rPr>
              <a:t>There is a requirement that the corresponding representation is analytic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586713"/>
              </p:ext>
            </p:extLst>
          </p:nvPr>
        </p:nvGraphicFramePr>
        <p:xfrm>
          <a:off x="1447800" y="4088672"/>
          <a:ext cx="7532555" cy="1032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31" name="Equation" r:id="rId5" imgW="4724280" imgH="647640" progId="Equation.DSMT4">
                  <p:embed/>
                </p:oleObj>
              </mc:Choice>
              <mc:Fallback>
                <p:oleObj name="Equation" r:id="rId5" imgW="472428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47800" y="4088672"/>
                        <a:ext cx="7532555" cy="10326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31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97134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more details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53789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400" dirty="0" smtClean="0">
                <a:latin typeface="+mj-lt"/>
              </a:rPr>
              <a:t>There is a requirement that the corresponding representation is analytic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356472"/>
              </p:ext>
            </p:extLst>
          </p:nvPr>
        </p:nvGraphicFramePr>
        <p:xfrm>
          <a:off x="990600" y="1295672"/>
          <a:ext cx="7532555" cy="1032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0" name="Equation" r:id="rId3" imgW="4724280" imgH="647640" progId="Equation.DSMT4">
                  <p:embed/>
                </p:oleObj>
              </mc:Choice>
              <mc:Fallback>
                <p:oleObj name="Equation" r:id="rId3" imgW="472428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1295672"/>
                        <a:ext cx="7532555" cy="10326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182195"/>
              </p:ext>
            </p:extLst>
          </p:nvPr>
        </p:nvGraphicFramePr>
        <p:xfrm>
          <a:off x="788988" y="2360613"/>
          <a:ext cx="6792912" cy="412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1" name="Equation" r:id="rId5" imgW="5435280" imgH="3301920" progId="Equation.DSMT4">
                  <p:embed/>
                </p:oleObj>
              </mc:Choice>
              <mc:Fallback>
                <p:oleObj name="Equation" r:id="rId5" imgW="5435280" imgH="3301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8988" y="2360613"/>
                        <a:ext cx="6792912" cy="412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244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27210</TotalTime>
  <Words>577</Words>
  <Application>Microsoft Office PowerPoint</Application>
  <PresentationFormat>On-screen Show (4:3)</PresentationFormat>
  <Paragraphs>99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Script MT Bold</vt:lpstr>
      <vt:lpstr>Symbol</vt:lpstr>
      <vt:lpstr>Wingdings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1534</cp:revision>
  <cp:lastPrinted>2017-04-10T14:25:29Z</cp:lastPrinted>
  <dcterms:created xsi:type="dcterms:W3CDTF">2012-01-10T18:32:24Z</dcterms:created>
  <dcterms:modified xsi:type="dcterms:W3CDTF">2017-04-12T15:58:06Z</dcterms:modified>
</cp:coreProperties>
</file>