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96" r:id="rId2"/>
    <p:sldId id="299" r:id="rId3"/>
    <p:sldId id="316" r:id="rId4"/>
    <p:sldId id="325" r:id="rId5"/>
    <p:sldId id="301" r:id="rId6"/>
    <p:sldId id="302" r:id="rId7"/>
    <p:sldId id="303" r:id="rId8"/>
    <p:sldId id="304" r:id="rId9"/>
    <p:sldId id="308" r:id="rId10"/>
    <p:sldId id="313" r:id="rId11"/>
    <p:sldId id="326" r:id="rId12"/>
    <p:sldId id="327" r:id="rId13"/>
    <p:sldId id="328" r:id="rId14"/>
    <p:sldId id="329" r:id="rId15"/>
    <p:sldId id="330" r:id="rId16"/>
    <p:sldId id="331" r:id="rId17"/>
    <p:sldId id="332" r:id="rId18"/>
    <p:sldId id="333" r:id="rId19"/>
    <p:sldId id="334" r:id="rId20"/>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30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6" autoAdjust="0"/>
    <p:restoredTop sz="94660"/>
  </p:normalViewPr>
  <p:slideViewPr>
    <p:cSldViewPr>
      <p:cViewPr varScale="1">
        <p:scale>
          <a:sx n="59" d="100"/>
          <a:sy n="59" d="100"/>
        </p:scale>
        <p:origin x="1108" y="56"/>
      </p:cViewPr>
      <p:guideLst>
        <p:guide orient="horz" pos="2160"/>
        <p:guide pos="2304"/>
      </p:guideLst>
    </p:cSldViewPr>
  </p:slideViewPr>
  <p:notesTextViewPr>
    <p:cViewPr>
      <p:scale>
        <a:sx n="1" d="1"/>
        <a:sy n="1" d="1"/>
      </p:scale>
      <p:origin x="0" y="0"/>
    </p:cViewPr>
  </p:notesTextViewPr>
  <p:sorterViewPr>
    <p:cViewPr>
      <p:scale>
        <a:sx n="20" d="100"/>
        <a:sy n="2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19.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media/image21.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3170238" cy="479425"/>
          </a:xfrm>
          <a:prstGeom prst="rect">
            <a:avLst/>
          </a:prstGeom>
        </p:spPr>
        <p:txBody>
          <a:bodyPr vert="horz" lIns="91415" tIns="45708" rIns="91415" bIns="45708" rtlCol="0"/>
          <a:lstStyle>
            <a:lvl1pPr algn="l">
              <a:defRPr sz="1200"/>
            </a:lvl1pPr>
          </a:lstStyle>
          <a:p>
            <a:endParaRPr lang="en-US"/>
          </a:p>
        </p:txBody>
      </p:sp>
      <p:sp>
        <p:nvSpPr>
          <p:cNvPr id="3" name="Date Placeholder 2"/>
          <p:cNvSpPr>
            <a:spLocks noGrp="1"/>
          </p:cNvSpPr>
          <p:nvPr>
            <p:ph type="dt" sz="quarter" idx="1"/>
          </p:nvPr>
        </p:nvSpPr>
        <p:spPr>
          <a:xfrm>
            <a:off x="4143376" y="2"/>
            <a:ext cx="3170238" cy="479425"/>
          </a:xfrm>
          <a:prstGeom prst="rect">
            <a:avLst/>
          </a:prstGeom>
        </p:spPr>
        <p:txBody>
          <a:bodyPr vert="horz" lIns="91415" tIns="45708" rIns="91415" bIns="45708" rtlCol="0"/>
          <a:lstStyle>
            <a:lvl1pPr algn="r">
              <a:defRPr sz="1200"/>
            </a:lvl1pPr>
          </a:lstStyle>
          <a:p>
            <a:fld id="{8194727C-8B30-4386-9703-61EF7B04C9A7}" type="datetimeFigureOut">
              <a:rPr lang="en-US" smtClean="0"/>
              <a:t>4/17/2017</a:t>
            </a:fld>
            <a:endParaRPr lang="en-US"/>
          </a:p>
        </p:txBody>
      </p:sp>
      <p:sp>
        <p:nvSpPr>
          <p:cNvPr id="4" name="Footer Placeholder 3"/>
          <p:cNvSpPr>
            <a:spLocks noGrp="1"/>
          </p:cNvSpPr>
          <p:nvPr>
            <p:ph type="ftr" sz="quarter" idx="2"/>
          </p:nvPr>
        </p:nvSpPr>
        <p:spPr>
          <a:xfrm>
            <a:off x="2" y="9120190"/>
            <a:ext cx="3170238" cy="479425"/>
          </a:xfrm>
          <a:prstGeom prst="rect">
            <a:avLst/>
          </a:prstGeom>
        </p:spPr>
        <p:txBody>
          <a:bodyPr vert="horz" lIns="91415" tIns="45708" rIns="91415" bIns="45708" rtlCol="0" anchor="b"/>
          <a:lstStyle>
            <a:lvl1pPr algn="l">
              <a:defRPr sz="1200"/>
            </a:lvl1pPr>
          </a:lstStyle>
          <a:p>
            <a:endParaRPr lang="en-US"/>
          </a:p>
        </p:txBody>
      </p:sp>
      <p:sp>
        <p:nvSpPr>
          <p:cNvPr id="5" name="Slide Number Placeholder 4"/>
          <p:cNvSpPr>
            <a:spLocks noGrp="1"/>
          </p:cNvSpPr>
          <p:nvPr>
            <p:ph type="sldNum" sz="quarter" idx="3"/>
          </p:nvPr>
        </p:nvSpPr>
        <p:spPr>
          <a:xfrm>
            <a:off x="4143376" y="9120190"/>
            <a:ext cx="3170238" cy="479425"/>
          </a:xfrm>
          <a:prstGeom prst="rect">
            <a:avLst/>
          </a:prstGeom>
        </p:spPr>
        <p:txBody>
          <a:bodyPr vert="horz" lIns="91415" tIns="45708" rIns="91415" bIns="45708"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6634" tIns="48317" rIns="96634" bIns="48317" rtlCol="0"/>
          <a:lstStyle>
            <a:lvl1pPr algn="l">
              <a:defRPr sz="1300"/>
            </a:lvl1pPr>
          </a:lstStyle>
          <a:p>
            <a:endParaRPr lang="en-US" dirty="0"/>
          </a:p>
        </p:txBody>
      </p:sp>
      <p:sp>
        <p:nvSpPr>
          <p:cNvPr id="3" name="Date Placeholder 2"/>
          <p:cNvSpPr>
            <a:spLocks noGrp="1"/>
          </p:cNvSpPr>
          <p:nvPr>
            <p:ph type="dt" idx="1"/>
          </p:nvPr>
        </p:nvSpPr>
        <p:spPr>
          <a:xfrm>
            <a:off x="4143587" y="1"/>
            <a:ext cx="3169920" cy="480060"/>
          </a:xfrm>
          <a:prstGeom prst="rect">
            <a:avLst/>
          </a:prstGeom>
        </p:spPr>
        <p:txBody>
          <a:bodyPr vert="horz" lIns="96634" tIns="48317" rIns="96634" bIns="48317" rtlCol="0"/>
          <a:lstStyle>
            <a:lvl1pPr algn="r">
              <a:defRPr sz="1300"/>
            </a:lvl1pPr>
          </a:lstStyle>
          <a:p>
            <a:fld id="{AC5D2E9F-93AF-4192-9362-BE5EFDABCE46}" type="datetimeFigureOut">
              <a:rPr lang="en-US" smtClean="0"/>
              <a:t>4/17/2017</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34" tIns="48317" rIns="96634" bIns="48317" rtlCol="0" anchor="ctr"/>
          <a:lstStyle/>
          <a:p>
            <a:endParaRPr lang="en-US" dirty="0"/>
          </a:p>
        </p:txBody>
      </p:sp>
      <p:sp>
        <p:nvSpPr>
          <p:cNvPr id="5" name="Notes Placeholder 4"/>
          <p:cNvSpPr>
            <a:spLocks noGrp="1"/>
          </p:cNvSpPr>
          <p:nvPr>
            <p:ph type="body" sz="quarter" idx="3"/>
          </p:nvPr>
        </p:nvSpPr>
        <p:spPr>
          <a:xfrm>
            <a:off x="731520" y="4560571"/>
            <a:ext cx="5852160" cy="4320540"/>
          </a:xfrm>
          <a:prstGeom prst="rect">
            <a:avLst/>
          </a:prstGeom>
        </p:spPr>
        <p:txBody>
          <a:bodyPr vert="horz" lIns="96634" tIns="48317" rIns="96634" bIns="4831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5"/>
            <a:ext cx="3169920" cy="480060"/>
          </a:xfrm>
          <a:prstGeom prst="rect">
            <a:avLst/>
          </a:prstGeom>
        </p:spPr>
        <p:txBody>
          <a:bodyPr vert="horz" lIns="96634" tIns="48317" rIns="96634" bIns="48317"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5"/>
            <a:ext cx="3169920" cy="480060"/>
          </a:xfrm>
          <a:prstGeom prst="rect">
            <a:avLst/>
          </a:prstGeom>
        </p:spPr>
        <p:txBody>
          <a:bodyPr vert="horz" lIns="96634" tIns="48317" rIns="96634" bIns="48317"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18948426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8718495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4/17/2017</a:t>
            </a:r>
            <a:endParaRPr lang="en-US" dirty="0"/>
          </a:p>
        </p:txBody>
      </p:sp>
      <p:sp>
        <p:nvSpPr>
          <p:cNvPr id="5" name="Footer Placeholder 4"/>
          <p:cNvSpPr>
            <a:spLocks noGrp="1"/>
          </p:cNvSpPr>
          <p:nvPr>
            <p:ph type="ftr" sz="quarter" idx="11"/>
          </p:nvPr>
        </p:nvSpPr>
        <p:spPr/>
        <p:txBody>
          <a:bodyPr/>
          <a:lstStyle/>
          <a:p>
            <a:r>
              <a:rPr lang="en-US" smtClean="0"/>
              <a:t>PHY 745  Spring 2017 -- Lecture 34</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4/17/2017</a:t>
            </a:r>
            <a:endParaRPr lang="en-US" dirty="0"/>
          </a:p>
        </p:txBody>
      </p:sp>
      <p:sp>
        <p:nvSpPr>
          <p:cNvPr id="5" name="Footer Placeholder 4"/>
          <p:cNvSpPr>
            <a:spLocks noGrp="1"/>
          </p:cNvSpPr>
          <p:nvPr>
            <p:ph type="ftr" sz="quarter" idx="11"/>
          </p:nvPr>
        </p:nvSpPr>
        <p:spPr/>
        <p:txBody>
          <a:bodyPr/>
          <a:lstStyle/>
          <a:p>
            <a:r>
              <a:rPr lang="en-US" smtClean="0"/>
              <a:t>PHY 745  Spring 2017 -- Lecture 34</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4/17/2017</a:t>
            </a:r>
            <a:endParaRPr lang="en-US" dirty="0"/>
          </a:p>
        </p:txBody>
      </p:sp>
      <p:sp>
        <p:nvSpPr>
          <p:cNvPr id="5" name="Footer Placeholder 4"/>
          <p:cNvSpPr>
            <a:spLocks noGrp="1"/>
          </p:cNvSpPr>
          <p:nvPr>
            <p:ph type="ftr" sz="quarter" idx="11"/>
          </p:nvPr>
        </p:nvSpPr>
        <p:spPr/>
        <p:txBody>
          <a:bodyPr/>
          <a:lstStyle/>
          <a:p>
            <a:r>
              <a:rPr lang="en-US" smtClean="0"/>
              <a:t>PHY 745  Spring 2017 -- Lecture 34</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4/17/2017</a:t>
            </a:r>
            <a:endParaRPr lang="en-US" dirty="0"/>
          </a:p>
        </p:txBody>
      </p:sp>
      <p:sp>
        <p:nvSpPr>
          <p:cNvPr id="5" name="Footer Placeholder 4"/>
          <p:cNvSpPr>
            <a:spLocks noGrp="1"/>
          </p:cNvSpPr>
          <p:nvPr>
            <p:ph type="ftr" sz="quarter" idx="11"/>
          </p:nvPr>
        </p:nvSpPr>
        <p:spPr/>
        <p:txBody>
          <a:bodyPr/>
          <a:lstStyle/>
          <a:p>
            <a:r>
              <a:rPr lang="en-US" smtClean="0"/>
              <a:t>PHY 745  Spring 2017 -- Lecture 34</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4/17/2017</a:t>
            </a:r>
            <a:endParaRPr lang="en-US" dirty="0"/>
          </a:p>
        </p:txBody>
      </p:sp>
      <p:sp>
        <p:nvSpPr>
          <p:cNvPr id="5" name="Footer Placeholder 4"/>
          <p:cNvSpPr>
            <a:spLocks noGrp="1"/>
          </p:cNvSpPr>
          <p:nvPr>
            <p:ph type="ftr" sz="quarter" idx="11"/>
          </p:nvPr>
        </p:nvSpPr>
        <p:spPr/>
        <p:txBody>
          <a:bodyPr/>
          <a:lstStyle/>
          <a:p>
            <a:r>
              <a:rPr lang="en-US" smtClean="0"/>
              <a:t>PHY 745  Spring 2017 -- Lecture 34</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4/17/2017</a:t>
            </a:r>
            <a:endParaRPr lang="en-US" dirty="0"/>
          </a:p>
        </p:txBody>
      </p:sp>
      <p:sp>
        <p:nvSpPr>
          <p:cNvPr id="6" name="Footer Placeholder 5"/>
          <p:cNvSpPr>
            <a:spLocks noGrp="1"/>
          </p:cNvSpPr>
          <p:nvPr>
            <p:ph type="ftr" sz="quarter" idx="11"/>
          </p:nvPr>
        </p:nvSpPr>
        <p:spPr/>
        <p:txBody>
          <a:bodyPr/>
          <a:lstStyle/>
          <a:p>
            <a:r>
              <a:rPr lang="en-US" smtClean="0"/>
              <a:t>PHY 745  Spring 2017 -- Lecture 34</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4/17/2017</a:t>
            </a:r>
            <a:endParaRPr lang="en-US" dirty="0"/>
          </a:p>
        </p:txBody>
      </p:sp>
      <p:sp>
        <p:nvSpPr>
          <p:cNvPr id="8" name="Footer Placeholder 7"/>
          <p:cNvSpPr>
            <a:spLocks noGrp="1"/>
          </p:cNvSpPr>
          <p:nvPr>
            <p:ph type="ftr" sz="quarter" idx="11"/>
          </p:nvPr>
        </p:nvSpPr>
        <p:spPr/>
        <p:txBody>
          <a:bodyPr/>
          <a:lstStyle/>
          <a:p>
            <a:r>
              <a:rPr lang="en-US" smtClean="0"/>
              <a:t>PHY 745  Spring 2017 -- Lecture 34</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4/17/2017</a:t>
            </a:r>
            <a:endParaRPr lang="en-US" dirty="0"/>
          </a:p>
        </p:txBody>
      </p:sp>
      <p:sp>
        <p:nvSpPr>
          <p:cNvPr id="4" name="Footer Placeholder 3"/>
          <p:cNvSpPr>
            <a:spLocks noGrp="1"/>
          </p:cNvSpPr>
          <p:nvPr>
            <p:ph type="ftr" sz="quarter" idx="11"/>
          </p:nvPr>
        </p:nvSpPr>
        <p:spPr/>
        <p:txBody>
          <a:bodyPr/>
          <a:lstStyle/>
          <a:p>
            <a:r>
              <a:rPr lang="en-US" smtClean="0"/>
              <a:t>PHY 745  Spring 2017 -- Lecture 34</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4/17/2017</a:t>
            </a:r>
            <a:endParaRPr lang="en-US" dirty="0"/>
          </a:p>
        </p:txBody>
      </p:sp>
      <p:sp>
        <p:nvSpPr>
          <p:cNvPr id="3" name="Footer Placeholder 2"/>
          <p:cNvSpPr>
            <a:spLocks noGrp="1"/>
          </p:cNvSpPr>
          <p:nvPr>
            <p:ph type="ftr" sz="quarter" idx="11"/>
          </p:nvPr>
        </p:nvSpPr>
        <p:spPr/>
        <p:txBody>
          <a:bodyPr/>
          <a:lstStyle/>
          <a:p>
            <a:r>
              <a:rPr lang="en-US" smtClean="0"/>
              <a:t>PHY 745  Spring 2017 -- Lecture 34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4/17/2017</a:t>
            </a:r>
            <a:endParaRPr lang="en-US" dirty="0"/>
          </a:p>
        </p:txBody>
      </p:sp>
      <p:sp>
        <p:nvSpPr>
          <p:cNvPr id="6" name="Footer Placeholder 5"/>
          <p:cNvSpPr>
            <a:spLocks noGrp="1"/>
          </p:cNvSpPr>
          <p:nvPr>
            <p:ph type="ftr" sz="quarter" idx="11"/>
          </p:nvPr>
        </p:nvSpPr>
        <p:spPr/>
        <p:txBody>
          <a:bodyPr/>
          <a:lstStyle/>
          <a:p>
            <a:r>
              <a:rPr lang="en-US" smtClean="0"/>
              <a:t>PHY 745  Spring 2017 -- Lecture 34</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4/17/2017</a:t>
            </a:r>
            <a:endParaRPr lang="en-US" dirty="0"/>
          </a:p>
        </p:txBody>
      </p:sp>
      <p:sp>
        <p:nvSpPr>
          <p:cNvPr id="6" name="Footer Placeholder 5"/>
          <p:cNvSpPr>
            <a:spLocks noGrp="1"/>
          </p:cNvSpPr>
          <p:nvPr>
            <p:ph type="ftr" sz="quarter" idx="11"/>
          </p:nvPr>
        </p:nvSpPr>
        <p:spPr/>
        <p:txBody>
          <a:bodyPr/>
          <a:lstStyle/>
          <a:p>
            <a:r>
              <a:rPr lang="en-US" smtClean="0"/>
              <a:t>PHY 745  Spring 2017 -- Lecture 34</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4/17/2017</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PHY 745  Spring 2017 -- Lecture 34</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image" Target="../media/image8.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10.wmf"/><Relationship Id="rId5" Type="http://schemas.openxmlformats.org/officeDocument/2006/relationships/oleObject" Target="../embeddings/oleObject9.bin"/><Relationship Id="rId4" Type="http://schemas.openxmlformats.org/officeDocument/2006/relationships/image" Target="../media/image9.w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7.vml"/><Relationship Id="rId4" Type="http://schemas.openxmlformats.org/officeDocument/2006/relationships/image" Target="../media/image11.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image" Target="../media/image13.wmf"/><Relationship Id="rId5" Type="http://schemas.openxmlformats.org/officeDocument/2006/relationships/oleObject" Target="../embeddings/oleObject12.bin"/><Relationship Id="rId4" Type="http://schemas.openxmlformats.org/officeDocument/2006/relationships/image" Target="../media/image12.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image" Target="../media/image15.wmf"/><Relationship Id="rId5" Type="http://schemas.openxmlformats.org/officeDocument/2006/relationships/oleObject" Target="../embeddings/oleObject14.bin"/><Relationship Id="rId4" Type="http://schemas.openxmlformats.org/officeDocument/2006/relationships/image" Target="../media/image14.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7.xml"/><Relationship Id="rId1" Type="http://schemas.openxmlformats.org/officeDocument/2006/relationships/vmlDrawing" Target="../drawings/vmlDrawing10.vml"/><Relationship Id="rId4" Type="http://schemas.openxmlformats.org/officeDocument/2006/relationships/image" Target="../media/image16.w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image" Target="../media/image18.wmf"/><Relationship Id="rId5" Type="http://schemas.openxmlformats.org/officeDocument/2006/relationships/oleObject" Target="../embeddings/oleObject17.bin"/><Relationship Id="rId4" Type="http://schemas.openxmlformats.org/officeDocument/2006/relationships/image" Target="../media/image17.w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image" Target="../media/image20.wmf"/><Relationship Id="rId5" Type="http://schemas.openxmlformats.org/officeDocument/2006/relationships/oleObject" Target="../embeddings/oleObject19.bin"/><Relationship Id="rId4" Type="http://schemas.openxmlformats.org/officeDocument/2006/relationships/image" Target="../media/image19.wmf"/></Relationships>
</file>

<file path=ppt/slides/_rels/slide18.xml.rels><?xml version="1.0" encoding="UTF-8" standalone="yes"?>
<Relationships xmlns="http://schemas.openxmlformats.org/package/2006/relationships"><Relationship Id="rId8" Type="http://schemas.openxmlformats.org/officeDocument/2006/relationships/image" Target="../media/image23.wmf"/><Relationship Id="rId3" Type="http://schemas.openxmlformats.org/officeDocument/2006/relationships/oleObject" Target="../embeddings/oleObject20.bin"/><Relationship Id="rId7" Type="http://schemas.openxmlformats.org/officeDocument/2006/relationships/oleObject" Target="../embeddings/oleObject22.bin"/><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image" Target="../media/image22.wmf"/><Relationship Id="rId5" Type="http://schemas.openxmlformats.org/officeDocument/2006/relationships/oleObject" Target="../embeddings/oleObject21.bin"/><Relationship Id="rId4" Type="http://schemas.openxmlformats.org/officeDocument/2006/relationships/image" Target="../media/image21.w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7.xml"/><Relationship Id="rId1" Type="http://schemas.openxmlformats.org/officeDocument/2006/relationships/vmlDrawing" Target="../drawings/vmlDrawing14.vml"/><Relationship Id="rId4" Type="http://schemas.openxmlformats.org/officeDocument/2006/relationships/image" Target="../media/image24.wmf"/></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4.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6.wmf"/><Relationship Id="rId5" Type="http://schemas.openxmlformats.org/officeDocument/2006/relationships/oleObject" Target="../embeddings/oleObject4.bin"/><Relationship Id="rId4" Type="http://schemas.openxmlformats.org/officeDocument/2006/relationships/image" Target="../media/image5.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7.wmf"/><Relationship Id="rId5" Type="http://schemas.openxmlformats.org/officeDocument/2006/relationships/oleObject" Target="../embeddings/oleObject6.bin"/><Relationship Id="rId4" Type="http://schemas.openxmlformats.org/officeDocument/2006/relationships/image" Target="../media/image6.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4/17/2017</a:t>
            </a:r>
            <a:endParaRPr lang="en-US" dirty="0"/>
          </a:p>
        </p:txBody>
      </p:sp>
      <p:sp>
        <p:nvSpPr>
          <p:cNvPr id="3" name="Footer Placeholder 2"/>
          <p:cNvSpPr>
            <a:spLocks noGrp="1"/>
          </p:cNvSpPr>
          <p:nvPr>
            <p:ph type="ftr" sz="quarter" idx="11"/>
          </p:nvPr>
        </p:nvSpPr>
        <p:spPr/>
        <p:txBody>
          <a:bodyPr/>
          <a:lstStyle/>
          <a:p>
            <a:r>
              <a:rPr lang="en-US" smtClean="0"/>
              <a:t>PHY 745  Spring 2017 -- Lecture 34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685800" y="188178"/>
            <a:ext cx="8001000" cy="5909310"/>
          </a:xfrm>
          <a:prstGeom prst="rect">
            <a:avLst/>
          </a:prstGeom>
          <a:noFill/>
        </p:spPr>
        <p:txBody>
          <a:bodyPr wrap="square" rtlCol="0">
            <a:spAutoFit/>
          </a:bodyPr>
          <a:lstStyle/>
          <a:p>
            <a:pPr algn="ctr"/>
            <a:r>
              <a:rPr lang="en-US" sz="3200" b="1" dirty="0" smtClean="0"/>
              <a:t>PHY 745 Group Theory</a:t>
            </a:r>
          </a:p>
          <a:p>
            <a:pPr algn="ctr"/>
            <a:r>
              <a:rPr lang="en-US" sz="3200" b="1" dirty="0" smtClean="0"/>
              <a:t>11-11:50 AM  MWF  Olin 102</a:t>
            </a:r>
          </a:p>
          <a:p>
            <a:pPr algn="ctr"/>
            <a:endParaRPr lang="en-US" sz="1400" b="1" dirty="0"/>
          </a:p>
          <a:p>
            <a:pPr algn="ctr"/>
            <a:r>
              <a:rPr lang="en-US" sz="3200" b="1" dirty="0" smtClean="0"/>
              <a:t>Plan for Lecture 34:</a:t>
            </a:r>
          </a:p>
          <a:p>
            <a:pPr algn="ctr"/>
            <a:endParaRPr lang="en-US" sz="1400" b="1" dirty="0" smtClean="0">
              <a:solidFill>
                <a:schemeClr val="folHlink"/>
              </a:solidFill>
            </a:endParaRPr>
          </a:p>
          <a:p>
            <a:pPr algn="ctr"/>
            <a:r>
              <a:rPr lang="en-US" sz="3200" b="1" dirty="0" smtClean="0">
                <a:solidFill>
                  <a:schemeClr val="folHlink"/>
                </a:solidFill>
              </a:rPr>
              <a:t>Introduction to linear Lie groups</a:t>
            </a:r>
            <a:endParaRPr lang="en-US" sz="1200" b="1" dirty="0" smtClean="0">
              <a:solidFill>
                <a:schemeClr val="folHlink"/>
              </a:solidFill>
            </a:endParaRPr>
          </a:p>
          <a:p>
            <a:pPr marL="971550" lvl="1" indent="-514350">
              <a:spcBef>
                <a:spcPts val="600"/>
              </a:spcBef>
              <a:buFont typeface="+mj-lt"/>
              <a:buAutoNum type="arabicPeriod"/>
            </a:pPr>
            <a:r>
              <a:rPr lang="en-US" sz="2400" b="1" dirty="0" smtClean="0">
                <a:solidFill>
                  <a:schemeClr val="folHlink"/>
                </a:solidFill>
              </a:rPr>
              <a:t>Definitions and properties</a:t>
            </a:r>
          </a:p>
          <a:p>
            <a:pPr marL="971550" lvl="1" indent="-514350">
              <a:spcBef>
                <a:spcPts val="600"/>
              </a:spcBef>
              <a:buFont typeface="+mj-lt"/>
              <a:buAutoNum type="arabicPeriod"/>
            </a:pPr>
            <a:r>
              <a:rPr lang="en-US" sz="2400" b="1" dirty="0" smtClean="0">
                <a:solidFill>
                  <a:schemeClr val="folHlink"/>
                </a:solidFill>
              </a:rPr>
              <a:t>Comparison with finite groups</a:t>
            </a:r>
          </a:p>
          <a:p>
            <a:pPr marL="971550" lvl="1" indent="-514350">
              <a:spcBef>
                <a:spcPts val="600"/>
              </a:spcBef>
              <a:buFont typeface="+mj-lt"/>
              <a:buAutoNum type="arabicPeriod"/>
            </a:pPr>
            <a:r>
              <a:rPr lang="en-US" sz="2400" b="1" dirty="0" smtClean="0">
                <a:solidFill>
                  <a:schemeClr val="folHlink"/>
                </a:solidFill>
              </a:rPr>
              <a:t>Usefulness for physics and mathematics</a:t>
            </a:r>
          </a:p>
          <a:p>
            <a:pPr lvl="1">
              <a:spcBef>
                <a:spcPts val="600"/>
              </a:spcBef>
            </a:pPr>
            <a:endParaRPr lang="en-US" sz="2400" b="1" dirty="0">
              <a:solidFill>
                <a:schemeClr val="folHlink"/>
              </a:solidFill>
            </a:endParaRPr>
          </a:p>
          <a:p>
            <a:pPr lvl="1">
              <a:spcBef>
                <a:spcPts val="600"/>
              </a:spcBef>
            </a:pPr>
            <a:r>
              <a:rPr lang="en-US" sz="2400" b="1" dirty="0" smtClean="0">
                <a:solidFill>
                  <a:schemeClr val="folHlink"/>
                </a:solidFill>
              </a:rPr>
              <a:t>Ref.  J. F. Cornwell, </a:t>
            </a:r>
            <a:r>
              <a:rPr lang="en-US" sz="2400" b="1" i="1" dirty="0" smtClean="0">
                <a:solidFill>
                  <a:schemeClr val="folHlink"/>
                </a:solidFill>
              </a:rPr>
              <a:t>Group Theory in Physics</a:t>
            </a:r>
            <a:r>
              <a:rPr lang="en-US" sz="2400" b="1" dirty="0" smtClean="0">
                <a:solidFill>
                  <a:schemeClr val="folHlink"/>
                </a:solidFill>
              </a:rPr>
              <a:t>, </a:t>
            </a:r>
            <a:r>
              <a:rPr lang="en-US" sz="2400" b="1" dirty="0" err="1" smtClean="0">
                <a:solidFill>
                  <a:schemeClr val="folHlink"/>
                </a:solidFill>
              </a:rPr>
              <a:t>Vol</a:t>
            </a:r>
            <a:r>
              <a:rPr lang="en-US" sz="2400" b="1" dirty="0" smtClean="0">
                <a:solidFill>
                  <a:schemeClr val="folHlink"/>
                </a:solidFill>
              </a:rPr>
              <a:t> I and II, Academic Press (1984)</a:t>
            </a:r>
          </a:p>
          <a:p>
            <a:pPr lvl="1">
              <a:spcBef>
                <a:spcPts val="600"/>
              </a:spcBef>
            </a:pPr>
            <a:r>
              <a:rPr lang="en-US" sz="2400" b="1" dirty="0" smtClean="0">
                <a:solidFill>
                  <a:schemeClr val="folHlink"/>
                </a:solidFill>
              </a:rPr>
              <a:t>Robert Gilmore, </a:t>
            </a:r>
            <a:r>
              <a:rPr lang="en-US" sz="2400" b="1" i="1" dirty="0" smtClean="0">
                <a:solidFill>
                  <a:schemeClr val="folHlink"/>
                </a:solidFill>
              </a:rPr>
              <a:t>Lie Groups, </a:t>
            </a:r>
            <a:r>
              <a:rPr lang="en-US" sz="2400" b="1" i="1" dirty="0" smtClean="0">
                <a:solidFill>
                  <a:schemeClr val="folHlink"/>
                </a:solidFill>
              </a:rPr>
              <a:t>Physics</a:t>
            </a:r>
            <a:r>
              <a:rPr lang="en-US" sz="2400" b="1" i="1" dirty="0" smtClean="0">
                <a:solidFill>
                  <a:schemeClr val="folHlink"/>
                </a:solidFill>
              </a:rPr>
              <a:t>, and Geometry</a:t>
            </a:r>
            <a:r>
              <a:rPr lang="en-US" sz="2400" b="1" dirty="0" smtClean="0">
                <a:solidFill>
                  <a:schemeClr val="folHlink"/>
                </a:solidFill>
              </a:rPr>
              <a:t>, Cambridge U. Press (2008)</a:t>
            </a:r>
          </a:p>
        </p:txBody>
      </p:sp>
    </p:spTree>
    <p:extLst>
      <p:ext uri="{BB962C8B-B14F-4D97-AF65-F5344CB8AC3E}">
        <p14:creationId xmlns:p14="http://schemas.microsoft.com/office/powerpoint/2010/main" val="37998740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4/17/2017</a:t>
            </a:r>
            <a:endParaRPr lang="en-US" dirty="0"/>
          </a:p>
        </p:txBody>
      </p:sp>
      <p:sp>
        <p:nvSpPr>
          <p:cNvPr id="3" name="Footer Placeholder 2"/>
          <p:cNvSpPr>
            <a:spLocks noGrp="1"/>
          </p:cNvSpPr>
          <p:nvPr>
            <p:ph type="ftr" sz="quarter" idx="11"/>
          </p:nvPr>
        </p:nvSpPr>
        <p:spPr/>
        <p:txBody>
          <a:bodyPr/>
          <a:lstStyle/>
          <a:p>
            <a:r>
              <a:rPr lang="en-US" smtClean="0"/>
              <a:t>PHY 745  Spring 2017 -- Lecture 34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22678575"/>
              </p:ext>
            </p:extLst>
          </p:nvPr>
        </p:nvGraphicFramePr>
        <p:xfrm>
          <a:off x="457200" y="381000"/>
          <a:ext cx="7733654" cy="4783137"/>
        </p:xfrm>
        <a:graphic>
          <a:graphicData uri="http://schemas.openxmlformats.org/presentationml/2006/ole">
            <mc:AlternateContent xmlns:mc="http://schemas.openxmlformats.org/markup-compatibility/2006">
              <mc:Choice xmlns:v="urn:schemas-microsoft-com:vml" Requires="v">
                <p:oleObj spid="_x0000_s199717" name="Equation" r:id="rId3" imgW="5359320" imgH="3314520" progId="Equation.DSMT4">
                  <p:embed/>
                </p:oleObj>
              </mc:Choice>
              <mc:Fallback>
                <p:oleObj name="Equation" r:id="rId3" imgW="5359320" imgH="3314520" progId="Equation.DSMT4">
                  <p:embed/>
                  <p:pic>
                    <p:nvPicPr>
                      <p:cNvPr id="0" name=""/>
                      <p:cNvPicPr/>
                      <p:nvPr/>
                    </p:nvPicPr>
                    <p:blipFill>
                      <a:blip r:embed="rId4"/>
                      <a:stretch>
                        <a:fillRect/>
                      </a:stretch>
                    </p:blipFill>
                    <p:spPr>
                      <a:xfrm>
                        <a:off x="457200" y="381000"/>
                        <a:ext cx="7733654" cy="4783137"/>
                      </a:xfrm>
                      <a:prstGeom prst="rect">
                        <a:avLst/>
                      </a:prstGeom>
                    </p:spPr>
                  </p:pic>
                </p:oleObj>
              </mc:Fallback>
            </mc:AlternateContent>
          </a:graphicData>
        </a:graphic>
      </p:graphicFrame>
    </p:spTree>
    <p:extLst>
      <p:ext uri="{BB962C8B-B14F-4D97-AF65-F5344CB8AC3E}">
        <p14:creationId xmlns:p14="http://schemas.microsoft.com/office/powerpoint/2010/main" val="33156636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4/17/2017</a:t>
            </a:r>
            <a:endParaRPr lang="en-US" dirty="0"/>
          </a:p>
        </p:txBody>
      </p:sp>
      <p:sp>
        <p:nvSpPr>
          <p:cNvPr id="3" name="Footer Placeholder 2"/>
          <p:cNvSpPr>
            <a:spLocks noGrp="1"/>
          </p:cNvSpPr>
          <p:nvPr>
            <p:ph type="ftr" sz="quarter" idx="11"/>
          </p:nvPr>
        </p:nvSpPr>
        <p:spPr/>
        <p:txBody>
          <a:bodyPr/>
          <a:lstStyle/>
          <a:p>
            <a:r>
              <a:rPr lang="en-US" smtClean="0"/>
              <a:t>PHY 745  Spring 2017 -- Lecture 34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11</a:t>
            </a:fld>
            <a:endParaRPr lang="en-US" dirty="0"/>
          </a:p>
        </p:txBody>
      </p:sp>
      <p:sp>
        <p:nvSpPr>
          <p:cNvPr id="5" name="TextBox 4"/>
          <p:cNvSpPr txBox="1"/>
          <p:nvPr/>
        </p:nvSpPr>
        <p:spPr>
          <a:xfrm>
            <a:off x="457200" y="457200"/>
            <a:ext cx="7696200" cy="1200329"/>
          </a:xfrm>
          <a:prstGeom prst="rect">
            <a:avLst/>
          </a:prstGeom>
          <a:noFill/>
        </p:spPr>
        <p:txBody>
          <a:bodyPr wrap="square" rtlCol="0">
            <a:spAutoFit/>
          </a:bodyPr>
          <a:lstStyle/>
          <a:p>
            <a:r>
              <a:rPr lang="en-US" sz="2400" dirty="0" smtClean="0">
                <a:latin typeface="+mj-lt"/>
              </a:rPr>
              <a:t>Generalizations for the notion of distance – choice of “metric”.   Here we have chosen the Hilbert-Schmidt metric:</a:t>
            </a:r>
          </a:p>
        </p:txBody>
      </p:sp>
      <p:graphicFrame>
        <p:nvGraphicFramePr>
          <p:cNvPr id="6" name="Object 5"/>
          <p:cNvGraphicFramePr>
            <a:graphicFrameLocks noChangeAspect="1"/>
          </p:cNvGraphicFramePr>
          <p:nvPr>
            <p:extLst>
              <p:ext uri="{D42A27DB-BD31-4B8C-83A1-F6EECF244321}">
                <p14:modId xmlns:p14="http://schemas.microsoft.com/office/powerpoint/2010/main" val="299996490"/>
              </p:ext>
            </p:extLst>
          </p:nvPr>
        </p:nvGraphicFramePr>
        <p:xfrm>
          <a:off x="914400" y="1657529"/>
          <a:ext cx="6362333" cy="1320800"/>
        </p:xfrm>
        <a:graphic>
          <a:graphicData uri="http://schemas.openxmlformats.org/presentationml/2006/ole">
            <mc:AlternateContent xmlns:mc="http://schemas.openxmlformats.org/markup-compatibility/2006">
              <mc:Choice xmlns:v="urn:schemas-microsoft-com:vml" Requires="v">
                <p:oleObj spid="_x0000_s208930" name="Equation" r:id="rId3" imgW="3606480" imgH="749160" progId="Equation.DSMT4">
                  <p:embed/>
                </p:oleObj>
              </mc:Choice>
              <mc:Fallback>
                <p:oleObj name="Equation" r:id="rId3" imgW="3606480" imgH="749160" progId="Equation.DSMT4">
                  <p:embed/>
                  <p:pic>
                    <p:nvPicPr>
                      <p:cNvPr id="0" name=""/>
                      <p:cNvPicPr/>
                      <p:nvPr/>
                    </p:nvPicPr>
                    <p:blipFill>
                      <a:blip r:embed="rId4"/>
                      <a:stretch>
                        <a:fillRect/>
                      </a:stretch>
                    </p:blipFill>
                    <p:spPr>
                      <a:xfrm>
                        <a:off x="914400" y="1657529"/>
                        <a:ext cx="6362333" cy="1320800"/>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424088586"/>
              </p:ext>
            </p:extLst>
          </p:nvPr>
        </p:nvGraphicFramePr>
        <p:xfrm>
          <a:off x="911086" y="3124200"/>
          <a:ext cx="7242313" cy="3206872"/>
        </p:xfrm>
        <a:graphic>
          <a:graphicData uri="http://schemas.openxmlformats.org/presentationml/2006/ole">
            <mc:AlternateContent xmlns:mc="http://schemas.openxmlformats.org/markup-compatibility/2006">
              <mc:Choice xmlns:v="urn:schemas-microsoft-com:vml" Requires="v">
                <p:oleObj spid="_x0000_s208931" name="Equation" r:id="rId5" imgW="5994360" imgH="2654280" progId="Equation.DSMT4">
                  <p:embed/>
                </p:oleObj>
              </mc:Choice>
              <mc:Fallback>
                <p:oleObj name="Equation" r:id="rId5" imgW="5994360" imgH="2654280" progId="Equation.DSMT4">
                  <p:embed/>
                  <p:pic>
                    <p:nvPicPr>
                      <p:cNvPr id="0" name=""/>
                      <p:cNvPicPr/>
                      <p:nvPr/>
                    </p:nvPicPr>
                    <p:blipFill>
                      <a:blip r:embed="rId6"/>
                      <a:stretch>
                        <a:fillRect/>
                      </a:stretch>
                    </p:blipFill>
                    <p:spPr>
                      <a:xfrm>
                        <a:off x="911086" y="3124200"/>
                        <a:ext cx="7242313" cy="3206872"/>
                      </a:xfrm>
                      <a:prstGeom prst="rect">
                        <a:avLst/>
                      </a:prstGeom>
                    </p:spPr>
                  </p:pic>
                </p:oleObj>
              </mc:Fallback>
            </mc:AlternateContent>
          </a:graphicData>
        </a:graphic>
      </p:graphicFrame>
    </p:spTree>
    <p:extLst>
      <p:ext uri="{BB962C8B-B14F-4D97-AF65-F5344CB8AC3E}">
        <p14:creationId xmlns:p14="http://schemas.microsoft.com/office/powerpoint/2010/main" val="6880956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4/17/2017</a:t>
            </a:r>
            <a:endParaRPr lang="en-US" dirty="0"/>
          </a:p>
        </p:txBody>
      </p:sp>
      <p:sp>
        <p:nvSpPr>
          <p:cNvPr id="3" name="Footer Placeholder 2"/>
          <p:cNvSpPr>
            <a:spLocks noGrp="1"/>
          </p:cNvSpPr>
          <p:nvPr>
            <p:ph type="ftr" sz="quarter" idx="11"/>
          </p:nvPr>
        </p:nvSpPr>
        <p:spPr/>
        <p:txBody>
          <a:bodyPr/>
          <a:lstStyle/>
          <a:p>
            <a:r>
              <a:rPr lang="en-US" smtClean="0"/>
              <a:t>PHY 745  Spring 2017 -- Lecture 34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dirty="0"/>
          </a:p>
        </p:txBody>
      </p:sp>
      <p:sp>
        <p:nvSpPr>
          <p:cNvPr id="5" name="TextBox 4"/>
          <p:cNvSpPr txBox="1"/>
          <p:nvPr/>
        </p:nvSpPr>
        <p:spPr>
          <a:xfrm>
            <a:off x="304800" y="381000"/>
            <a:ext cx="8229600" cy="830997"/>
          </a:xfrm>
          <a:prstGeom prst="rect">
            <a:avLst/>
          </a:prstGeom>
          <a:noFill/>
        </p:spPr>
        <p:txBody>
          <a:bodyPr wrap="square" rtlCol="0">
            <a:spAutoFit/>
          </a:bodyPr>
          <a:lstStyle/>
          <a:p>
            <a:r>
              <a:rPr lang="en-US" sz="2400" dirty="0" smtClean="0">
                <a:latin typeface="+mj-lt"/>
              </a:rPr>
              <a:t>Relationships of finite groups to continuous group – notions of “connectedness”</a:t>
            </a:r>
          </a:p>
        </p:txBody>
      </p:sp>
      <p:graphicFrame>
        <p:nvGraphicFramePr>
          <p:cNvPr id="6" name="Object 5"/>
          <p:cNvGraphicFramePr>
            <a:graphicFrameLocks noChangeAspect="1"/>
          </p:cNvGraphicFramePr>
          <p:nvPr>
            <p:extLst>
              <p:ext uri="{D42A27DB-BD31-4B8C-83A1-F6EECF244321}">
                <p14:modId xmlns:p14="http://schemas.microsoft.com/office/powerpoint/2010/main" val="3196443933"/>
              </p:ext>
            </p:extLst>
          </p:nvPr>
        </p:nvGraphicFramePr>
        <p:xfrm>
          <a:off x="173051" y="1371600"/>
          <a:ext cx="8970949" cy="2827337"/>
        </p:xfrm>
        <a:graphic>
          <a:graphicData uri="http://schemas.openxmlformats.org/presentationml/2006/ole">
            <mc:AlternateContent xmlns:mc="http://schemas.openxmlformats.org/markup-compatibility/2006">
              <mc:Choice xmlns:v="urn:schemas-microsoft-com:vml" Requires="v">
                <p:oleObj spid="_x0000_s209937" name="Equation" r:id="rId3" imgW="5359320" imgH="1688760" progId="Equation.DSMT4">
                  <p:embed/>
                </p:oleObj>
              </mc:Choice>
              <mc:Fallback>
                <p:oleObj name="Equation" r:id="rId3" imgW="5359320" imgH="1688760" progId="Equation.DSMT4">
                  <p:embed/>
                  <p:pic>
                    <p:nvPicPr>
                      <p:cNvPr id="0" name=""/>
                      <p:cNvPicPr/>
                      <p:nvPr/>
                    </p:nvPicPr>
                    <p:blipFill>
                      <a:blip r:embed="rId4"/>
                      <a:stretch>
                        <a:fillRect/>
                      </a:stretch>
                    </p:blipFill>
                    <p:spPr>
                      <a:xfrm>
                        <a:off x="173051" y="1371600"/>
                        <a:ext cx="8970949" cy="2827337"/>
                      </a:xfrm>
                      <a:prstGeom prst="rect">
                        <a:avLst/>
                      </a:prstGeom>
                    </p:spPr>
                  </p:pic>
                </p:oleObj>
              </mc:Fallback>
            </mc:AlternateContent>
          </a:graphicData>
        </a:graphic>
      </p:graphicFrame>
    </p:spTree>
    <p:extLst>
      <p:ext uri="{BB962C8B-B14F-4D97-AF65-F5344CB8AC3E}">
        <p14:creationId xmlns:p14="http://schemas.microsoft.com/office/powerpoint/2010/main" val="27203430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4/17/2017</a:t>
            </a:r>
            <a:endParaRPr lang="en-US" dirty="0"/>
          </a:p>
        </p:txBody>
      </p:sp>
      <p:sp>
        <p:nvSpPr>
          <p:cNvPr id="3" name="Footer Placeholder 2"/>
          <p:cNvSpPr>
            <a:spLocks noGrp="1"/>
          </p:cNvSpPr>
          <p:nvPr>
            <p:ph type="ftr" sz="quarter" idx="11"/>
          </p:nvPr>
        </p:nvSpPr>
        <p:spPr/>
        <p:txBody>
          <a:bodyPr/>
          <a:lstStyle/>
          <a:p>
            <a:r>
              <a:rPr lang="en-US" smtClean="0"/>
              <a:t>PHY 745  Spring 2017 -- Lecture 34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13</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345731535"/>
              </p:ext>
            </p:extLst>
          </p:nvPr>
        </p:nvGraphicFramePr>
        <p:xfrm>
          <a:off x="512763" y="533400"/>
          <a:ext cx="6727825" cy="4019550"/>
        </p:xfrm>
        <a:graphic>
          <a:graphicData uri="http://schemas.openxmlformats.org/presentationml/2006/ole">
            <mc:AlternateContent xmlns:mc="http://schemas.openxmlformats.org/markup-compatibility/2006">
              <mc:Choice xmlns:v="urn:schemas-microsoft-com:vml" Requires="v">
                <p:oleObj spid="_x0000_s210979" name="Equation" r:id="rId3" imgW="4101840" imgH="2450880" progId="Equation.DSMT4">
                  <p:embed/>
                </p:oleObj>
              </mc:Choice>
              <mc:Fallback>
                <p:oleObj name="Equation" r:id="rId3" imgW="4101840" imgH="2450880" progId="Equation.DSMT4">
                  <p:embed/>
                  <p:pic>
                    <p:nvPicPr>
                      <p:cNvPr id="0" name=""/>
                      <p:cNvPicPr/>
                      <p:nvPr/>
                    </p:nvPicPr>
                    <p:blipFill>
                      <a:blip r:embed="rId4"/>
                      <a:stretch>
                        <a:fillRect/>
                      </a:stretch>
                    </p:blipFill>
                    <p:spPr>
                      <a:xfrm>
                        <a:off x="512763" y="533400"/>
                        <a:ext cx="6727825" cy="4019550"/>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312047146"/>
              </p:ext>
            </p:extLst>
          </p:nvPr>
        </p:nvGraphicFramePr>
        <p:xfrm>
          <a:off x="609600" y="4800600"/>
          <a:ext cx="4149538" cy="1022350"/>
        </p:xfrm>
        <a:graphic>
          <a:graphicData uri="http://schemas.openxmlformats.org/presentationml/2006/ole">
            <mc:AlternateContent xmlns:mc="http://schemas.openxmlformats.org/markup-compatibility/2006">
              <mc:Choice xmlns:v="urn:schemas-microsoft-com:vml" Requires="v">
                <p:oleObj spid="_x0000_s210980" name="Equation" r:id="rId5" imgW="2628720" imgH="647640" progId="Equation.DSMT4">
                  <p:embed/>
                </p:oleObj>
              </mc:Choice>
              <mc:Fallback>
                <p:oleObj name="Equation" r:id="rId5" imgW="2628720" imgH="647640" progId="Equation.DSMT4">
                  <p:embed/>
                  <p:pic>
                    <p:nvPicPr>
                      <p:cNvPr id="0" name=""/>
                      <p:cNvPicPr/>
                      <p:nvPr/>
                    </p:nvPicPr>
                    <p:blipFill>
                      <a:blip r:embed="rId6"/>
                      <a:stretch>
                        <a:fillRect/>
                      </a:stretch>
                    </p:blipFill>
                    <p:spPr>
                      <a:xfrm>
                        <a:off x="609600" y="4800600"/>
                        <a:ext cx="4149538" cy="1022350"/>
                      </a:xfrm>
                      <a:prstGeom prst="rect">
                        <a:avLst/>
                      </a:prstGeom>
                    </p:spPr>
                  </p:pic>
                </p:oleObj>
              </mc:Fallback>
            </mc:AlternateContent>
          </a:graphicData>
        </a:graphic>
      </p:graphicFrame>
    </p:spTree>
    <p:extLst>
      <p:ext uri="{BB962C8B-B14F-4D97-AF65-F5344CB8AC3E}">
        <p14:creationId xmlns:p14="http://schemas.microsoft.com/office/powerpoint/2010/main" val="3481285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4/17/2017</a:t>
            </a:r>
            <a:endParaRPr lang="en-US" dirty="0"/>
          </a:p>
        </p:txBody>
      </p:sp>
      <p:sp>
        <p:nvSpPr>
          <p:cNvPr id="3" name="Footer Placeholder 2"/>
          <p:cNvSpPr>
            <a:spLocks noGrp="1"/>
          </p:cNvSpPr>
          <p:nvPr>
            <p:ph type="ftr" sz="quarter" idx="11"/>
          </p:nvPr>
        </p:nvSpPr>
        <p:spPr/>
        <p:txBody>
          <a:bodyPr/>
          <a:lstStyle/>
          <a:p>
            <a:r>
              <a:rPr lang="en-US" smtClean="0"/>
              <a:t>PHY 745  Spring 2017 -- Lecture 34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14</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761185793"/>
              </p:ext>
            </p:extLst>
          </p:nvPr>
        </p:nvGraphicFramePr>
        <p:xfrm>
          <a:off x="254005" y="609600"/>
          <a:ext cx="8432795" cy="922337"/>
        </p:xfrm>
        <a:graphic>
          <a:graphicData uri="http://schemas.openxmlformats.org/presentationml/2006/ole">
            <mc:AlternateContent xmlns:mc="http://schemas.openxmlformats.org/markup-compatibility/2006">
              <mc:Choice xmlns:v="urn:schemas-microsoft-com:vml" Requires="v">
                <p:oleObj spid="_x0000_s212002" name="Equation" r:id="rId3" imgW="5689440" imgH="622080" progId="Equation.DSMT4">
                  <p:embed/>
                </p:oleObj>
              </mc:Choice>
              <mc:Fallback>
                <p:oleObj name="Equation" r:id="rId3" imgW="5689440" imgH="622080" progId="Equation.DSMT4">
                  <p:embed/>
                  <p:pic>
                    <p:nvPicPr>
                      <p:cNvPr id="0" name=""/>
                      <p:cNvPicPr/>
                      <p:nvPr/>
                    </p:nvPicPr>
                    <p:blipFill>
                      <a:blip r:embed="rId4"/>
                      <a:stretch>
                        <a:fillRect/>
                      </a:stretch>
                    </p:blipFill>
                    <p:spPr>
                      <a:xfrm>
                        <a:off x="254005" y="609600"/>
                        <a:ext cx="8432795" cy="922337"/>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571822545"/>
              </p:ext>
            </p:extLst>
          </p:nvPr>
        </p:nvGraphicFramePr>
        <p:xfrm>
          <a:off x="457200" y="1798707"/>
          <a:ext cx="6781800" cy="4521200"/>
        </p:xfrm>
        <a:graphic>
          <a:graphicData uri="http://schemas.openxmlformats.org/presentationml/2006/ole">
            <mc:AlternateContent xmlns:mc="http://schemas.openxmlformats.org/markup-compatibility/2006">
              <mc:Choice xmlns:v="urn:schemas-microsoft-com:vml" Requires="v">
                <p:oleObj spid="_x0000_s212003" name="Equation" r:id="rId5" imgW="4838400" imgH="3225600" progId="Equation.DSMT4">
                  <p:embed/>
                </p:oleObj>
              </mc:Choice>
              <mc:Fallback>
                <p:oleObj name="Equation" r:id="rId5" imgW="4838400" imgH="3225600" progId="Equation.DSMT4">
                  <p:embed/>
                  <p:pic>
                    <p:nvPicPr>
                      <p:cNvPr id="0" name=""/>
                      <p:cNvPicPr/>
                      <p:nvPr/>
                    </p:nvPicPr>
                    <p:blipFill>
                      <a:blip r:embed="rId6"/>
                      <a:stretch>
                        <a:fillRect/>
                      </a:stretch>
                    </p:blipFill>
                    <p:spPr>
                      <a:xfrm>
                        <a:off x="457200" y="1798707"/>
                        <a:ext cx="6781800" cy="4521200"/>
                      </a:xfrm>
                      <a:prstGeom prst="rect">
                        <a:avLst/>
                      </a:prstGeom>
                    </p:spPr>
                  </p:pic>
                </p:oleObj>
              </mc:Fallback>
            </mc:AlternateContent>
          </a:graphicData>
        </a:graphic>
      </p:graphicFrame>
      <p:sp>
        <p:nvSpPr>
          <p:cNvPr id="7" name="Right Brace 6"/>
          <p:cNvSpPr/>
          <p:nvPr/>
        </p:nvSpPr>
        <p:spPr>
          <a:xfrm>
            <a:off x="6858000" y="3410779"/>
            <a:ext cx="990600" cy="2927350"/>
          </a:xfrm>
          <a:prstGeom prst="rightBrace">
            <a:avLst/>
          </a:prstGeom>
          <a:ln w="57150">
            <a:solidFill>
              <a:srgbClr val="DA32A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7620000" y="4495800"/>
            <a:ext cx="1524000" cy="830997"/>
          </a:xfrm>
          <a:prstGeom prst="rect">
            <a:avLst/>
          </a:prstGeom>
          <a:noFill/>
        </p:spPr>
        <p:txBody>
          <a:bodyPr wrap="square" rtlCol="0">
            <a:spAutoFit/>
          </a:bodyPr>
          <a:lstStyle/>
          <a:p>
            <a:r>
              <a:rPr lang="en-US" sz="2400" dirty="0" smtClean="0">
                <a:latin typeface="+mj-lt"/>
                <a:sym typeface="Wingdings" panose="05000000000000000000" pitchFamily="2" charset="2"/>
              </a:rPr>
              <a:t> subgroup</a:t>
            </a:r>
            <a:endParaRPr lang="en-US" sz="2400" dirty="0" smtClean="0">
              <a:latin typeface="+mj-lt"/>
            </a:endParaRPr>
          </a:p>
        </p:txBody>
      </p:sp>
    </p:spTree>
    <p:extLst>
      <p:ext uri="{BB962C8B-B14F-4D97-AF65-F5344CB8AC3E}">
        <p14:creationId xmlns:p14="http://schemas.microsoft.com/office/powerpoint/2010/main" val="25471916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4/17/2017</a:t>
            </a:r>
            <a:endParaRPr lang="en-US" dirty="0"/>
          </a:p>
        </p:txBody>
      </p:sp>
      <p:sp>
        <p:nvSpPr>
          <p:cNvPr id="3" name="Footer Placeholder 2"/>
          <p:cNvSpPr>
            <a:spLocks noGrp="1"/>
          </p:cNvSpPr>
          <p:nvPr>
            <p:ph type="ftr" sz="quarter" idx="11"/>
          </p:nvPr>
        </p:nvSpPr>
        <p:spPr/>
        <p:txBody>
          <a:bodyPr/>
          <a:lstStyle/>
          <a:p>
            <a:r>
              <a:rPr lang="en-US" smtClean="0"/>
              <a:t>PHY 745  Spring 2017 -- Lecture 34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15</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4044786512"/>
              </p:ext>
            </p:extLst>
          </p:nvPr>
        </p:nvGraphicFramePr>
        <p:xfrm>
          <a:off x="457199" y="304800"/>
          <a:ext cx="8218329" cy="2362200"/>
        </p:xfrm>
        <a:graphic>
          <a:graphicData uri="http://schemas.openxmlformats.org/presentationml/2006/ole">
            <mc:AlternateContent xmlns:mc="http://schemas.openxmlformats.org/markup-compatibility/2006">
              <mc:Choice xmlns:v="urn:schemas-microsoft-com:vml" Requires="v">
                <p:oleObj spid="_x0000_s213009" name="Equation" r:id="rId3" imgW="4902120" imgH="1409400" progId="Equation.DSMT4">
                  <p:embed/>
                </p:oleObj>
              </mc:Choice>
              <mc:Fallback>
                <p:oleObj name="Equation" r:id="rId3" imgW="4902120" imgH="1409400" progId="Equation.DSMT4">
                  <p:embed/>
                  <p:pic>
                    <p:nvPicPr>
                      <p:cNvPr id="0" name=""/>
                      <p:cNvPicPr/>
                      <p:nvPr/>
                    </p:nvPicPr>
                    <p:blipFill>
                      <a:blip r:embed="rId4"/>
                      <a:stretch>
                        <a:fillRect/>
                      </a:stretch>
                    </p:blipFill>
                    <p:spPr>
                      <a:xfrm>
                        <a:off x="457199" y="304800"/>
                        <a:ext cx="8218329" cy="2362200"/>
                      </a:xfrm>
                      <a:prstGeom prst="rect">
                        <a:avLst/>
                      </a:prstGeom>
                    </p:spPr>
                  </p:pic>
                </p:oleObj>
              </mc:Fallback>
            </mc:AlternateContent>
          </a:graphicData>
        </a:graphic>
      </p:graphicFrame>
      <p:sp>
        <p:nvSpPr>
          <p:cNvPr id="6" name="TextBox 5"/>
          <p:cNvSpPr txBox="1"/>
          <p:nvPr/>
        </p:nvSpPr>
        <p:spPr>
          <a:xfrm>
            <a:off x="457200" y="3733800"/>
            <a:ext cx="8229600" cy="830997"/>
          </a:xfrm>
          <a:prstGeom prst="rect">
            <a:avLst/>
          </a:prstGeom>
          <a:noFill/>
        </p:spPr>
        <p:txBody>
          <a:bodyPr wrap="square" rtlCol="0">
            <a:spAutoFit/>
          </a:bodyPr>
          <a:lstStyle/>
          <a:p>
            <a:r>
              <a:rPr lang="en-US" sz="2400" dirty="0" smtClean="0">
                <a:latin typeface="+mj-lt"/>
              </a:rPr>
              <a:t>A linear Lie group is said to be “connected” if it possesses only one connected component.</a:t>
            </a:r>
          </a:p>
        </p:txBody>
      </p:sp>
    </p:spTree>
    <p:extLst>
      <p:ext uri="{BB962C8B-B14F-4D97-AF65-F5344CB8AC3E}">
        <p14:creationId xmlns:p14="http://schemas.microsoft.com/office/powerpoint/2010/main" val="20727207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4/17/2017</a:t>
            </a:r>
            <a:endParaRPr lang="en-US" dirty="0"/>
          </a:p>
        </p:txBody>
      </p:sp>
      <p:sp>
        <p:nvSpPr>
          <p:cNvPr id="3" name="Footer Placeholder 2"/>
          <p:cNvSpPr>
            <a:spLocks noGrp="1"/>
          </p:cNvSpPr>
          <p:nvPr>
            <p:ph type="ftr" sz="quarter" idx="11"/>
          </p:nvPr>
        </p:nvSpPr>
        <p:spPr/>
        <p:txBody>
          <a:bodyPr/>
          <a:lstStyle/>
          <a:p>
            <a:r>
              <a:rPr lang="en-US" smtClean="0"/>
              <a:t>PHY 745  Spring 2017 -- Lecture 34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16</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4059283210"/>
              </p:ext>
            </p:extLst>
          </p:nvPr>
        </p:nvGraphicFramePr>
        <p:xfrm>
          <a:off x="371475" y="525462"/>
          <a:ext cx="7985125" cy="2522538"/>
        </p:xfrm>
        <a:graphic>
          <a:graphicData uri="http://schemas.openxmlformats.org/presentationml/2006/ole">
            <mc:AlternateContent xmlns:mc="http://schemas.openxmlformats.org/markup-compatibility/2006">
              <mc:Choice xmlns:v="urn:schemas-microsoft-com:vml" Requires="v">
                <p:oleObj spid="_x0000_s214044" name="Equation" r:id="rId3" imgW="5346360" imgH="1688760" progId="Equation.DSMT4">
                  <p:embed/>
                </p:oleObj>
              </mc:Choice>
              <mc:Fallback>
                <p:oleObj name="Equation" r:id="rId3" imgW="5346360" imgH="1688760" progId="Equation.DSMT4">
                  <p:embed/>
                  <p:pic>
                    <p:nvPicPr>
                      <p:cNvPr id="0" name=""/>
                      <p:cNvPicPr/>
                      <p:nvPr/>
                    </p:nvPicPr>
                    <p:blipFill>
                      <a:blip r:embed="rId4"/>
                      <a:stretch>
                        <a:fillRect/>
                      </a:stretch>
                    </p:blipFill>
                    <p:spPr>
                      <a:xfrm>
                        <a:off x="371475" y="525462"/>
                        <a:ext cx="7985125" cy="2522538"/>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940154169"/>
              </p:ext>
            </p:extLst>
          </p:nvPr>
        </p:nvGraphicFramePr>
        <p:xfrm>
          <a:off x="609600" y="3399183"/>
          <a:ext cx="5661025" cy="1903412"/>
        </p:xfrm>
        <a:graphic>
          <a:graphicData uri="http://schemas.openxmlformats.org/presentationml/2006/ole">
            <mc:AlternateContent xmlns:mc="http://schemas.openxmlformats.org/markup-compatibility/2006">
              <mc:Choice xmlns:v="urn:schemas-microsoft-com:vml" Requires="v">
                <p:oleObj spid="_x0000_s214045" name="Equation" r:id="rId5" imgW="4038480" imgH="1358640" progId="Equation.DSMT4">
                  <p:embed/>
                </p:oleObj>
              </mc:Choice>
              <mc:Fallback>
                <p:oleObj name="Equation" r:id="rId5" imgW="4038480" imgH="1358640" progId="Equation.DSMT4">
                  <p:embed/>
                  <p:pic>
                    <p:nvPicPr>
                      <p:cNvPr id="0" name=""/>
                      <p:cNvPicPr/>
                      <p:nvPr/>
                    </p:nvPicPr>
                    <p:blipFill>
                      <a:blip r:embed="rId6"/>
                      <a:stretch>
                        <a:fillRect/>
                      </a:stretch>
                    </p:blipFill>
                    <p:spPr>
                      <a:xfrm>
                        <a:off x="609600" y="3399183"/>
                        <a:ext cx="5661025" cy="1903412"/>
                      </a:xfrm>
                      <a:prstGeom prst="rect">
                        <a:avLst/>
                      </a:prstGeom>
                    </p:spPr>
                  </p:pic>
                </p:oleObj>
              </mc:Fallback>
            </mc:AlternateContent>
          </a:graphicData>
        </a:graphic>
      </p:graphicFrame>
    </p:spTree>
    <p:extLst>
      <p:ext uri="{BB962C8B-B14F-4D97-AF65-F5344CB8AC3E}">
        <p14:creationId xmlns:p14="http://schemas.microsoft.com/office/powerpoint/2010/main" val="1052599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4/17/2017</a:t>
            </a:r>
            <a:endParaRPr lang="en-US" dirty="0"/>
          </a:p>
        </p:txBody>
      </p:sp>
      <p:sp>
        <p:nvSpPr>
          <p:cNvPr id="3" name="Footer Placeholder 2"/>
          <p:cNvSpPr>
            <a:spLocks noGrp="1"/>
          </p:cNvSpPr>
          <p:nvPr>
            <p:ph type="ftr" sz="quarter" idx="11"/>
          </p:nvPr>
        </p:nvSpPr>
        <p:spPr/>
        <p:txBody>
          <a:bodyPr/>
          <a:lstStyle/>
          <a:p>
            <a:r>
              <a:rPr lang="en-US" smtClean="0"/>
              <a:t>PHY 745  Spring 2017 -- Lecture 34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17</a:t>
            </a:fld>
            <a:endParaRPr lang="en-US" dirty="0"/>
          </a:p>
        </p:txBody>
      </p:sp>
      <p:sp>
        <p:nvSpPr>
          <p:cNvPr id="5" name="TextBox 4"/>
          <p:cNvSpPr txBox="1"/>
          <p:nvPr/>
        </p:nvSpPr>
        <p:spPr>
          <a:xfrm>
            <a:off x="457200" y="457200"/>
            <a:ext cx="7772400" cy="1200329"/>
          </a:xfrm>
          <a:prstGeom prst="rect">
            <a:avLst/>
          </a:prstGeom>
          <a:noFill/>
        </p:spPr>
        <p:txBody>
          <a:bodyPr wrap="square" rtlCol="0">
            <a:spAutoFit/>
          </a:bodyPr>
          <a:lstStyle/>
          <a:p>
            <a:r>
              <a:rPr lang="en-US" sz="2400" dirty="0" smtClean="0">
                <a:latin typeface="+mj-lt"/>
              </a:rPr>
              <a:t>With the notion of a compact linear Lie groups, we can relate their properties, </a:t>
            </a:r>
            <a:r>
              <a:rPr lang="en-US" sz="2400" dirty="0"/>
              <a:t>such as the great </a:t>
            </a:r>
            <a:r>
              <a:rPr lang="en-US" sz="2400" dirty="0" err="1"/>
              <a:t>orthogonality</a:t>
            </a:r>
            <a:r>
              <a:rPr lang="en-US" sz="2400" dirty="0"/>
              <a:t> theorem</a:t>
            </a:r>
            <a:r>
              <a:rPr lang="en-US" sz="2400" dirty="0" smtClean="0">
                <a:latin typeface="+mj-lt"/>
              </a:rPr>
              <a:t>, to those of  finite groups. </a:t>
            </a:r>
          </a:p>
        </p:txBody>
      </p:sp>
      <p:graphicFrame>
        <p:nvGraphicFramePr>
          <p:cNvPr id="6" name="Object 5"/>
          <p:cNvGraphicFramePr>
            <a:graphicFrameLocks noChangeAspect="1"/>
          </p:cNvGraphicFramePr>
          <p:nvPr>
            <p:extLst>
              <p:ext uri="{D42A27DB-BD31-4B8C-83A1-F6EECF244321}">
                <p14:modId xmlns:p14="http://schemas.microsoft.com/office/powerpoint/2010/main" val="2851626079"/>
              </p:ext>
            </p:extLst>
          </p:nvPr>
        </p:nvGraphicFramePr>
        <p:xfrm>
          <a:off x="5973762" y="2711450"/>
          <a:ext cx="1646238" cy="1435100"/>
        </p:xfrm>
        <a:graphic>
          <a:graphicData uri="http://schemas.openxmlformats.org/presentationml/2006/ole">
            <mc:AlternateContent xmlns:mc="http://schemas.openxmlformats.org/markup-compatibility/2006">
              <mc:Choice xmlns:v="urn:schemas-microsoft-com:vml" Requires="v">
                <p:oleObj spid="_x0000_s215063" name="Equation" r:id="rId3" imgW="1384200" imgH="1206360" progId="Equation.DSMT4">
                  <p:embed/>
                </p:oleObj>
              </mc:Choice>
              <mc:Fallback>
                <p:oleObj name="Equation" r:id="rId3" imgW="1384200" imgH="1206360" progId="Equation.DSMT4">
                  <p:embed/>
                  <p:pic>
                    <p:nvPicPr>
                      <p:cNvPr id="0" name=""/>
                      <p:cNvPicPr/>
                      <p:nvPr/>
                    </p:nvPicPr>
                    <p:blipFill>
                      <a:blip r:embed="rId4"/>
                      <a:stretch>
                        <a:fillRect/>
                      </a:stretch>
                    </p:blipFill>
                    <p:spPr>
                      <a:xfrm>
                        <a:off x="5973762" y="2711450"/>
                        <a:ext cx="1646238" cy="1435100"/>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197801528"/>
              </p:ext>
            </p:extLst>
          </p:nvPr>
        </p:nvGraphicFramePr>
        <p:xfrm>
          <a:off x="443948" y="2330539"/>
          <a:ext cx="5799438" cy="1676400"/>
        </p:xfrm>
        <a:graphic>
          <a:graphicData uri="http://schemas.openxmlformats.org/presentationml/2006/ole">
            <mc:AlternateContent xmlns:mc="http://schemas.openxmlformats.org/markup-compatibility/2006">
              <mc:Choice xmlns:v="urn:schemas-microsoft-com:vml" Requires="v">
                <p:oleObj spid="_x0000_s215064" name="Equation" r:id="rId5" imgW="4876560" imgH="1409400" progId="Equation.DSMT4">
                  <p:embed/>
                </p:oleObj>
              </mc:Choice>
              <mc:Fallback>
                <p:oleObj name="Equation" r:id="rId5" imgW="4876560" imgH="1409400" progId="Equation.DSMT4">
                  <p:embed/>
                  <p:pic>
                    <p:nvPicPr>
                      <p:cNvPr id="0" name=""/>
                      <p:cNvPicPr/>
                      <p:nvPr/>
                    </p:nvPicPr>
                    <p:blipFill>
                      <a:blip r:embed="rId6"/>
                      <a:stretch>
                        <a:fillRect/>
                      </a:stretch>
                    </p:blipFill>
                    <p:spPr>
                      <a:xfrm>
                        <a:off x="443948" y="2330539"/>
                        <a:ext cx="5799438" cy="1676400"/>
                      </a:xfrm>
                      <a:prstGeom prst="rect">
                        <a:avLst/>
                      </a:prstGeom>
                    </p:spPr>
                  </p:pic>
                </p:oleObj>
              </mc:Fallback>
            </mc:AlternateContent>
          </a:graphicData>
        </a:graphic>
      </p:graphicFrame>
    </p:spTree>
    <p:extLst>
      <p:ext uri="{BB962C8B-B14F-4D97-AF65-F5344CB8AC3E}">
        <p14:creationId xmlns:p14="http://schemas.microsoft.com/office/powerpoint/2010/main" val="9234144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4/17/2017</a:t>
            </a:r>
            <a:endParaRPr lang="en-US" dirty="0"/>
          </a:p>
        </p:txBody>
      </p:sp>
      <p:sp>
        <p:nvSpPr>
          <p:cNvPr id="3" name="Footer Placeholder 2"/>
          <p:cNvSpPr>
            <a:spLocks noGrp="1"/>
          </p:cNvSpPr>
          <p:nvPr>
            <p:ph type="ftr" sz="quarter" idx="11"/>
          </p:nvPr>
        </p:nvSpPr>
        <p:spPr/>
        <p:txBody>
          <a:bodyPr/>
          <a:lstStyle/>
          <a:p>
            <a:r>
              <a:rPr lang="en-US" smtClean="0"/>
              <a:t>PHY 745  Spring 2017 -- Lecture 34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18</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627153091"/>
              </p:ext>
            </p:extLst>
          </p:nvPr>
        </p:nvGraphicFramePr>
        <p:xfrm>
          <a:off x="457200" y="-10886"/>
          <a:ext cx="7870825" cy="2133600"/>
        </p:xfrm>
        <a:graphic>
          <a:graphicData uri="http://schemas.openxmlformats.org/presentationml/2006/ole">
            <mc:AlternateContent xmlns:mc="http://schemas.openxmlformats.org/markup-compatibility/2006">
              <mc:Choice xmlns:v="urn:schemas-microsoft-com:vml" Requires="v">
                <p:oleObj spid="_x0000_s216089" name="Equation" r:id="rId3" imgW="5574960" imgH="1511280" progId="Equation.DSMT4">
                  <p:embed/>
                </p:oleObj>
              </mc:Choice>
              <mc:Fallback>
                <p:oleObj name="Equation" r:id="rId3" imgW="5574960" imgH="1511280" progId="Equation.DSMT4">
                  <p:embed/>
                  <p:pic>
                    <p:nvPicPr>
                      <p:cNvPr id="0" name=""/>
                      <p:cNvPicPr/>
                      <p:nvPr/>
                    </p:nvPicPr>
                    <p:blipFill>
                      <a:blip r:embed="rId4"/>
                      <a:stretch>
                        <a:fillRect/>
                      </a:stretch>
                    </p:blipFill>
                    <p:spPr>
                      <a:xfrm>
                        <a:off x="457200" y="-10886"/>
                        <a:ext cx="7870825" cy="2133600"/>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301783999"/>
              </p:ext>
            </p:extLst>
          </p:nvPr>
        </p:nvGraphicFramePr>
        <p:xfrm>
          <a:off x="435429" y="2133828"/>
          <a:ext cx="8015287" cy="1876425"/>
        </p:xfrm>
        <a:graphic>
          <a:graphicData uri="http://schemas.openxmlformats.org/presentationml/2006/ole">
            <mc:AlternateContent xmlns:mc="http://schemas.openxmlformats.org/markup-compatibility/2006">
              <mc:Choice xmlns:v="urn:schemas-microsoft-com:vml" Requires="v">
                <p:oleObj spid="_x0000_s216090" name="Equation" r:id="rId5" imgW="5676840" imgH="1333440" progId="Equation.DSMT4">
                  <p:embed/>
                </p:oleObj>
              </mc:Choice>
              <mc:Fallback>
                <p:oleObj name="Equation" r:id="rId5" imgW="5676840" imgH="1333440" progId="Equation.DSMT4">
                  <p:embed/>
                  <p:pic>
                    <p:nvPicPr>
                      <p:cNvPr id="0" name=""/>
                      <p:cNvPicPr/>
                      <p:nvPr/>
                    </p:nvPicPr>
                    <p:blipFill>
                      <a:blip r:embed="rId6"/>
                      <a:stretch>
                        <a:fillRect/>
                      </a:stretch>
                    </p:blipFill>
                    <p:spPr>
                      <a:xfrm>
                        <a:off x="435429" y="2133828"/>
                        <a:ext cx="8015287" cy="1876425"/>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930460127"/>
              </p:ext>
            </p:extLst>
          </p:nvPr>
        </p:nvGraphicFramePr>
        <p:xfrm>
          <a:off x="1219200" y="4275363"/>
          <a:ext cx="4394766" cy="2252663"/>
        </p:xfrm>
        <a:graphic>
          <a:graphicData uri="http://schemas.openxmlformats.org/presentationml/2006/ole">
            <mc:AlternateContent xmlns:mc="http://schemas.openxmlformats.org/markup-compatibility/2006">
              <mc:Choice xmlns:v="urn:schemas-microsoft-com:vml" Requires="v">
                <p:oleObj spid="_x0000_s216091" name="Equation" r:id="rId7" imgW="4038480" imgH="2070000" progId="Equation.DSMT4">
                  <p:embed/>
                </p:oleObj>
              </mc:Choice>
              <mc:Fallback>
                <p:oleObj name="Equation" r:id="rId7" imgW="4038480" imgH="2070000" progId="Equation.DSMT4">
                  <p:embed/>
                  <p:pic>
                    <p:nvPicPr>
                      <p:cNvPr id="0" name=""/>
                      <p:cNvPicPr/>
                      <p:nvPr/>
                    </p:nvPicPr>
                    <p:blipFill>
                      <a:blip r:embed="rId8"/>
                      <a:stretch>
                        <a:fillRect/>
                      </a:stretch>
                    </p:blipFill>
                    <p:spPr>
                      <a:xfrm>
                        <a:off x="1219200" y="4275363"/>
                        <a:ext cx="4394766" cy="2252663"/>
                      </a:xfrm>
                      <a:prstGeom prst="rect">
                        <a:avLst/>
                      </a:prstGeom>
                    </p:spPr>
                  </p:pic>
                </p:oleObj>
              </mc:Fallback>
            </mc:AlternateContent>
          </a:graphicData>
        </a:graphic>
      </p:graphicFrame>
    </p:spTree>
    <p:extLst>
      <p:ext uri="{BB962C8B-B14F-4D97-AF65-F5344CB8AC3E}">
        <p14:creationId xmlns:p14="http://schemas.microsoft.com/office/powerpoint/2010/main" val="13239392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4/17/2017</a:t>
            </a:r>
            <a:endParaRPr lang="en-US" dirty="0"/>
          </a:p>
        </p:txBody>
      </p:sp>
      <p:sp>
        <p:nvSpPr>
          <p:cNvPr id="3" name="Footer Placeholder 2"/>
          <p:cNvSpPr>
            <a:spLocks noGrp="1"/>
          </p:cNvSpPr>
          <p:nvPr>
            <p:ph type="ftr" sz="quarter" idx="11"/>
          </p:nvPr>
        </p:nvSpPr>
        <p:spPr/>
        <p:txBody>
          <a:bodyPr/>
          <a:lstStyle/>
          <a:p>
            <a:r>
              <a:rPr lang="en-US" smtClean="0"/>
              <a:t>PHY 745  Spring 2017 -- Lecture 34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19</a:t>
            </a:fld>
            <a:endParaRPr lang="en-US" dirty="0"/>
          </a:p>
        </p:txBody>
      </p:sp>
      <p:sp>
        <p:nvSpPr>
          <p:cNvPr id="5" name="TextBox 4"/>
          <p:cNvSpPr txBox="1"/>
          <p:nvPr/>
        </p:nvSpPr>
        <p:spPr>
          <a:xfrm>
            <a:off x="457200" y="228600"/>
            <a:ext cx="6934200" cy="830997"/>
          </a:xfrm>
          <a:prstGeom prst="rect">
            <a:avLst/>
          </a:prstGeom>
          <a:noFill/>
        </p:spPr>
        <p:txBody>
          <a:bodyPr wrap="square" rtlCol="0">
            <a:spAutoFit/>
          </a:bodyPr>
          <a:lstStyle/>
          <a:p>
            <a:r>
              <a:rPr lang="en-US" sz="2400" dirty="0" smtClean="0">
                <a:latin typeface="+mj-lt"/>
              </a:rPr>
              <a:t>Other examples –</a:t>
            </a:r>
          </a:p>
          <a:p>
            <a:endParaRPr lang="en-US" sz="2400" dirty="0" smtClean="0">
              <a:latin typeface="+mj-lt"/>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2773223908"/>
              </p:ext>
            </p:extLst>
          </p:nvPr>
        </p:nvGraphicFramePr>
        <p:xfrm>
          <a:off x="1524000" y="1059597"/>
          <a:ext cx="4059796" cy="2713037"/>
        </p:xfrm>
        <a:graphic>
          <a:graphicData uri="http://schemas.openxmlformats.org/presentationml/2006/ole">
            <mc:AlternateContent xmlns:mc="http://schemas.openxmlformats.org/markup-compatibility/2006">
              <mc:Choice xmlns:v="urn:schemas-microsoft-com:vml" Requires="v">
                <p:oleObj spid="_x0000_s217093" name="Equation" r:id="rId3" imgW="2641320" imgH="1765080" progId="Equation.DSMT4">
                  <p:embed/>
                </p:oleObj>
              </mc:Choice>
              <mc:Fallback>
                <p:oleObj name="Equation" r:id="rId3" imgW="2641320" imgH="1765080" progId="Equation.DSMT4">
                  <p:embed/>
                  <p:pic>
                    <p:nvPicPr>
                      <p:cNvPr id="0" name=""/>
                      <p:cNvPicPr/>
                      <p:nvPr/>
                    </p:nvPicPr>
                    <p:blipFill>
                      <a:blip r:embed="rId4"/>
                      <a:stretch>
                        <a:fillRect/>
                      </a:stretch>
                    </p:blipFill>
                    <p:spPr>
                      <a:xfrm>
                        <a:off x="1524000" y="1059597"/>
                        <a:ext cx="4059796" cy="2713037"/>
                      </a:xfrm>
                      <a:prstGeom prst="rect">
                        <a:avLst/>
                      </a:prstGeom>
                    </p:spPr>
                  </p:pic>
                </p:oleObj>
              </mc:Fallback>
            </mc:AlternateContent>
          </a:graphicData>
        </a:graphic>
      </p:graphicFrame>
    </p:spTree>
    <p:extLst>
      <p:ext uri="{BB962C8B-B14F-4D97-AF65-F5344CB8AC3E}">
        <p14:creationId xmlns:p14="http://schemas.microsoft.com/office/powerpoint/2010/main" val="39976716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4/17/2017</a:t>
            </a:r>
            <a:endParaRPr lang="en-US" dirty="0"/>
          </a:p>
        </p:txBody>
      </p:sp>
      <p:sp>
        <p:nvSpPr>
          <p:cNvPr id="3" name="Footer Placeholder 2"/>
          <p:cNvSpPr>
            <a:spLocks noGrp="1"/>
          </p:cNvSpPr>
          <p:nvPr>
            <p:ph type="ftr" sz="quarter" idx="11"/>
          </p:nvPr>
        </p:nvSpPr>
        <p:spPr/>
        <p:txBody>
          <a:bodyPr/>
          <a:lstStyle/>
          <a:p>
            <a:r>
              <a:rPr lang="en-US" smtClean="0"/>
              <a:t>PHY 745  Spring 2017 -- Lecture 34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a:t>
            </a:fld>
            <a:endParaRPr lang="en-US" dirty="0"/>
          </a:p>
        </p:txBody>
      </p:sp>
      <p:pic>
        <p:nvPicPr>
          <p:cNvPr id="6" name="Picture 5"/>
          <p:cNvPicPr>
            <a:picLocks noChangeAspect="1"/>
          </p:cNvPicPr>
          <p:nvPr/>
        </p:nvPicPr>
        <p:blipFill>
          <a:blip r:embed="rId3"/>
          <a:stretch>
            <a:fillRect/>
          </a:stretch>
        </p:blipFill>
        <p:spPr>
          <a:xfrm>
            <a:off x="457200" y="1143000"/>
            <a:ext cx="8531391" cy="4452937"/>
          </a:xfrm>
          <a:prstGeom prst="rect">
            <a:avLst/>
          </a:prstGeom>
        </p:spPr>
      </p:pic>
      <p:sp>
        <p:nvSpPr>
          <p:cNvPr id="7" name="Rectangle 6"/>
          <p:cNvSpPr/>
          <p:nvPr/>
        </p:nvSpPr>
        <p:spPr>
          <a:xfrm>
            <a:off x="381000" y="4267200"/>
            <a:ext cx="8610600" cy="228600"/>
          </a:xfrm>
          <a:prstGeom prst="rect">
            <a:avLst/>
          </a:prstGeom>
          <a:solidFill>
            <a:srgbClr val="FFFF00">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959182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4/17/2017</a:t>
            </a:r>
            <a:endParaRPr lang="en-US" dirty="0"/>
          </a:p>
        </p:txBody>
      </p:sp>
      <p:sp>
        <p:nvSpPr>
          <p:cNvPr id="3" name="Footer Placeholder 2"/>
          <p:cNvSpPr>
            <a:spLocks noGrp="1"/>
          </p:cNvSpPr>
          <p:nvPr>
            <p:ph type="ftr" sz="quarter" idx="11"/>
          </p:nvPr>
        </p:nvSpPr>
        <p:spPr/>
        <p:txBody>
          <a:bodyPr/>
          <a:lstStyle/>
          <a:p>
            <a:r>
              <a:rPr lang="en-US" smtClean="0"/>
              <a:t>PHY 745  Spring 2017 -- Lecture 34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a:t>
            </a:fld>
            <a:endParaRPr lang="en-US" dirty="0"/>
          </a:p>
        </p:txBody>
      </p:sp>
      <p:pic>
        <p:nvPicPr>
          <p:cNvPr id="7" name="Picture 6"/>
          <p:cNvPicPr>
            <a:picLocks noChangeAspect="1"/>
          </p:cNvPicPr>
          <p:nvPr/>
        </p:nvPicPr>
        <p:blipFill>
          <a:blip r:embed="rId2"/>
          <a:stretch>
            <a:fillRect/>
          </a:stretch>
        </p:blipFill>
        <p:spPr>
          <a:xfrm>
            <a:off x="152400" y="186300"/>
            <a:ext cx="8224838" cy="6166737"/>
          </a:xfrm>
          <a:prstGeom prst="rect">
            <a:avLst/>
          </a:prstGeom>
        </p:spPr>
      </p:pic>
      <p:sp>
        <p:nvSpPr>
          <p:cNvPr id="6" name="Oval 5"/>
          <p:cNvSpPr/>
          <p:nvPr/>
        </p:nvSpPr>
        <p:spPr>
          <a:xfrm>
            <a:off x="5181600" y="1600200"/>
            <a:ext cx="3505200" cy="3733800"/>
          </a:xfrm>
          <a:prstGeom prst="ellipse">
            <a:avLst/>
          </a:prstGeom>
          <a:noFill/>
          <a:ln w="57150">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227225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4/17/2017</a:t>
            </a:r>
            <a:endParaRPr lang="en-US" dirty="0"/>
          </a:p>
        </p:txBody>
      </p:sp>
      <p:sp>
        <p:nvSpPr>
          <p:cNvPr id="3" name="Footer Placeholder 2"/>
          <p:cNvSpPr>
            <a:spLocks noGrp="1"/>
          </p:cNvSpPr>
          <p:nvPr>
            <p:ph type="ftr" sz="quarter" idx="11"/>
          </p:nvPr>
        </p:nvSpPr>
        <p:spPr/>
        <p:txBody>
          <a:bodyPr/>
          <a:lstStyle/>
          <a:p>
            <a:r>
              <a:rPr lang="en-US" smtClean="0"/>
              <a:t>PHY 745  Spring 2017 -- Lecture 34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4</a:t>
            </a:fld>
            <a:endParaRPr lang="en-US" dirty="0"/>
          </a:p>
        </p:txBody>
      </p:sp>
      <p:sp>
        <p:nvSpPr>
          <p:cNvPr id="5" name="TextBox 4"/>
          <p:cNvSpPr txBox="1"/>
          <p:nvPr/>
        </p:nvSpPr>
        <p:spPr>
          <a:xfrm>
            <a:off x="381000" y="381000"/>
            <a:ext cx="8229600" cy="2677656"/>
          </a:xfrm>
          <a:prstGeom prst="rect">
            <a:avLst/>
          </a:prstGeom>
          <a:noFill/>
        </p:spPr>
        <p:txBody>
          <a:bodyPr wrap="square" rtlCol="0">
            <a:spAutoFit/>
          </a:bodyPr>
          <a:lstStyle/>
          <a:p>
            <a:r>
              <a:rPr lang="en-US" sz="2400" dirty="0" smtClean="0">
                <a:latin typeface="+mj-lt"/>
              </a:rPr>
              <a:t>Some comments from Gilmore text:</a:t>
            </a:r>
          </a:p>
          <a:p>
            <a:endParaRPr lang="en-US" sz="2400" dirty="0">
              <a:latin typeface="+mj-lt"/>
            </a:endParaRPr>
          </a:p>
          <a:p>
            <a:r>
              <a:rPr lang="en-US" sz="2400" dirty="0" smtClean="0">
                <a:latin typeface="+mj-lt"/>
              </a:rPr>
              <a:t>Marius </a:t>
            </a:r>
            <a:r>
              <a:rPr lang="en-US" sz="2400" dirty="0" err="1" smtClean="0">
                <a:latin typeface="+mj-lt"/>
              </a:rPr>
              <a:t>Sophus</a:t>
            </a:r>
            <a:r>
              <a:rPr lang="en-US" sz="2400" dirty="0" smtClean="0">
                <a:latin typeface="+mj-lt"/>
              </a:rPr>
              <a:t> Lie (1842-1899) had the vision to use group theory to solve, analyze, simplify differential equations by exploring relationships between symmetry and group theory and related algebraic and geometric structures.   His worked followed that of </a:t>
            </a:r>
            <a:r>
              <a:rPr lang="en-US" sz="2400" dirty="0" err="1" smtClean="0">
                <a:latin typeface="+mj-lt"/>
              </a:rPr>
              <a:t>Evariste</a:t>
            </a:r>
            <a:r>
              <a:rPr lang="en-US" sz="2400" dirty="0" smtClean="0">
                <a:latin typeface="+mj-lt"/>
              </a:rPr>
              <a:t> Galois (1811-1832). </a:t>
            </a:r>
          </a:p>
        </p:txBody>
      </p:sp>
    </p:spTree>
    <p:extLst>
      <p:ext uri="{BB962C8B-B14F-4D97-AF65-F5344CB8AC3E}">
        <p14:creationId xmlns:p14="http://schemas.microsoft.com/office/powerpoint/2010/main" val="19343045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4/17/2017</a:t>
            </a:r>
            <a:endParaRPr lang="en-US" dirty="0"/>
          </a:p>
        </p:txBody>
      </p:sp>
      <p:sp>
        <p:nvSpPr>
          <p:cNvPr id="3" name="Footer Placeholder 2"/>
          <p:cNvSpPr>
            <a:spLocks noGrp="1"/>
          </p:cNvSpPr>
          <p:nvPr>
            <p:ph type="ftr" sz="quarter" idx="11"/>
          </p:nvPr>
        </p:nvSpPr>
        <p:spPr/>
        <p:txBody>
          <a:bodyPr/>
          <a:lstStyle/>
          <a:p>
            <a:r>
              <a:rPr lang="en-US" smtClean="0"/>
              <a:t>PHY 745  Spring 2017 -- Lecture 34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5</a:t>
            </a:fld>
            <a:endParaRPr lang="en-US" dirty="0"/>
          </a:p>
        </p:txBody>
      </p:sp>
      <p:sp>
        <p:nvSpPr>
          <p:cNvPr id="5" name="TextBox 4"/>
          <p:cNvSpPr txBox="1"/>
          <p:nvPr/>
        </p:nvSpPr>
        <p:spPr>
          <a:xfrm>
            <a:off x="489857" y="117693"/>
            <a:ext cx="7620000" cy="6740307"/>
          </a:xfrm>
          <a:prstGeom prst="rect">
            <a:avLst/>
          </a:prstGeom>
          <a:noFill/>
        </p:spPr>
        <p:txBody>
          <a:bodyPr wrap="square" rtlCol="0">
            <a:spAutoFit/>
          </a:bodyPr>
          <a:lstStyle/>
          <a:p>
            <a:pPr algn="ctr"/>
            <a:r>
              <a:rPr lang="en-US" sz="2400" dirty="0" smtClean="0">
                <a:latin typeface="+mj-lt"/>
              </a:rPr>
              <a:t>Definition of a linear Lie group</a:t>
            </a:r>
          </a:p>
          <a:p>
            <a:pPr marL="457200" indent="-457200">
              <a:buFont typeface="+mj-lt"/>
              <a:buAutoNum type="arabicPeriod"/>
            </a:pPr>
            <a:endParaRPr lang="en-US" sz="2400" dirty="0">
              <a:latin typeface="+mj-lt"/>
            </a:endParaRPr>
          </a:p>
          <a:p>
            <a:pPr marL="914400" lvl="1" indent="-457200">
              <a:buFont typeface="+mj-lt"/>
              <a:buAutoNum type="arabicPeriod"/>
            </a:pPr>
            <a:r>
              <a:rPr lang="en-US" sz="2400" dirty="0" smtClean="0">
                <a:latin typeface="+mj-lt"/>
              </a:rPr>
              <a:t>A linear Lie group is a group</a:t>
            </a:r>
          </a:p>
          <a:p>
            <a:pPr marL="1371600" lvl="2" indent="-457200">
              <a:buFont typeface="Arial" panose="020B0604020202020204" pitchFamily="34" charset="0"/>
              <a:buChar char="•"/>
            </a:pPr>
            <a:r>
              <a:rPr lang="en-US" sz="2400" dirty="0" smtClean="0">
                <a:latin typeface="+mj-lt"/>
              </a:rPr>
              <a:t>Each element of the group </a:t>
            </a:r>
            <a:r>
              <a:rPr lang="en-US" sz="2400" i="1" dirty="0" smtClean="0">
                <a:latin typeface="+mj-lt"/>
              </a:rPr>
              <a:t>T</a:t>
            </a:r>
            <a:r>
              <a:rPr lang="en-US" sz="2400" dirty="0" smtClean="0">
                <a:latin typeface="+mj-lt"/>
              </a:rPr>
              <a:t> forms a member of the group </a:t>
            </a:r>
            <a:r>
              <a:rPr lang="en-US" sz="2400" i="1" dirty="0" smtClean="0">
                <a:latin typeface="+mj-lt"/>
              </a:rPr>
              <a:t>T’</a:t>
            </a:r>
            <a:r>
              <a:rPr lang="en-US" sz="2400" dirty="0" smtClean="0">
                <a:latin typeface="+mj-lt"/>
              </a:rPr>
              <a:t>’ when “multiplied” by another member of the group</a:t>
            </a:r>
            <a:r>
              <a:rPr lang="en-US" sz="2400" i="1" dirty="0" smtClean="0">
                <a:latin typeface="+mj-lt"/>
              </a:rPr>
              <a:t> T”=T</a:t>
            </a:r>
            <a:r>
              <a:rPr lang="en-US" sz="2400" dirty="0" smtClean="0"/>
              <a:t>·</a:t>
            </a:r>
            <a:r>
              <a:rPr lang="en-US" sz="2400" i="1" dirty="0" smtClean="0">
                <a:latin typeface="+mj-lt"/>
              </a:rPr>
              <a:t>T’</a:t>
            </a:r>
          </a:p>
          <a:p>
            <a:pPr marL="1371600" lvl="2" indent="-457200">
              <a:buFont typeface="Arial" panose="020B0604020202020204" pitchFamily="34" charset="0"/>
              <a:buChar char="•"/>
            </a:pPr>
            <a:r>
              <a:rPr lang="en-US" sz="2400" dirty="0" smtClean="0">
                <a:latin typeface="+mj-lt"/>
              </a:rPr>
              <a:t>One of the elements of the group is the identity  </a:t>
            </a:r>
            <a:r>
              <a:rPr lang="en-US" sz="2400" i="1" dirty="0" smtClean="0">
                <a:latin typeface="+mj-lt"/>
              </a:rPr>
              <a:t>E</a:t>
            </a:r>
          </a:p>
          <a:p>
            <a:pPr marL="1371600" lvl="2" indent="-457200">
              <a:buFont typeface="Arial" panose="020B0604020202020204" pitchFamily="34" charset="0"/>
              <a:buChar char="•"/>
            </a:pPr>
            <a:r>
              <a:rPr lang="en-US" sz="2400" dirty="0" smtClean="0">
                <a:latin typeface="+mj-lt"/>
              </a:rPr>
              <a:t>For each element of the group </a:t>
            </a:r>
            <a:r>
              <a:rPr lang="en-US" sz="2400" i="1" dirty="0" smtClean="0">
                <a:latin typeface="+mj-lt"/>
              </a:rPr>
              <a:t>T,</a:t>
            </a:r>
            <a:r>
              <a:rPr lang="en-US" sz="2400" dirty="0" smtClean="0">
                <a:latin typeface="+mj-lt"/>
              </a:rPr>
              <a:t> there is a group member  a group member </a:t>
            </a:r>
            <a:r>
              <a:rPr lang="en-US" sz="2400" i="1" dirty="0" smtClean="0">
                <a:latin typeface="+mj-lt"/>
              </a:rPr>
              <a:t>T</a:t>
            </a:r>
            <a:r>
              <a:rPr lang="en-US" sz="2400" i="1" baseline="30000" dirty="0" smtClean="0">
                <a:latin typeface="+mj-lt"/>
              </a:rPr>
              <a:t>-1</a:t>
            </a:r>
            <a:r>
              <a:rPr lang="en-US" sz="2400" i="1" dirty="0" smtClean="0">
                <a:latin typeface="+mj-lt"/>
              </a:rPr>
              <a:t> </a:t>
            </a:r>
            <a:r>
              <a:rPr lang="en-US" sz="2400" dirty="0" smtClean="0">
                <a:latin typeface="+mj-lt"/>
              </a:rPr>
              <a:t>such that </a:t>
            </a:r>
            <a:r>
              <a:rPr lang="en-US" sz="2400" i="1" dirty="0" smtClean="0"/>
              <a:t>T</a:t>
            </a:r>
            <a:r>
              <a:rPr lang="en-US" sz="2400" dirty="0" smtClean="0"/>
              <a:t>·</a:t>
            </a:r>
            <a:r>
              <a:rPr lang="en-US" sz="2400" i="1" dirty="0" smtClean="0"/>
              <a:t>T</a:t>
            </a:r>
            <a:r>
              <a:rPr lang="en-US" sz="2400" i="1" baseline="30000" dirty="0" smtClean="0"/>
              <a:t>-1</a:t>
            </a:r>
            <a:r>
              <a:rPr lang="en-US" sz="2400" i="1" dirty="0" smtClean="0"/>
              <a:t>=E.</a:t>
            </a:r>
          </a:p>
          <a:p>
            <a:pPr marL="1371600" lvl="2" indent="-457200">
              <a:buFont typeface="Arial" panose="020B0604020202020204" pitchFamily="34" charset="0"/>
              <a:buChar char="•"/>
            </a:pPr>
            <a:r>
              <a:rPr lang="en-US" sz="2400" dirty="0" smtClean="0">
                <a:latin typeface="+mj-lt"/>
              </a:rPr>
              <a:t>Associative property: </a:t>
            </a:r>
            <a:r>
              <a:rPr lang="en-US" sz="2400" i="1" dirty="0"/>
              <a:t>T</a:t>
            </a:r>
            <a:r>
              <a:rPr lang="en-US" sz="2400" dirty="0" smtClean="0"/>
              <a:t>·(</a:t>
            </a:r>
            <a:r>
              <a:rPr lang="en-US" sz="2400" i="1" dirty="0" smtClean="0"/>
              <a:t>T’</a:t>
            </a:r>
            <a:r>
              <a:rPr lang="en-US" sz="2400" dirty="0" smtClean="0"/>
              <a:t>·</a:t>
            </a:r>
            <a:r>
              <a:rPr lang="en-US" sz="2400" i="1" dirty="0" smtClean="0"/>
              <a:t>T’’)=</a:t>
            </a:r>
            <a:r>
              <a:rPr lang="en-US" sz="2400" i="1" dirty="0"/>
              <a:t> </a:t>
            </a:r>
            <a:r>
              <a:rPr lang="en-US" sz="2400" i="1" dirty="0" smtClean="0"/>
              <a:t>(T</a:t>
            </a:r>
            <a:r>
              <a:rPr lang="en-US" sz="2400" dirty="0" smtClean="0"/>
              <a:t>·</a:t>
            </a:r>
            <a:r>
              <a:rPr lang="en-US" sz="2400" i="1" dirty="0" smtClean="0"/>
              <a:t>T’)</a:t>
            </a:r>
            <a:r>
              <a:rPr lang="en-US" sz="2400" dirty="0" smtClean="0"/>
              <a:t>·</a:t>
            </a:r>
            <a:r>
              <a:rPr lang="en-US" sz="2400" i="1" dirty="0"/>
              <a:t>T</a:t>
            </a:r>
            <a:r>
              <a:rPr lang="en-US" sz="2400" i="1" dirty="0" smtClean="0"/>
              <a:t>’’</a:t>
            </a:r>
          </a:p>
          <a:p>
            <a:pPr marL="914400" lvl="1" indent="-457200">
              <a:buFont typeface="+mj-lt"/>
              <a:buAutoNum type="arabicPeriod"/>
            </a:pPr>
            <a:r>
              <a:rPr lang="en-US" sz="2400" dirty="0" smtClean="0">
                <a:latin typeface="+mj-lt"/>
              </a:rPr>
              <a:t>Elements of group form a “topological space”</a:t>
            </a:r>
          </a:p>
          <a:p>
            <a:pPr marL="914400" lvl="1" indent="-457200">
              <a:buFont typeface="+mj-lt"/>
              <a:buAutoNum type="arabicPeriod"/>
            </a:pPr>
            <a:r>
              <a:rPr lang="en-US" sz="2400" dirty="0" smtClean="0">
                <a:latin typeface="+mj-lt"/>
              </a:rPr>
              <a:t>Elements also constitute an “analytic manifold”</a:t>
            </a:r>
          </a:p>
          <a:p>
            <a:pPr lvl="1"/>
            <a:endParaRPr lang="en-US" sz="2400" dirty="0">
              <a:latin typeface="+mj-lt"/>
            </a:endParaRPr>
          </a:p>
          <a:p>
            <a:pPr lvl="1"/>
            <a:r>
              <a:rPr lang="en-US" sz="2400" dirty="0" smtClean="0">
                <a:latin typeface="+mj-lt"/>
                <a:sym typeface="Wingdings" panose="05000000000000000000" pitchFamily="2" charset="2"/>
              </a:rPr>
              <a:t>Non countable number elements lying in a region “near” its identity</a:t>
            </a:r>
            <a:endParaRPr lang="en-US" sz="2400" dirty="0" smtClean="0">
              <a:latin typeface="+mj-lt"/>
            </a:endParaRPr>
          </a:p>
          <a:p>
            <a:pPr marL="1371600" lvl="2" indent="-457200">
              <a:buFont typeface="Arial" panose="020B0604020202020204" pitchFamily="34" charset="0"/>
              <a:buChar char="•"/>
            </a:pPr>
            <a:endParaRPr lang="en-US" sz="2400" i="1" dirty="0" smtClean="0">
              <a:latin typeface="+mj-lt"/>
            </a:endParaRPr>
          </a:p>
        </p:txBody>
      </p:sp>
    </p:spTree>
    <p:extLst>
      <p:ext uri="{BB962C8B-B14F-4D97-AF65-F5344CB8AC3E}">
        <p14:creationId xmlns:p14="http://schemas.microsoft.com/office/powerpoint/2010/main" val="5898702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4/17/2017</a:t>
            </a:r>
            <a:endParaRPr lang="en-US" dirty="0"/>
          </a:p>
        </p:txBody>
      </p:sp>
      <p:sp>
        <p:nvSpPr>
          <p:cNvPr id="3" name="Footer Placeholder 2"/>
          <p:cNvSpPr>
            <a:spLocks noGrp="1"/>
          </p:cNvSpPr>
          <p:nvPr>
            <p:ph type="ftr" sz="quarter" idx="11"/>
          </p:nvPr>
        </p:nvSpPr>
        <p:spPr/>
        <p:txBody>
          <a:bodyPr/>
          <a:lstStyle/>
          <a:p>
            <a:r>
              <a:rPr lang="en-US" smtClean="0"/>
              <a:t>PHY 745  Spring 2017 -- Lecture 34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6</a:t>
            </a:fld>
            <a:endParaRPr lang="en-US" dirty="0"/>
          </a:p>
        </p:txBody>
      </p:sp>
      <p:sp>
        <p:nvSpPr>
          <p:cNvPr id="5" name="TextBox 4"/>
          <p:cNvSpPr txBox="1"/>
          <p:nvPr/>
        </p:nvSpPr>
        <p:spPr>
          <a:xfrm>
            <a:off x="76200" y="152400"/>
            <a:ext cx="8991600" cy="1938992"/>
          </a:xfrm>
          <a:prstGeom prst="rect">
            <a:avLst/>
          </a:prstGeom>
          <a:noFill/>
        </p:spPr>
        <p:txBody>
          <a:bodyPr wrap="square" rtlCol="0">
            <a:spAutoFit/>
          </a:bodyPr>
          <a:lstStyle/>
          <a:p>
            <a:r>
              <a:rPr lang="en-US" sz="2400" b="1" dirty="0" smtClean="0">
                <a:latin typeface="+mj-lt"/>
              </a:rPr>
              <a:t>Definition</a:t>
            </a:r>
            <a:r>
              <a:rPr lang="en-US" sz="2400" dirty="0" smtClean="0">
                <a:latin typeface="+mj-lt"/>
              </a:rPr>
              <a:t>:  Linear Lie group of dimension </a:t>
            </a:r>
            <a:r>
              <a:rPr lang="en-US" sz="2400" i="1" dirty="0" smtClean="0">
                <a:latin typeface="+mj-lt"/>
              </a:rPr>
              <a:t>n</a:t>
            </a:r>
          </a:p>
          <a:p>
            <a:pPr lvl="1"/>
            <a:r>
              <a:rPr lang="en-US" sz="2400" dirty="0" smtClean="0">
                <a:latin typeface="+mj-lt"/>
              </a:rPr>
              <a:t>A group G is a linear Lie group of dimension </a:t>
            </a:r>
            <a:r>
              <a:rPr lang="en-US" sz="2400" i="1" dirty="0" smtClean="0">
                <a:latin typeface="+mj-lt"/>
              </a:rPr>
              <a:t>n</a:t>
            </a:r>
            <a:r>
              <a:rPr lang="en-US" sz="2400" dirty="0" smtClean="0">
                <a:latin typeface="+mj-lt"/>
              </a:rPr>
              <a:t> if it satisfied the following four conditions:</a:t>
            </a:r>
          </a:p>
          <a:p>
            <a:pPr marL="914400" lvl="1" indent="-457200">
              <a:buFont typeface="+mj-lt"/>
              <a:buAutoNum type="arabicPeriod"/>
            </a:pPr>
            <a:r>
              <a:rPr lang="en-US" sz="2400" dirty="0" smtClean="0">
                <a:latin typeface="+mj-lt"/>
              </a:rPr>
              <a:t>G must have at least one faithful finite-dimensional representation </a:t>
            </a:r>
            <a:r>
              <a:rPr lang="en-US" sz="2400" dirty="0" smtClean="0">
                <a:latin typeface="Symbol" panose="05050102010706020507" pitchFamily="18" charset="2"/>
              </a:rPr>
              <a:t>G </a:t>
            </a:r>
            <a:r>
              <a:rPr lang="en-US" sz="2400" dirty="0" smtClean="0"/>
              <a:t>which defines the notion of distance.</a:t>
            </a:r>
            <a:endParaRPr lang="en-US" sz="2400" dirty="0" smtClean="0">
              <a:latin typeface="Symbol" panose="05050102010706020507" pitchFamily="18" charset="2"/>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62652742"/>
              </p:ext>
            </p:extLst>
          </p:nvPr>
        </p:nvGraphicFramePr>
        <p:xfrm>
          <a:off x="1066800" y="2194519"/>
          <a:ext cx="5842750" cy="4058704"/>
        </p:xfrm>
        <a:graphic>
          <a:graphicData uri="http://schemas.openxmlformats.org/presentationml/2006/ole">
            <mc:AlternateContent xmlns:mc="http://schemas.openxmlformats.org/markup-compatibility/2006">
              <mc:Choice xmlns:v="urn:schemas-microsoft-com:vml" Requires="v">
                <p:oleObj spid="_x0000_s183358" name="Equation" r:id="rId3" imgW="4991040" imgH="3466800" progId="Equation.DSMT4">
                  <p:embed/>
                </p:oleObj>
              </mc:Choice>
              <mc:Fallback>
                <p:oleObj name="Equation" r:id="rId3" imgW="4991040" imgH="3466800" progId="Equation.DSMT4">
                  <p:embed/>
                  <p:pic>
                    <p:nvPicPr>
                      <p:cNvPr id="0" name=""/>
                      <p:cNvPicPr/>
                      <p:nvPr/>
                    </p:nvPicPr>
                    <p:blipFill>
                      <a:blip r:embed="rId4"/>
                      <a:stretch>
                        <a:fillRect/>
                      </a:stretch>
                    </p:blipFill>
                    <p:spPr>
                      <a:xfrm>
                        <a:off x="1066800" y="2194519"/>
                        <a:ext cx="5842750" cy="4058704"/>
                      </a:xfrm>
                      <a:prstGeom prst="rect">
                        <a:avLst/>
                      </a:prstGeom>
                    </p:spPr>
                  </p:pic>
                </p:oleObj>
              </mc:Fallback>
            </mc:AlternateContent>
          </a:graphicData>
        </a:graphic>
      </p:graphicFrame>
    </p:spTree>
    <p:extLst>
      <p:ext uri="{BB962C8B-B14F-4D97-AF65-F5344CB8AC3E}">
        <p14:creationId xmlns:p14="http://schemas.microsoft.com/office/powerpoint/2010/main" val="37149732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4/17/2017</a:t>
            </a:r>
            <a:endParaRPr lang="en-US" dirty="0"/>
          </a:p>
        </p:txBody>
      </p:sp>
      <p:sp>
        <p:nvSpPr>
          <p:cNvPr id="3" name="Footer Placeholder 2"/>
          <p:cNvSpPr>
            <a:spLocks noGrp="1"/>
          </p:cNvSpPr>
          <p:nvPr>
            <p:ph type="ftr" sz="quarter" idx="11"/>
          </p:nvPr>
        </p:nvSpPr>
        <p:spPr/>
        <p:txBody>
          <a:bodyPr/>
          <a:lstStyle/>
          <a:p>
            <a:r>
              <a:rPr lang="en-US" smtClean="0"/>
              <a:t>PHY 745  Spring 2017 -- Lecture 34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7</a:t>
            </a:fld>
            <a:endParaRPr lang="en-US" dirty="0"/>
          </a:p>
        </p:txBody>
      </p:sp>
      <p:sp>
        <p:nvSpPr>
          <p:cNvPr id="6" name="TextBox 5"/>
          <p:cNvSpPr txBox="1"/>
          <p:nvPr/>
        </p:nvSpPr>
        <p:spPr>
          <a:xfrm>
            <a:off x="457200" y="304800"/>
            <a:ext cx="8305800" cy="1569660"/>
          </a:xfrm>
          <a:prstGeom prst="rect">
            <a:avLst/>
          </a:prstGeom>
          <a:noFill/>
        </p:spPr>
        <p:txBody>
          <a:bodyPr wrap="square" rtlCol="0">
            <a:spAutoFit/>
          </a:bodyPr>
          <a:lstStyle/>
          <a:p>
            <a:r>
              <a:rPr lang="en-US" sz="2400" b="1" dirty="0" smtClean="0">
                <a:latin typeface="+mj-lt"/>
              </a:rPr>
              <a:t>Definition</a:t>
            </a:r>
            <a:r>
              <a:rPr lang="en-US" sz="2400" dirty="0" smtClean="0">
                <a:latin typeface="+mj-lt"/>
              </a:rPr>
              <a:t>:  Linear Lie group of dimension </a:t>
            </a:r>
            <a:r>
              <a:rPr lang="en-US" sz="2400" i="1" dirty="0" smtClean="0">
                <a:latin typeface="+mj-lt"/>
              </a:rPr>
              <a:t>n   -- </a:t>
            </a:r>
            <a:r>
              <a:rPr lang="en-US" sz="2400" dirty="0" smtClean="0">
                <a:latin typeface="+mj-lt"/>
              </a:rPr>
              <a:t>continued</a:t>
            </a:r>
          </a:p>
          <a:p>
            <a:pPr marL="914400" lvl="1" indent="-457200">
              <a:buFont typeface="+mj-lt"/>
              <a:buAutoNum type="arabicPeriod" startAt="2"/>
            </a:pPr>
            <a:r>
              <a:rPr lang="en-US" sz="2400" dirty="0" smtClean="0">
                <a:latin typeface="+mj-lt"/>
              </a:rPr>
              <a:t>Consider the distance between group elements </a:t>
            </a:r>
            <a:r>
              <a:rPr lang="en-US" sz="2400" i="1" dirty="0" smtClean="0">
                <a:latin typeface="+mj-lt"/>
              </a:rPr>
              <a:t>T</a:t>
            </a:r>
            <a:r>
              <a:rPr lang="en-US" sz="2400" dirty="0" smtClean="0">
                <a:latin typeface="+mj-lt"/>
              </a:rPr>
              <a:t> with respect to the identity </a:t>
            </a:r>
            <a:r>
              <a:rPr lang="en-US" sz="2400" i="1" dirty="0" smtClean="0">
                <a:latin typeface="+mj-lt"/>
              </a:rPr>
              <a:t>E -- </a:t>
            </a:r>
            <a:r>
              <a:rPr lang="en-US" sz="2400" dirty="0" smtClean="0">
                <a:latin typeface="+mj-lt"/>
              </a:rPr>
              <a:t> </a:t>
            </a:r>
            <a:r>
              <a:rPr lang="en-US" sz="2400" i="1" dirty="0" smtClean="0">
                <a:latin typeface="+mj-lt"/>
              </a:rPr>
              <a:t>d(T,E).   </a:t>
            </a:r>
            <a:r>
              <a:rPr lang="en-US" sz="2400" dirty="0" smtClean="0">
                <a:latin typeface="+mj-lt"/>
              </a:rPr>
              <a:t>It is possible to define a sphere   </a:t>
            </a:r>
            <a:r>
              <a:rPr lang="en-US" sz="2400" i="1" dirty="0" err="1" smtClean="0">
                <a:latin typeface="+mj-lt"/>
              </a:rPr>
              <a:t>M</a:t>
            </a:r>
            <a:r>
              <a:rPr lang="en-US" sz="2400" i="1" baseline="-25000" dirty="0" err="1" smtClean="0">
                <a:latin typeface="Symbol" panose="05050102010706020507" pitchFamily="18" charset="2"/>
              </a:rPr>
              <a:t>d</a:t>
            </a:r>
            <a:r>
              <a:rPr lang="en-US" sz="2400" i="1" baseline="-25000" dirty="0" smtClean="0">
                <a:latin typeface="Symbol" panose="05050102010706020507" pitchFamily="18" charset="2"/>
              </a:rPr>
              <a:t>  </a:t>
            </a:r>
            <a:r>
              <a:rPr lang="en-US" sz="2400" dirty="0" smtClean="0"/>
              <a:t>that contains all elements </a:t>
            </a:r>
            <a:r>
              <a:rPr lang="en-US" sz="2400" i="1" dirty="0" smtClean="0"/>
              <a:t>T’</a:t>
            </a:r>
            <a:endParaRPr lang="en-US" sz="2400" dirty="0" smtClean="0">
              <a:latin typeface="Symbol" panose="05050102010706020507" pitchFamily="18" charset="2"/>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303010295"/>
              </p:ext>
            </p:extLst>
          </p:nvPr>
        </p:nvGraphicFramePr>
        <p:xfrm>
          <a:off x="1447800" y="2057400"/>
          <a:ext cx="7438708" cy="2856895"/>
        </p:xfrm>
        <a:graphic>
          <a:graphicData uri="http://schemas.openxmlformats.org/presentationml/2006/ole">
            <mc:AlternateContent xmlns:mc="http://schemas.openxmlformats.org/markup-compatibility/2006">
              <mc:Choice xmlns:v="urn:schemas-microsoft-com:vml" Requires="v">
                <p:oleObj spid="_x0000_s184380" name="Equation" r:id="rId3" imgW="5257800" imgH="2019240" progId="Equation.DSMT4">
                  <p:embed/>
                </p:oleObj>
              </mc:Choice>
              <mc:Fallback>
                <p:oleObj name="Equation" r:id="rId3" imgW="5257800" imgH="2019240" progId="Equation.DSMT4">
                  <p:embed/>
                  <p:pic>
                    <p:nvPicPr>
                      <p:cNvPr id="0" name=""/>
                      <p:cNvPicPr/>
                      <p:nvPr/>
                    </p:nvPicPr>
                    <p:blipFill>
                      <a:blip r:embed="rId4"/>
                      <a:stretch>
                        <a:fillRect/>
                      </a:stretch>
                    </p:blipFill>
                    <p:spPr>
                      <a:xfrm>
                        <a:off x="1447800" y="2057400"/>
                        <a:ext cx="7438708" cy="2856895"/>
                      </a:xfrm>
                      <a:prstGeom prst="rect">
                        <a:avLst/>
                      </a:prstGeom>
                    </p:spPr>
                  </p:pic>
                </p:oleObj>
              </mc:Fallback>
            </mc:AlternateContent>
          </a:graphicData>
        </a:graphic>
      </p:graphicFrame>
    </p:spTree>
    <p:extLst>
      <p:ext uri="{BB962C8B-B14F-4D97-AF65-F5344CB8AC3E}">
        <p14:creationId xmlns:p14="http://schemas.microsoft.com/office/powerpoint/2010/main" val="27460500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4/17/2017</a:t>
            </a:r>
            <a:endParaRPr lang="en-US" dirty="0"/>
          </a:p>
        </p:txBody>
      </p:sp>
      <p:sp>
        <p:nvSpPr>
          <p:cNvPr id="3" name="Footer Placeholder 2"/>
          <p:cNvSpPr>
            <a:spLocks noGrp="1"/>
          </p:cNvSpPr>
          <p:nvPr>
            <p:ph type="ftr" sz="quarter" idx="11"/>
          </p:nvPr>
        </p:nvSpPr>
        <p:spPr/>
        <p:txBody>
          <a:bodyPr/>
          <a:lstStyle/>
          <a:p>
            <a:r>
              <a:rPr lang="en-US" smtClean="0"/>
              <a:t>PHY 745  Spring 2017 -- Lecture 34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dirty="0"/>
          </a:p>
        </p:txBody>
      </p:sp>
      <p:sp>
        <p:nvSpPr>
          <p:cNvPr id="5" name="TextBox 4"/>
          <p:cNvSpPr txBox="1"/>
          <p:nvPr/>
        </p:nvSpPr>
        <p:spPr>
          <a:xfrm>
            <a:off x="457200" y="304800"/>
            <a:ext cx="8305800" cy="830997"/>
          </a:xfrm>
          <a:prstGeom prst="rect">
            <a:avLst/>
          </a:prstGeom>
          <a:noFill/>
        </p:spPr>
        <p:txBody>
          <a:bodyPr wrap="square" rtlCol="0">
            <a:spAutoFit/>
          </a:bodyPr>
          <a:lstStyle/>
          <a:p>
            <a:r>
              <a:rPr lang="en-US" sz="2400" b="1" dirty="0" smtClean="0">
                <a:latin typeface="+mj-lt"/>
              </a:rPr>
              <a:t>Definition</a:t>
            </a:r>
            <a:r>
              <a:rPr lang="en-US" sz="2400" dirty="0" smtClean="0">
                <a:latin typeface="+mj-lt"/>
              </a:rPr>
              <a:t>:  Linear Lie group of dimension </a:t>
            </a:r>
            <a:r>
              <a:rPr lang="en-US" sz="2400" i="1" dirty="0" smtClean="0">
                <a:latin typeface="+mj-lt"/>
              </a:rPr>
              <a:t>n   -- </a:t>
            </a:r>
            <a:r>
              <a:rPr lang="en-US" sz="2400" dirty="0" smtClean="0">
                <a:latin typeface="+mj-lt"/>
              </a:rPr>
              <a:t>continued</a:t>
            </a:r>
          </a:p>
          <a:p>
            <a:pPr marL="914400" lvl="1" indent="-457200">
              <a:buFont typeface="+mj-lt"/>
              <a:buAutoNum type="arabicPeriod" startAt="3"/>
            </a:pPr>
            <a:r>
              <a:rPr lang="en-US" sz="2400" dirty="0" smtClean="0">
                <a:latin typeface="+mj-lt"/>
              </a:rPr>
              <a:t>There must exist</a:t>
            </a:r>
            <a:endParaRPr lang="en-US" sz="2400" dirty="0" smtClean="0">
              <a:latin typeface="Symbol" panose="05050102010706020507" pitchFamily="18" charset="2"/>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1102392401"/>
              </p:ext>
            </p:extLst>
          </p:nvPr>
        </p:nvGraphicFramePr>
        <p:xfrm>
          <a:off x="1447800" y="1197797"/>
          <a:ext cx="7618148" cy="1684337"/>
        </p:xfrm>
        <a:graphic>
          <a:graphicData uri="http://schemas.openxmlformats.org/presentationml/2006/ole">
            <mc:AlternateContent xmlns:mc="http://schemas.openxmlformats.org/markup-compatibility/2006">
              <mc:Choice xmlns:v="urn:schemas-microsoft-com:vml" Requires="v">
                <p:oleObj spid="_x0000_s185464" name="Equation" r:id="rId3" imgW="6260760" imgH="1384200" progId="Equation.DSMT4">
                  <p:embed/>
                </p:oleObj>
              </mc:Choice>
              <mc:Fallback>
                <p:oleObj name="Equation" r:id="rId3" imgW="6260760" imgH="1384200" progId="Equation.DSMT4">
                  <p:embed/>
                  <p:pic>
                    <p:nvPicPr>
                      <p:cNvPr id="0" name=""/>
                      <p:cNvPicPr/>
                      <p:nvPr/>
                    </p:nvPicPr>
                    <p:blipFill>
                      <a:blip r:embed="rId4"/>
                      <a:stretch>
                        <a:fillRect/>
                      </a:stretch>
                    </p:blipFill>
                    <p:spPr>
                      <a:xfrm>
                        <a:off x="1447800" y="1197797"/>
                        <a:ext cx="7618148" cy="1684337"/>
                      </a:xfrm>
                      <a:prstGeom prst="rect">
                        <a:avLst/>
                      </a:prstGeom>
                    </p:spPr>
                  </p:pic>
                </p:oleObj>
              </mc:Fallback>
            </mc:AlternateContent>
          </a:graphicData>
        </a:graphic>
      </p:graphicFrame>
      <p:sp>
        <p:nvSpPr>
          <p:cNvPr id="7" name="TextBox 6"/>
          <p:cNvSpPr txBox="1"/>
          <p:nvPr/>
        </p:nvSpPr>
        <p:spPr>
          <a:xfrm>
            <a:off x="990600" y="3053576"/>
            <a:ext cx="8153400" cy="830997"/>
          </a:xfrm>
          <a:prstGeom prst="rect">
            <a:avLst/>
          </a:prstGeom>
          <a:noFill/>
        </p:spPr>
        <p:txBody>
          <a:bodyPr wrap="square" rtlCol="0">
            <a:spAutoFit/>
          </a:bodyPr>
          <a:lstStyle/>
          <a:p>
            <a:pPr marL="457200" indent="-457200">
              <a:buFont typeface="+mj-lt"/>
              <a:buAutoNum type="arabicPeriod" startAt="4"/>
            </a:pPr>
            <a:r>
              <a:rPr lang="en-US" sz="2400" dirty="0" smtClean="0">
                <a:latin typeface="+mj-lt"/>
              </a:rPr>
              <a:t>There is a requirement that the corresponding representation is analytic</a:t>
            </a:r>
          </a:p>
        </p:txBody>
      </p:sp>
      <p:graphicFrame>
        <p:nvGraphicFramePr>
          <p:cNvPr id="8" name="Object 7"/>
          <p:cNvGraphicFramePr>
            <a:graphicFrameLocks noChangeAspect="1"/>
          </p:cNvGraphicFramePr>
          <p:nvPr>
            <p:extLst>
              <p:ext uri="{D42A27DB-BD31-4B8C-83A1-F6EECF244321}">
                <p14:modId xmlns:p14="http://schemas.microsoft.com/office/powerpoint/2010/main" val="868586713"/>
              </p:ext>
            </p:extLst>
          </p:nvPr>
        </p:nvGraphicFramePr>
        <p:xfrm>
          <a:off x="1447800" y="4088672"/>
          <a:ext cx="7532555" cy="1032689"/>
        </p:xfrm>
        <a:graphic>
          <a:graphicData uri="http://schemas.openxmlformats.org/presentationml/2006/ole">
            <mc:AlternateContent xmlns:mc="http://schemas.openxmlformats.org/markup-compatibility/2006">
              <mc:Choice xmlns:v="urn:schemas-microsoft-com:vml" Requires="v">
                <p:oleObj spid="_x0000_s185465" name="Equation" r:id="rId5" imgW="4724280" imgH="647640" progId="Equation.DSMT4">
                  <p:embed/>
                </p:oleObj>
              </mc:Choice>
              <mc:Fallback>
                <p:oleObj name="Equation" r:id="rId5" imgW="4724280" imgH="647640" progId="Equation.DSMT4">
                  <p:embed/>
                  <p:pic>
                    <p:nvPicPr>
                      <p:cNvPr id="0" name=""/>
                      <p:cNvPicPr/>
                      <p:nvPr/>
                    </p:nvPicPr>
                    <p:blipFill>
                      <a:blip r:embed="rId6"/>
                      <a:stretch>
                        <a:fillRect/>
                      </a:stretch>
                    </p:blipFill>
                    <p:spPr>
                      <a:xfrm>
                        <a:off x="1447800" y="4088672"/>
                        <a:ext cx="7532555" cy="1032689"/>
                      </a:xfrm>
                      <a:prstGeom prst="rect">
                        <a:avLst/>
                      </a:prstGeom>
                    </p:spPr>
                  </p:pic>
                </p:oleObj>
              </mc:Fallback>
            </mc:AlternateContent>
          </a:graphicData>
        </a:graphic>
      </p:graphicFrame>
    </p:spTree>
    <p:extLst>
      <p:ext uri="{BB962C8B-B14F-4D97-AF65-F5344CB8AC3E}">
        <p14:creationId xmlns:p14="http://schemas.microsoft.com/office/powerpoint/2010/main" val="41731324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4/17/2017</a:t>
            </a:r>
            <a:endParaRPr lang="en-US" dirty="0"/>
          </a:p>
        </p:txBody>
      </p:sp>
      <p:sp>
        <p:nvSpPr>
          <p:cNvPr id="3" name="Footer Placeholder 2"/>
          <p:cNvSpPr>
            <a:spLocks noGrp="1"/>
          </p:cNvSpPr>
          <p:nvPr>
            <p:ph type="ftr" sz="quarter" idx="11"/>
          </p:nvPr>
        </p:nvSpPr>
        <p:spPr/>
        <p:txBody>
          <a:bodyPr/>
          <a:lstStyle/>
          <a:p>
            <a:r>
              <a:rPr lang="en-US" smtClean="0"/>
              <a:t>PHY 745  Spring 2017 -- Lecture 34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sp>
        <p:nvSpPr>
          <p:cNvPr id="5" name="TextBox 4"/>
          <p:cNvSpPr txBox="1"/>
          <p:nvPr/>
        </p:nvSpPr>
        <p:spPr>
          <a:xfrm>
            <a:off x="228600" y="97134"/>
            <a:ext cx="6858000" cy="461665"/>
          </a:xfrm>
          <a:prstGeom prst="rect">
            <a:avLst/>
          </a:prstGeom>
          <a:noFill/>
        </p:spPr>
        <p:txBody>
          <a:bodyPr wrap="square" rtlCol="0">
            <a:spAutoFit/>
          </a:bodyPr>
          <a:lstStyle/>
          <a:p>
            <a:r>
              <a:rPr lang="en-US" sz="2400" dirty="0" smtClean="0">
                <a:latin typeface="+mj-lt"/>
              </a:rPr>
              <a:t>Some more details</a:t>
            </a:r>
          </a:p>
        </p:txBody>
      </p:sp>
      <p:sp>
        <p:nvSpPr>
          <p:cNvPr id="6" name="TextBox 5"/>
          <p:cNvSpPr txBox="1"/>
          <p:nvPr/>
        </p:nvSpPr>
        <p:spPr>
          <a:xfrm>
            <a:off x="457200" y="453789"/>
            <a:ext cx="8153400" cy="830997"/>
          </a:xfrm>
          <a:prstGeom prst="rect">
            <a:avLst/>
          </a:prstGeom>
          <a:noFill/>
        </p:spPr>
        <p:txBody>
          <a:bodyPr wrap="square" rtlCol="0">
            <a:spAutoFit/>
          </a:bodyPr>
          <a:lstStyle/>
          <a:p>
            <a:pPr marL="457200" indent="-457200">
              <a:buFont typeface="+mj-lt"/>
              <a:buAutoNum type="arabicPeriod" startAt="4"/>
            </a:pPr>
            <a:r>
              <a:rPr lang="en-US" sz="2400" dirty="0" smtClean="0">
                <a:latin typeface="+mj-lt"/>
              </a:rPr>
              <a:t>There is a requirement that the corresponding representation is analytic</a:t>
            </a:r>
          </a:p>
        </p:txBody>
      </p:sp>
      <p:graphicFrame>
        <p:nvGraphicFramePr>
          <p:cNvPr id="7" name="Object 6"/>
          <p:cNvGraphicFramePr>
            <a:graphicFrameLocks noChangeAspect="1"/>
          </p:cNvGraphicFramePr>
          <p:nvPr>
            <p:extLst>
              <p:ext uri="{D42A27DB-BD31-4B8C-83A1-F6EECF244321}">
                <p14:modId xmlns:p14="http://schemas.microsoft.com/office/powerpoint/2010/main" val="3140356472"/>
              </p:ext>
            </p:extLst>
          </p:nvPr>
        </p:nvGraphicFramePr>
        <p:xfrm>
          <a:off x="990600" y="1295672"/>
          <a:ext cx="7532555" cy="1032689"/>
        </p:xfrm>
        <a:graphic>
          <a:graphicData uri="http://schemas.openxmlformats.org/presentationml/2006/ole">
            <mc:AlternateContent xmlns:mc="http://schemas.openxmlformats.org/markup-compatibility/2006">
              <mc:Choice xmlns:v="urn:schemas-microsoft-com:vml" Requires="v">
                <p:oleObj spid="_x0000_s194644" name="Equation" r:id="rId3" imgW="4724280" imgH="647640" progId="Equation.DSMT4">
                  <p:embed/>
                </p:oleObj>
              </mc:Choice>
              <mc:Fallback>
                <p:oleObj name="Equation" r:id="rId3" imgW="4724280" imgH="647640" progId="Equation.DSMT4">
                  <p:embed/>
                  <p:pic>
                    <p:nvPicPr>
                      <p:cNvPr id="0" name=""/>
                      <p:cNvPicPr/>
                      <p:nvPr/>
                    </p:nvPicPr>
                    <p:blipFill>
                      <a:blip r:embed="rId4"/>
                      <a:stretch>
                        <a:fillRect/>
                      </a:stretch>
                    </p:blipFill>
                    <p:spPr>
                      <a:xfrm>
                        <a:off x="990600" y="1295672"/>
                        <a:ext cx="7532555" cy="1032689"/>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494182195"/>
              </p:ext>
            </p:extLst>
          </p:nvPr>
        </p:nvGraphicFramePr>
        <p:xfrm>
          <a:off x="788988" y="2360613"/>
          <a:ext cx="6792912" cy="4127500"/>
        </p:xfrm>
        <a:graphic>
          <a:graphicData uri="http://schemas.openxmlformats.org/presentationml/2006/ole">
            <mc:AlternateContent xmlns:mc="http://schemas.openxmlformats.org/markup-compatibility/2006">
              <mc:Choice xmlns:v="urn:schemas-microsoft-com:vml" Requires="v">
                <p:oleObj spid="_x0000_s194645" name="Equation" r:id="rId5" imgW="5435280" imgH="3301920" progId="Equation.DSMT4">
                  <p:embed/>
                </p:oleObj>
              </mc:Choice>
              <mc:Fallback>
                <p:oleObj name="Equation" r:id="rId5" imgW="5435280" imgH="3301920" progId="Equation.DSMT4">
                  <p:embed/>
                  <p:pic>
                    <p:nvPicPr>
                      <p:cNvPr id="0" name=""/>
                      <p:cNvPicPr/>
                      <p:nvPr/>
                    </p:nvPicPr>
                    <p:blipFill>
                      <a:blip r:embed="rId6"/>
                      <a:stretch>
                        <a:fillRect/>
                      </a:stretch>
                    </p:blipFill>
                    <p:spPr>
                      <a:xfrm>
                        <a:off x="788988" y="2360613"/>
                        <a:ext cx="6792912" cy="4127500"/>
                      </a:xfrm>
                      <a:prstGeom prst="rect">
                        <a:avLst/>
                      </a:prstGeom>
                    </p:spPr>
                  </p:pic>
                </p:oleObj>
              </mc:Fallback>
            </mc:AlternateContent>
          </a:graphicData>
        </a:graphic>
      </p:graphicFrame>
    </p:spTree>
    <p:extLst>
      <p:ext uri="{BB962C8B-B14F-4D97-AF65-F5344CB8AC3E}">
        <p14:creationId xmlns:p14="http://schemas.microsoft.com/office/powerpoint/2010/main" val="4324401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27628</TotalTime>
  <Words>621</Words>
  <Application>Microsoft Office PowerPoint</Application>
  <PresentationFormat>On-screen Show (4:3)</PresentationFormat>
  <Paragraphs>101</Paragraphs>
  <Slides>19</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19</vt:i4>
      </vt:variant>
    </vt:vector>
  </HeadingPairs>
  <TitlesOfParts>
    <vt:vector size="26" baseType="lpstr">
      <vt:lpstr>Arial</vt:lpstr>
      <vt:lpstr>Calibri</vt:lpstr>
      <vt:lpstr>Symbol</vt:lpstr>
      <vt:lpstr>Wingdings</vt:lpstr>
      <vt:lpstr>Office Theme</vt:lpstr>
      <vt:lpstr>Equation</vt:lpstr>
      <vt:lpstr>MathType 6.0 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1555</cp:revision>
  <cp:lastPrinted>2017-04-17T14:40:10Z</cp:lastPrinted>
  <dcterms:created xsi:type="dcterms:W3CDTF">2012-01-10T18:32:24Z</dcterms:created>
  <dcterms:modified xsi:type="dcterms:W3CDTF">2017-04-17T16:02:02Z</dcterms:modified>
</cp:coreProperties>
</file>