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299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9" d="100"/>
          <a:sy n="59" d="100"/>
        </p:scale>
        <p:origin x="1108" y="56"/>
      </p:cViewPr>
      <p:guideLst>
        <p:guide orient="horz" pos="216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88178"/>
            <a:ext cx="800100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1400" b="1" dirty="0"/>
          </a:p>
          <a:p>
            <a:pPr algn="ctr"/>
            <a:r>
              <a:rPr lang="en-US" sz="3200" b="1" dirty="0" smtClean="0"/>
              <a:t>Plan for Lecture 35:</a:t>
            </a:r>
          </a:p>
          <a:p>
            <a:pPr algn="ctr"/>
            <a:endParaRPr lang="en-US" sz="1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Introduction to linear Lie groups</a:t>
            </a: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Examples – SO(3) and SU(2)</a:t>
            </a:r>
            <a:endParaRPr lang="en-US" sz="1200" b="1" dirty="0" smtClean="0">
              <a:solidFill>
                <a:schemeClr val="folHlink"/>
              </a:solidFill>
            </a:endParaRP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General </a:t>
            </a:r>
            <a:r>
              <a:rPr lang="en-US" sz="2400" b="1" dirty="0" smtClean="0">
                <a:solidFill>
                  <a:schemeClr val="folHlink"/>
                </a:solidFill>
              </a:rPr>
              <a:t>properties</a:t>
            </a:r>
            <a:endParaRPr lang="en-US" sz="2400" b="1" dirty="0" smtClean="0">
              <a:solidFill>
                <a:schemeClr val="folHlink"/>
              </a:solidFill>
            </a:endParaRP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Class structures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Representations</a:t>
            </a:r>
            <a:endParaRPr lang="en-US" sz="2400" b="1" dirty="0" smtClean="0">
              <a:solidFill>
                <a:schemeClr val="folHlink"/>
              </a:solidFill>
            </a:endParaRP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Direct products; </a:t>
            </a:r>
            <a:r>
              <a:rPr lang="en-US" sz="2400" b="1" dirty="0" err="1" smtClean="0">
                <a:solidFill>
                  <a:schemeClr val="folHlink"/>
                </a:solidFill>
              </a:rPr>
              <a:t>Clebsch-Gordan</a:t>
            </a:r>
            <a:r>
              <a:rPr lang="en-US" sz="2400" b="1" dirty="0" smtClean="0">
                <a:solidFill>
                  <a:schemeClr val="folHlink"/>
                </a:solidFill>
              </a:rPr>
              <a:t> coefficients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Examples</a:t>
            </a:r>
            <a:endParaRPr lang="en-US" sz="2400" b="1" dirty="0">
              <a:solidFill>
                <a:schemeClr val="folHlink"/>
              </a:solidFill>
            </a:endParaRPr>
          </a:p>
          <a:p>
            <a:pPr lvl="1">
              <a:spcBef>
                <a:spcPts val="600"/>
              </a:spcBef>
            </a:pPr>
            <a:endParaRPr lang="en-US" sz="1200" b="1" dirty="0" smtClean="0">
              <a:solidFill>
                <a:schemeClr val="folHlink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400" b="1" dirty="0" smtClean="0">
                <a:solidFill>
                  <a:schemeClr val="folHlink"/>
                </a:solidFill>
              </a:rPr>
              <a:t>Ref.  J. F. Cornwell, </a:t>
            </a:r>
            <a:r>
              <a:rPr lang="en-US" sz="2400" b="1" i="1" dirty="0" smtClean="0">
                <a:solidFill>
                  <a:schemeClr val="folHlink"/>
                </a:solidFill>
              </a:rPr>
              <a:t>Group Theory in Physics</a:t>
            </a:r>
            <a:r>
              <a:rPr lang="en-US" sz="2400" b="1" dirty="0" smtClean="0">
                <a:solidFill>
                  <a:schemeClr val="folHlink"/>
                </a:solidFill>
              </a:rPr>
              <a:t>, </a:t>
            </a:r>
            <a:r>
              <a:rPr lang="en-US" sz="2400" b="1" dirty="0" err="1" smtClean="0">
                <a:solidFill>
                  <a:schemeClr val="folHlink"/>
                </a:solidFill>
              </a:rPr>
              <a:t>Vol</a:t>
            </a:r>
            <a:r>
              <a:rPr lang="en-US" sz="2400" b="1" dirty="0" smtClean="0">
                <a:solidFill>
                  <a:schemeClr val="folHlink"/>
                </a:solidFill>
              </a:rPr>
              <a:t> I and II, Academic Press (1984)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08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associated with generator functions of SU(2)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009701"/>
              </p:ext>
            </p:extLst>
          </p:nvPr>
        </p:nvGraphicFramePr>
        <p:xfrm>
          <a:off x="679450" y="600878"/>
          <a:ext cx="7785100" cy="567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77" name="Equation" r:id="rId3" imgW="5879880" imgH="4279680" progId="Equation.DSMT4">
                  <p:embed/>
                </p:oleObj>
              </mc:Choice>
              <mc:Fallback>
                <p:oleObj name="Equation" r:id="rId3" imgW="5879880" imgH="427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9450" y="600878"/>
                        <a:ext cx="7785100" cy="567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551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08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associated with generator functions of SU(2)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181035"/>
              </p:ext>
            </p:extLst>
          </p:nvPr>
        </p:nvGraphicFramePr>
        <p:xfrm>
          <a:off x="823028" y="609600"/>
          <a:ext cx="4602344" cy="216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2" name="Equation" r:id="rId3" imgW="3047760" imgH="1434960" progId="Equation.DSMT4">
                  <p:embed/>
                </p:oleObj>
              </mc:Choice>
              <mc:Fallback>
                <p:oleObj name="Equation" r:id="rId3" imgW="3047760" imgH="1434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3028" y="609600"/>
                        <a:ext cx="4602344" cy="2166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531350"/>
              </p:ext>
            </p:extLst>
          </p:nvPr>
        </p:nvGraphicFramePr>
        <p:xfrm>
          <a:off x="914400" y="3047999"/>
          <a:ext cx="7391400" cy="3265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3" name="Equation" r:id="rId5" imgW="4914720" imgH="2171520" progId="Equation.DSMT4">
                  <p:embed/>
                </p:oleObj>
              </mc:Choice>
              <mc:Fallback>
                <p:oleObj name="Equation" r:id="rId5" imgW="4914720" imgH="2171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3047999"/>
                        <a:ext cx="7391400" cy="32659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44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08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associated with generator functions of SU(2)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54749"/>
              </p:ext>
            </p:extLst>
          </p:nvPr>
        </p:nvGraphicFramePr>
        <p:xfrm>
          <a:off x="609600" y="762000"/>
          <a:ext cx="6761163" cy="183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35" name="Equation" r:id="rId3" imgW="4495680" imgH="1218960" progId="Equation.DSMT4">
                  <p:embed/>
                </p:oleObj>
              </mc:Choice>
              <mc:Fallback>
                <p:oleObj name="Equation" r:id="rId3" imgW="449568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762000"/>
                        <a:ext cx="6761163" cy="183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530659"/>
              </p:ext>
            </p:extLst>
          </p:nvPr>
        </p:nvGraphicFramePr>
        <p:xfrm>
          <a:off x="381000" y="2855257"/>
          <a:ext cx="8590280" cy="2454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36" name="Equation" r:id="rId5" imgW="7645320" imgH="2184120" progId="Equation.DSMT4">
                  <p:embed/>
                </p:oleObj>
              </mc:Choice>
              <mc:Fallback>
                <p:oleObj name="Equation" r:id="rId5" imgW="7645320" imgH="2184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2855257"/>
                        <a:ext cx="8590280" cy="24543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692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4113375"/>
              </p:ext>
            </p:extLst>
          </p:nvPr>
        </p:nvGraphicFramePr>
        <p:xfrm>
          <a:off x="457200" y="441325"/>
          <a:ext cx="7863268" cy="597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44" name="Equation" r:id="rId3" imgW="6667200" imgH="5067000" progId="Equation.DSMT4">
                  <p:embed/>
                </p:oleObj>
              </mc:Choice>
              <mc:Fallback>
                <p:oleObj name="Equation" r:id="rId3" imgW="6667200" imgH="506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441325"/>
                        <a:ext cx="7863268" cy="597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8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08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associated with generator functions of </a:t>
            </a:r>
            <a:r>
              <a:rPr lang="en-US" sz="2400" dirty="0" smtClean="0">
                <a:latin typeface="+mj-lt"/>
              </a:rPr>
              <a:t>SO(3)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502110"/>
              </p:ext>
            </p:extLst>
          </p:nvPr>
        </p:nvGraphicFramePr>
        <p:xfrm>
          <a:off x="132556" y="687623"/>
          <a:ext cx="8878888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72" name="Equation" r:id="rId3" imgW="8648640" imgH="2145960" progId="Equation.DSMT4">
                  <p:embed/>
                </p:oleObj>
              </mc:Choice>
              <mc:Fallback>
                <p:oleObj name="Equation" r:id="rId3" imgW="864864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56" y="687623"/>
                        <a:ext cx="8878888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182244"/>
              </p:ext>
            </p:extLst>
          </p:nvPr>
        </p:nvGraphicFramePr>
        <p:xfrm>
          <a:off x="381000" y="3429000"/>
          <a:ext cx="7748525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73" name="Equation" r:id="rId5" imgW="6095880" imgH="1371600" progId="Equation.DSMT4">
                  <p:embed/>
                </p:oleObj>
              </mc:Choice>
              <mc:Fallback>
                <p:oleObj name="Equation" r:id="rId5" imgW="609588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3429000"/>
                        <a:ext cx="7748525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051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105497"/>
              </p:ext>
            </p:extLst>
          </p:nvPr>
        </p:nvGraphicFramePr>
        <p:xfrm>
          <a:off x="511175" y="398463"/>
          <a:ext cx="8121650" cy="607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5" name="Equation" r:id="rId3" imgW="6134040" imgH="4584600" progId="Equation.DSMT4">
                  <p:embed/>
                </p:oleObj>
              </mc:Choice>
              <mc:Fallback>
                <p:oleObj name="Equation" r:id="rId3" imgW="6134040" imgH="4584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1175" y="398463"/>
                        <a:ext cx="8121650" cy="607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18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Consistent with representation derived from SU(2) analysis: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241889"/>
              </p:ext>
            </p:extLst>
          </p:nvPr>
        </p:nvGraphicFramePr>
        <p:xfrm>
          <a:off x="457200" y="860425"/>
          <a:ext cx="7862888" cy="513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07" name="Equation" r:id="rId3" imgW="6667200" imgH="4356000" progId="Equation.DSMT4">
                  <p:embed/>
                </p:oleObj>
              </mc:Choice>
              <mc:Fallback>
                <p:oleObj name="Equation" r:id="rId3" imgW="6667200" imgH="4356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860425"/>
                        <a:ext cx="7862888" cy="5137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071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544103"/>
              </p:ext>
            </p:extLst>
          </p:nvPr>
        </p:nvGraphicFramePr>
        <p:xfrm>
          <a:off x="838200" y="838200"/>
          <a:ext cx="7151814" cy="317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31" name="Equation" r:id="rId3" imgW="6045120" imgH="2679480" progId="Equation.DSMT4">
                  <p:embed/>
                </p:oleObj>
              </mc:Choice>
              <mc:Fallback>
                <p:oleObj name="Equation" r:id="rId3" imgW="6045120" imgH="267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838200"/>
                        <a:ext cx="7151814" cy="317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709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43000"/>
            <a:ext cx="8531391" cy="445293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77991" y="44958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62" y="304800"/>
            <a:ext cx="8224838" cy="583120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334000" y="1752600"/>
            <a:ext cx="3505200" cy="3733800"/>
          </a:xfrm>
          <a:prstGeom prst="ellipse">
            <a:avLst/>
          </a:pr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2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SO(3) – all continuous linear transformations in 3-dimensional space which preserve the length of coordinate vectors  --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SU(2) – all 2x2 unitary matrices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3581400" y="1981200"/>
            <a:ext cx="4953000" cy="4168775"/>
            <a:chOff x="3581400" y="1981200"/>
            <a:chExt cx="4953000" cy="4168775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5181600" y="2362200"/>
              <a:ext cx="0" cy="2743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181600" y="5105400"/>
              <a:ext cx="2895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181599" y="3832226"/>
              <a:ext cx="1219200" cy="1295400"/>
            </a:xfrm>
            <a:prstGeom prst="straightConnector1">
              <a:avLst/>
            </a:prstGeom>
            <a:ln w="57150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3924300" y="5105400"/>
              <a:ext cx="1295400" cy="838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581400" y="5692775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x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77200" y="48768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y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029200" y="19812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z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7000" y="3647141"/>
              <a:ext cx="609600" cy="5438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 smtClean="0">
                <a:latin typeface="+mj-lt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1395383"/>
                </p:ext>
              </p:extLst>
            </p:nvPr>
          </p:nvGraphicFramePr>
          <p:xfrm>
            <a:off x="6400800" y="3352800"/>
            <a:ext cx="393700" cy="5451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178" name="Equation" r:id="rId3" imgW="164880" imgH="228600" progId="Equation.DSMT4">
                    <p:embed/>
                  </p:oleObj>
                </mc:Choice>
                <mc:Fallback>
                  <p:oleObj name="Equation" r:id="rId3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400800" y="3352800"/>
                          <a:ext cx="393700" cy="5451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1" name="Straight Connector 20"/>
            <p:cNvCxnSpPr/>
            <p:nvPr/>
          </p:nvCxnSpPr>
          <p:spPr>
            <a:xfrm>
              <a:off x="5219700" y="5126038"/>
              <a:ext cx="1191259" cy="371476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6400799" y="3854452"/>
              <a:ext cx="0" cy="1663699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urved Right Arrow 25"/>
            <p:cNvSpPr/>
            <p:nvPr/>
          </p:nvSpPr>
          <p:spPr>
            <a:xfrm rot="1402694">
              <a:off x="5705264" y="4111425"/>
              <a:ext cx="466722" cy="481711"/>
            </a:xfrm>
            <a:prstGeom prst="curvedRight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V="1">
              <a:off x="5969000" y="4124959"/>
              <a:ext cx="152400" cy="152401"/>
            </a:xfrm>
            <a:prstGeom prst="line">
              <a:avLst/>
            </a:prstGeom>
            <a:ln w="5715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646525" y="3677920"/>
              <a:ext cx="390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Symbol" panose="05050102010706020507" pitchFamily="18" charset="2"/>
                </a:rPr>
                <a:t>w</a:t>
              </a:r>
            </a:p>
          </p:txBody>
        </p:sp>
      </p:grp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869076"/>
              </p:ext>
            </p:extLst>
          </p:nvPr>
        </p:nvGraphicFramePr>
        <p:xfrm>
          <a:off x="3581400" y="1286996"/>
          <a:ext cx="1008910" cy="389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79" name="Equation" r:id="rId5" imgW="723600" imgH="279360" progId="Equation.DSMT4">
                  <p:embed/>
                </p:oleObj>
              </mc:Choice>
              <mc:Fallback>
                <p:oleObj name="Equation" r:id="rId5" imgW="7236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81400" y="1286996"/>
                        <a:ext cx="1008910" cy="3894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107268"/>
              </p:ext>
            </p:extLst>
          </p:nvPr>
        </p:nvGraphicFramePr>
        <p:xfrm>
          <a:off x="2084388" y="2362200"/>
          <a:ext cx="9556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80" name="Equation" r:id="rId7" imgW="685800" imgH="279360" progId="Equation.DSMT4">
                  <p:embed/>
                </p:oleObj>
              </mc:Choice>
              <mc:Fallback>
                <p:oleObj name="Equation" r:id="rId7" imgW="6858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84388" y="2362200"/>
                        <a:ext cx="955675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01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/>
          <p:nvPr/>
        </p:nvCxnSpPr>
        <p:spPr>
          <a:xfrm flipV="1">
            <a:off x="1714498" y="1371600"/>
            <a:ext cx="2324102" cy="2001837"/>
          </a:xfrm>
          <a:prstGeom prst="straightConnector1">
            <a:avLst/>
          </a:prstGeom>
          <a:ln w="666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14300" y="228600"/>
            <a:ext cx="4953000" cy="4168775"/>
            <a:chOff x="3581400" y="1981200"/>
            <a:chExt cx="4953000" cy="41687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5181600" y="2362200"/>
              <a:ext cx="0" cy="2743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5181600" y="5105400"/>
              <a:ext cx="2895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5181599" y="3832226"/>
              <a:ext cx="1219200" cy="1295400"/>
            </a:xfrm>
            <a:prstGeom prst="straightConnector1">
              <a:avLst/>
            </a:prstGeom>
            <a:ln w="57150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3924300" y="5105400"/>
              <a:ext cx="1295400" cy="838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581400" y="5692775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77200" y="48768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29200" y="19812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z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77000" y="3647141"/>
              <a:ext cx="609600" cy="5438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 smtClean="0">
                <a:latin typeface="+mj-lt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6988234"/>
                </p:ext>
              </p:extLst>
            </p:nvPr>
          </p:nvGraphicFramePr>
          <p:xfrm>
            <a:off x="6400800" y="3352800"/>
            <a:ext cx="393700" cy="5451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98" name="Equation" r:id="rId3" imgW="164880" imgH="228600" progId="Equation.DSMT4">
                    <p:embed/>
                  </p:oleObj>
                </mc:Choice>
                <mc:Fallback>
                  <p:oleObj name="Equation" r:id="rId3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400800" y="3352800"/>
                          <a:ext cx="393700" cy="5451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>
              <a:off x="5219700" y="5126038"/>
              <a:ext cx="1191259" cy="371476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6400799" y="3854452"/>
              <a:ext cx="0" cy="1663699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rved Right Arrow 16"/>
            <p:cNvSpPr/>
            <p:nvPr/>
          </p:nvSpPr>
          <p:spPr>
            <a:xfrm rot="1402694">
              <a:off x="5705264" y="4111425"/>
              <a:ext cx="466722" cy="481711"/>
            </a:xfrm>
            <a:prstGeom prst="curvedRight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5969000" y="4124959"/>
              <a:ext cx="152400" cy="152401"/>
            </a:xfrm>
            <a:prstGeom prst="line">
              <a:avLst/>
            </a:prstGeom>
            <a:ln w="5715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646525" y="3677920"/>
              <a:ext cx="390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Symbol" panose="05050102010706020507" pitchFamily="18" charset="2"/>
                </a:rPr>
                <a:t>w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flipV="1">
            <a:off x="1739897" y="1600200"/>
            <a:ext cx="2527303" cy="1773237"/>
          </a:xfrm>
          <a:prstGeom prst="straightConnector1">
            <a:avLst/>
          </a:prstGeom>
          <a:ln w="666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190998" y="1078707"/>
            <a:ext cx="53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V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67200" y="1443335"/>
            <a:ext cx="53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V’</a:t>
            </a: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867904"/>
              </p:ext>
            </p:extLst>
          </p:nvPr>
        </p:nvGraphicFramePr>
        <p:xfrm>
          <a:off x="169863" y="4273550"/>
          <a:ext cx="8880475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99" name="Equation" r:id="rId5" imgW="8648640" imgH="2145960" progId="Equation.DSMT4">
                  <p:embed/>
                </p:oleObj>
              </mc:Choice>
              <mc:Fallback>
                <p:oleObj name="Equation" r:id="rId5" imgW="864864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863" y="4273550"/>
                        <a:ext cx="8880475" cy="2203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180884"/>
              </p:ext>
            </p:extLst>
          </p:nvPr>
        </p:nvGraphicFramePr>
        <p:xfrm>
          <a:off x="5410200" y="5716985"/>
          <a:ext cx="1901779" cy="357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00" name="Equation" r:id="rId7" imgW="1079280" imgH="203040" progId="Equation.DSMT4">
                  <p:embed/>
                </p:oleObj>
              </mc:Choice>
              <mc:Fallback>
                <p:oleObj name="Equation" r:id="rId7" imgW="1079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0200" y="5716985"/>
                        <a:ext cx="1901779" cy="3579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88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/>
          <p:nvPr/>
        </p:nvCxnSpPr>
        <p:spPr>
          <a:xfrm flipV="1">
            <a:off x="1714498" y="1371600"/>
            <a:ext cx="2324102" cy="2001837"/>
          </a:xfrm>
          <a:prstGeom prst="straightConnector1">
            <a:avLst/>
          </a:prstGeom>
          <a:ln w="666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14300" y="228600"/>
            <a:ext cx="4953000" cy="4168775"/>
            <a:chOff x="3581400" y="1981200"/>
            <a:chExt cx="4953000" cy="41687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5181600" y="2362200"/>
              <a:ext cx="0" cy="2743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5181600" y="5105400"/>
              <a:ext cx="2895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5181599" y="3832226"/>
              <a:ext cx="1219200" cy="1295400"/>
            </a:xfrm>
            <a:prstGeom prst="straightConnector1">
              <a:avLst/>
            </a:prstGeom>
            <a:ln w="57150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3924300" y="5105400"/>
              <a:ext cx="1295400" cy="838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581400" y="5692775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77200" y="48768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29200" y="19812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z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77000" y="3647141"/>
              <a:ext cx="609600" cy="5438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 smtClean="0">
                <a:latin typeface="+mj-lt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6988234"/>
                </p:ext>
              </p:extLst>
            </p:nvPr>
          </p:nvGraphicFramePr>
          <p:xfrm>
            <a:off x="6400800" y="3352800"/>
            <a:ext cx="393700" cy="5451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215" name="Equation" r:id="rId3" imgW="164880" imgH="228600" progId="Equation.DSMT4">
                    <p:embed/>
                  </p:oleObj>
                </mc:Choice>
                <mc:Fallback>
                  <p:oleObj name="Equation" r:id="rId3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400800" y="3352800"/>
                          <a:ext cx="393700" cy="5451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>
              <a:off x="5219700" y="5126038"/>
              <a:ext cx="1191259" cy="371476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6400799" y="3854452"/>
              <a:ext cx="0" cy="1663699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rved Right Arrow 16"/>
            <p:cNvSpPr/>
            <p:nvPr/>
          </p:nvSpPr>
          <p:spPr>
            <a:xfrm rot="1402694">
              <a:off x="5705264" y="4111425"/>
              <a:ext cx="466722" cy="481711"/>
            </a:xfrm>
            <a:prstGeom prst="curvedRight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5969000" y="4124959"/>
              <a:ext cx="152400" cy="152401"/>
            </a:xfrm>
            <a:prstGeom prst="line">
              <a:avLst/>
            </a:prstGeom>
            <a:ln w="5715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646525" y="3677920"/>
              <a:ext cx="390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Symbol" panose="05050102010706020507" pitchFamily="18" charset="2"/>
                </a:rPr>
                <a:t>w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flipV="1">
            <a:off x="1739897" y="1600200"/>
            <a:ext cx="2527303" cy="1773237"/>
          </a:xfrm>
          <a:prstGeom prst="straightConnector1">
            <a:avLst/>
          </a:prstGeom>
          <a:ln w="666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190998" y="1078707"/>
            <a:ext cx="53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V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67200" y="1443335"/>
            <a:ext cx="53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V’</a:t>
            </a: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77516"/>
              </p:ext>
            </p:extLst>
          </p:nvPr>
        </p:nvGraphicFramePr>
        <p:xfrm>
          <a:off x="933450" y="4214558"/>
          <a:ext cx="5448300" cy="193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16" name="Equation" r:id="rId5" imgW="4114800" imgH="1460160" progId="Equation.DSMT4">
                  <p:embed/>
                </p:oleObj>
              </mc:Choice>
              <mc:Fallback>
                <p:oleObj name="Equation" r:id="rId5" imgW="411480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33450" y="4214558"/>
                        <a:ext cx="5448300" cy="193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30900"/>
              </p:ext>
            </p:extLst>
          </p:nvPr>
        </p:nvGraphicFramePr>
        <p:xfrm>
          <a:off x="6468268" y="5745458"/>
          <a:ext cx="23034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17" name="Equation" r:id="rId7" imgW="1307880" imgH="228600" progId="Equation.DSMT4">
                  <p:embed/>
                </p:oleObj>
              </mc:Choice>
              <mc:Fallback>
                <p:oleObj name="Equation" r:id="rId7" imgW="1307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68268" y="5745458"/>
                        <a:ext cx="2303463" cy="403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619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334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Class structure of these groups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409541"/>
              </p:ext>
            </p:extLst>
          </p:nvPr>
        </p:nvGraphicFramePr>
        <p:xfrm>
          <a:off x="133350" y="1308100"/>
          <a:ext cx="8878888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22" name="Equation" r:id="rId3" imgW="8648640" imgH="1536480" progId="Equation.DSMT4">
                  <p:embed/>
                </p:oleObj>
              </mc:Choice>
              <mc:Fallback>
                <p:oleObj name="Equation" r:id="rId3" imgW="8648640" imgH="1536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350" y="1308100"/>
                        <a:ext cx="8878888" cy="157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264055"/>
              </p:ext>
            </p:extLst>
          </p:nvPr>
        </p:nvGraphicFramePr>
        <p:xfrm>
          <a:off x="914400" y="3438525"/>
          <a:ext cx="635635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23" name="Equation" r:id="rId5" imgW="4800600" imgH="1104840" progId="Equation.DSMT4">
                  <p:embed/>
                </p:oleObj>
              </mc:Choice>
              <mc:Fallback>
                <p:oleObj name="Equation" r:id="rId5" imgW="480060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3438525"/>
                        <a:ext cx="6356350" cy="146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64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9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“Generators” of the groups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321341"/>
              </p:ext>
            </p:extLst>
          </p:nvPr>
        </p:nvGraphicFramePr>
        <p:xfrm>
          <a:off x="132556" y="1071265"/>
          <a:ext cx="8878888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43" name="Equation" r:id="rId3" imgW="8648640" imgH="2145960" progId="Equation.DSMT4">
                  <p:embed/>
                </p:oleObj>
              </mc:Choice>
              <mc:Fallback>
                <p:oleObj name="Equation" r:id="rId3" imgW="864864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56" y="1071265"/>
                        <a:ext cx="8878888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112568"/>
              </p:ext>
            </p:extLst>
          </p:nvPr>
        </p:nvGraphicFramePr>
        <p:xfrm>
          <a:off x="253206" y="3581400"/>
          <a:ext cx="8104188" cy="193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44" name="Equation" r:id="rId5" imgW="6121080" imgH="1460160" progId="Equation.DSMT4">
                  <p:embed/>
                </p:oleObj>
              </mc:Choice>
              <mc:Fallback>
                <p:oleObj name="Equation" r:id="rId5" imgW="612108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3206" y="3581400"/>
                        <a:ext cx="8104188" cy="1935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57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85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Irreducible representations of SO(3) and SU(2)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-- focusing on SU(2)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242220"/>
              </p:ext>
            </p:extLst>
          </p:nvPr>
        </p:nvGraphicFramePr>
        <p:xfrm>
          <a:off x="426720" y="1752600"/>
          <a:ext cx="81041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51" name="Equation" r:id="rId3" imgW="6121080" imgH="2070000" progId="Equation.DSMT4">
                  <p:embed/>
                </p:oleObj>
              </mc:Choice>
              <mc:Fallback>
                <p:oleObj name="Equation" r:id="rId3" imgW="6121080" imgH="2070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720" y="1752600"/>
                        <a:ext cx="8104188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029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order to determine irreducible representations of SU(2), determine </a:t>
            </a:r>
            <a:r>
              <a:rPr lang="en-US" sz="2400" dirty="0" err="1" smtClean="0">
                <a:latin typeface="+mj-lt"/>
              </a:rPr>
              <a:t>eigenstates</a:t>
            </a:r>
            <a:r>
              <a:rPr lang="en-US" sz="2400" dirty="0" smtClean="0">
                <a:latin typeface="+mj-lt"/>
              </a:rPr>
              <a:t> associated with generators.</a:t>
            </a:r>
          </a:p>
        </p:txBody>
      </p:sp>
    </p:spTree>
    <p:extLst>
      <p:ext uri="{BB962C8B-B14F-4D97-AF65-F5344CB8AC3E}">
        <p14:creationId xmlns:p14="http://schemas.microsoft.com/office/powerpoint/2010/main" val="15360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28199</TotalTime>
  <Words>339</Words>
  <Application>Microsoft Office PowerPoint</Application>
  <PresentationFormat>On-screen Show (4:3)</PresentationFormat>
  <Paragraphs>96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1589</cp:revision>
  <cp:lastPrinted>2017-04-19T14:52:42Z</cp:lastPrinted>
  <dcterms:created xsi:type="dcterms:W3CDTF">2012-01-10T18:32:24Z</dcterms:created>
  <dcterms:modified xsi:type="dcterms:W3CDTF">2017-04-19T15:57:31Z</dcterms:modified>
</cp:coreProperties>
</file>