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299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35" r:id="rId14"/>
    <p:sldId id="336" r:id="rId15"/>
    <p:sldId id="337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66" d="100"/>
          <a:sy n="66" d="100"/>
        </p:scale>
        <p:origin x="1320" y="48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88178"/>
            <a:ext cx="800100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1400" b="1" dirty="0"/>
          </a:p>
          <a:p>
            <a:pPr algn="ctr"/>
            <a:r>
              <a:rPr lang="en-US" sz="3200" b="1" dirty="0" smtClean="0"/>
              <a:t>Plan for Lecture 36:</a:t>
            </a:r>
          </a:p>
          <a:p>
            <a:pPr algn="ctr"/>
            <a:endParaRPr lang="en-US" sz="14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Summary of what we learned about linear Lie groups, </a:t>
            </a:r>
            <a:r>
              <a:rPr lang="en-US" sz="3200" b="1" dirty="0">
                <a:solidFill>
                  <a:schemeClr val="folHlink"/>
                </a:solidFill>
              </a:rPr>
              <a:t>especially SO(3) and SU(2</a:t>
            </a:r>
            <a:r>
              <a:rPr lang="en-US" sz="3200" b="1" dirty="0" smtClean="0">
                <a:solidFill>
                  <a:schemeClr val="folHlink"/>
                </a:solidFill>
              </a:rPr>
              <a:t>), their direct products</a:t>
            </a:r>
            <a:r>
              <a:rPr lang="en-US" sz="3200" b="1" dirty="0">
                <a:solidFill>
                  <a:schemeClr val="folHlink"/>
                </a:solidFill>
              </a:rPr>
              <a:t> </a:t>
            </a:r>
            <a:r>
              <a:rPr lang="en-US" sz="3200" b="1" dirty="0" smtClean="0">
                <a:solidFill>
                  <a:schemeClr val="folHlink"/>
                </a:solidFill>
              </a:rPr>
              <a:t>and </a:t>
            </a:r>
            <a:r>
              <a:rPr lang="en-US" sz="3200" b="1" dirty="0" err="1" smtClean="0">
                <a:solidFill>
                  <a:schemeClr val="folHlink"/>
                </a:solidFill>
              </a:rPr>
              <a:t>Clebsch-Gordan</a:t>
            </a:r>
            <a:r>
              <a:rPr lang="en-US" sz="3200" b="1" dirty="0" smtClean="0">
                <a:solidFill>
                  <a:schemeClr val="folHlink"/>
                </a:solidFill>
              </a:rPr>
              <a:t> coefficients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Review of topics in Group Theory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Course evaluation</a:t>
            </a:r>
            <a:endParaRPr lang="en-US" sz="3200" b="1" dirty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endParaRPr lang="en-US" sz="1200" b="1" dirty="0" smtClean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Ref.  J. F. Cornwell, </a:t>
            </a:r>
            <a:r>
              <a:rPr lang="en-US" sz="2400" b="1" i="1" dirty="0" smtClean="0">
                <a:solidFill>
                  <a:schemeClr val="folHlink"/>
                </a:solidFill>
              </a:rPr>
              <a:t>Group Theory in Physics</a:t>
            </a:r>
            <a:r>
              <a:rPr lang="en-US" sz="2400" b="1" dirty="0" smtClean="0">
                <a:solidFill>
                  <a:schemeClr val="folHlink"/>
                </a:solidFill>
              </a:rPr>
              <a:t>, </a:t>
            </a:r>
            <a:r>
              <a:rPr lang="en-US" sz="2400" b="1" dirty="0" err="1" smtClean="0">
                <a:solidFill>
                  <a:schemeClr val="folHlink"/>
                </a:solidFill>
              </a:rPr>
              <a:t>Vol</a:t>
            </a:r>
            <a:r>
              <a:rPr lang="en-US" sz="2400" b="1" dirty="0" smtClean="0">
                <a:solidFill>
                  <a:schemeClr val="folHlink"/>
                </a:solidFill>
              </a:rPr>
              <a:t> I and II, Academic Press (1984)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009701"/>
              </p:ext>
            </p:extLst>
          </p:nvPr>
        </p:nvGraphicFramePr>
        <p:xfrm>
          <a:off x="679450" y="600878"/>
          <a:ext cx="7785100" cy="567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98" name="Equation" r:id="rId3" imgW="5879880" imgH="4279680" progId="Equation.DSMT4">
                  <p:embed/>
                </p:oleObj>
              </mc:Choice>
              <mc:Fallback>
                <p:oleObj name="Equation" r:id="rId3" imgW="5879880" imgH="427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450" y="600878"/>
                        <a:ext cx="7785100" cy="567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55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181035"/>
              </p:ext>
            </p:extLst>
          </p:nvPr>
        </p:nvGraphicFramePr>
        <p:xfrm>
          <a:off x="823028" y="609600"/>
          <a:ext cx="4602344" cy="216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4" name="Equation" r:id="rId3" imgW="3047760" imgH="1434960" progId="Equation.DSMT4">
                  <p:embed/>
                </p:oleObj>
              </mc:Choice>
              <mc:Fallback>
                <p:oleObj name="Equation" r:id="rId3" imgW="304776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028" y="609600"/>
                        <a:ext cx="4602344" cy="216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531350"/>
              </p:ext>
            </p:extLst>
          </p:nvPr>
        </p:nvGraphicFramePr>
        <p:xfrm>
          <a:off x="914400" y="3047999"/>
          <a:ext cx="7391400" cy="326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5" name="Equation" r:id="rId5" imgW="4914720" imgH="2171520" progId="Equation.DSMT4">
                  <p:embed/>
                </p:oleObj>
              </mc:Choice>
              <mc:Fallback>
                <p:oleObj name="Equation" r:id="rId5" imgW="4914720" imgH="217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047999"/>
                        <a:ext cx="7391400" cy="3265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4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8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54749"/>
              </p:ext>
            </p:extLst>
          </p:nvPr>
        </p:nvGraphicFramePr>
        <p:xfrm>
          <a:off x="609600" y="762000"/>
          <a:ext cx="6761163" cy="183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7" name="Equation" r:id="rId3" imgW="4495680" imgH="1218960" progId="Equation.DSMT4">
                  <p:embed/>
                </p:oleObj>
              </mc:Choice>
              <mc:Fallback>
                <p:oleObj name="Equation" r:id="rId3" imgW="44956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762000"/>
                        <a:ext cx="6761163" cy="1833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530659"/>
              </p:ext>
            </p:extLst>
          </p:nvPr>
        </p:nvGraphicFramePr>
        <p:xfrm>
          <a:off x="381000" y="2855257"/>
          <a:ext cx="8590280" cy="245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8" name="Equation" r:id="rId5" imgW="7645320" imgH="2184120" progId="Equation.DSMT4">
                  <p:embed/>
                </p:oleObj>
              </mc:Choice>
              <mc:Fallback>
                <p:oleObj name="Equation" r:id="rId5" imgW="7645320" imgH="2184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2855257"/>
                        <a:ext cx="8590280" cy="24543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69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of analogous equations for SO(3) --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08140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associated with generator functions of SO(3)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421430"/>
              </p:ext>
            </p:extLst>
          </p:nvPr>
        </p:nvGraphicFramePr>
        <p:xfrm>
          <a:off x="132556" y="1763948"/>
          <a:ext cx="8878888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8" name="Equation" r:id="rId3" imgW="8648640" imgH="2145960" progId="Equation.DSMT4">
                  <p:embed/>
                </p:oleObj>
              </mc:Choice>
              <mc:Fallback>
                <p:oleObj name="Equation" r:id="rId3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1763948"/>
                        <a:ext cx="8878888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290253"/>
              </p:ext>
            </p:extLst>
          </p:nvPr>
        </p:nvGraphicFramePr>
        <p:xfrm>
          <a:off x="381000" y="4505325"/>
          <a:ext cx="7748525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9" name="Equation" r:id="rId5" imgW="6095880" imgH="1371600" progId="Equation.DSMT4">
                  <p:embed/>
                </p:oleObj>
              </mc:Choice>
              <mc:Fallback>
                <p:oleObj name="Equation" r:id="rId5" imgW="609588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4505325"/>
                        <a:ext cx="7748525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6246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005982"/>
              </p:ext>
            </p:extLst>
          </p:nvPr>
        </p:nvGraphicFramePr>
        <p:xfrm>
          <a:off x="511175" y="398463"/>
          <a:ext cx="8121650" cy="607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9" name="Equation" r:id="rId3" imgW="6134040" imgH="4584600" progId="Equation.DSMT4">
                  <p:embed/>
                </p:oleObj>
              </mc:Choice>
              <mc:Fallback>
                <p:oleObj name="Equation" r:id="rId3" imgW="6134040" imgH="4584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175" y="398463"/>
                        <a:ext cx="8121650" cy="607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0240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However, in this case   </a:t>
            </a:r>
            <a:r>
              <a:rPr lang="en-US" sz="2400" b="1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3 </a:t>
            </a:r>
            <a:r>
              <a:rPr lang="en-US" sz="2400" dirty="0" smtClean="0">
                <a:latin typeface="+mj-lt"/>
              </a:rPr>
              <a:t>is not diagonal;   using a similarity transformation: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505181"/>
              </p:ext>
            </p:extLst>
          </p:nvPr>
        </p:nvGraphicFramePr>
        <p:xfrm>
          <a:off x="643731" y="1059597"/>
          <a:ext cx="7688263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9" name="Equation" r:id="rId3" imgW="6387840" imgH="1155600" progId="Equation.DSMT4">
                  <p:embed/>
                </p:oleObj>
              </mc:Choice>
              <mc:Fallback>
                <p:oleObj name="Equation" r:id="rId3" imgW="63878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3731" y="1059597"/>
                        <a:ext cx="7688263" cy="139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590641"/>
              </p:ext>
            </p:extLst>
          </p:nvPr>
        </p:nvGraphicFramePr>
        <p:xfrm>
          <a:off x="643731" y="2475112"/>
          <a:ext cx="7932737" cy="304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0" name="Equation" r:id="rId5" imgW="6591240" imgH="2527200" progId="Equation.DSMT4">
                  <p:embed/>
                </p:oleObj>
              </mc:Choice>
              <mc:Fallback>
                <p:oleObj name="Equation" r:id="rId5" imgW="6591240" imgH="252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3731" y="2475112"/>
                        <a:ext cx="7932737" cy="304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868151"/>
              </p:ext>
            </p:extLst>
          </p:nvPr>
        </p:nvGraphicFramePr>
        <p:xfrm>
          <a:off x="876300" y="5657850"/>
          <a:ext cx="4495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1" name="Equation" r:id="rId7" imgW="4495680" imgH="698400" progId="Equation.DSMT4">
                  <p:embed/>
                </p:oleObj>
              </mc:Choice>
              <mc:Fallback>
                <p:oleObj name="Equation" r:id="rId7" imgW="44956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6300" y="5657850"/>
                        <a:ext cx="44958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4075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956123"/>
              </p:ext>
            </p:extLst>
          </p:nvPr>
        </p:nvGraphicFramePr>
        <p:xfrm>
          <a:off x="304800" y="457200"/>
          <a:ext cx="7292330" cy="268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43" name="Equation" r:id="rId3" imgW="4927320" imgH="1815840" progId="Equation.DSMT4">
                  <p:embed/>
                </p:oleObj>
              </mc:Choice>
              <mc:Fallback>
                <p:oleObj name="Equation" r:id="rId3" imgW="492732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457200"/>
                        <a:ext cx="7292330" cy="268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581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Direct product of irreducible representations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341533"/>
              </p:ext>
            </p:extLst>
          </p:nvPr>
        </p:nvGraphicFramePr>
        <p:xfrm>
          <a:off x="6705600" y="3505200"/>
          <a:ext cx="1766622" cy="4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44" name="Equation" r:id="rId5" imgW="1104840" imgH="279360" progId="Equation.DSMT4">
                  <p:embed/>
                </p:oleObj>
              </mc:Choice>
              <mc:Fallback>
                <p:oleObj name="Equation" r:id="rId5" imgW="11048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05600" y="3505200"/>
                        <a:ext cx="1766622" cy="4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795979"/>
              </p:ext>
            </p:extLst>
          </p:nvPr>
        </p:nvGraphicFramePr>
        <p:xfrm>
          <a:off x="914400" y="4287430"/>
          <a:ext cx="6899275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45" name="Equation" r:id="rId7" imgW="5244840" imgH="1460160" progId="Equation.DSMT4">
                  <p:embed/>
                </p:oleObj>
              </mc:Choice>
              <mc:Fallback>
                <p:oleObj name="Equation" r:id="rId7" imgW="524484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287430"/>
                        <a:ext cx="6899275" cy="1922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0312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example:   </a:t>
            </a:r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1</a:t>
            </a:r>
            <a:r>
              <a:rPr lang="en-US" sz="2400" i="1" dirty="0" smtClean="0">
                <a:latin typeface="+mj-lt"/>
              </a:rPr>
              <a:t>=1/2 </a:t>
            </a:r>
            <a:r>
              <a:rPr lang="en-US" sz="2400" dirty="0" smtClean="0">
                <a:latin typeface="+mj-lt"/>
              </a:rPr>
              <a:t>and </a:t>
            </a:r>
            <a:r>
              <a:rPr lang="en-US" sz="2400" i="1" dirty="0" smtClean="0"/>
              <a:t>j</a:t>
            </a:r>
            <a:r>
              <a:rPr lang="en-US" sz="2400" i="1" baseline="-25000" dirty="0"/>
              <a:t>2</a:t>
            </a:r>
            <a:r>
              <a:rPr lang="en-US" sz="2400" i="1" dirty="0" smtClean="0"/>
              <a:t>=1/2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192890"/>
              </p:ext>
            </p:extLst>
          </p:nvPr>
        </p:nvGraphicFramePr>
        <p:xfrm>
          <a:off x="762000" y="990600"/>
          <a:ext cx="65151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7" name="Equation" r:id="rId3" imgW="4952880" imgH="1054080" progId="Equation.DSMT4">
                  <p:embed/>
                </p:oleObj>
              </mc:Choice>
              <mc:Fallback>
                <p:oleObj name="Equation" r:id="rId3" imgW="49528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990600"/>
                        <a:ext cx="6515100" cy="138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315374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552266"/>
              </p:ext>
            </p:extLst>
          </p:nvPr>
        </p:nvGraphicFramePr>
        <p:xfrm>
          <a:off x="1066800" y="2743199"/>
          <a:ext cx="4572000" cy="1999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8" name="Equation" r:id="rId5" imgW="3746160" imgH="1638000" progId="Equation.DSMT4">
                  <p:embed/>
                </p:oleObj>
              </mc:Choice>
              <mc:Fallback>
                <p:oleObj name="Equation" r:id="rId5" imgW="37461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2743199"/>
                        <a:ext cx="4572000" cy="1999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57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458" y="76200"/>
            <a:ext cx="853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Group theory </a:t>
            </a:r>
          </a:p>
          <a:p>
            <a:pPr lvl="1"/>
            <a:r>
              <a:rPr lang="en-US" sz="2400" b="1" dirty="0" smtClean="0">
                <a:latin typeface="+mj-lt"/>
              </a:rPr>
              <a:t>     An abstract algebraic construction in mathematics</a:t>
            </a:r>
          </a:p>
          <a:p>
            <a:pPr lvl="1"/>
            <a:r>
              <a:rPr lang="en-US" sz="2400" b="1" dirty="0" smtClean="0">
                <a:latin typeface="+mj-lt"/>
              </a:rPr>
              <a:t>Definition of a group: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9323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0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8265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657355"/>
              </p:ext>
            </p:extLst>
          </p:nvPr>
        </p:nvGraphicFramePr>
        <p:xfrm>
          <a:off x="914400" y="2227911"/>
          <a:ext cx="7641985" cy="875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0" name="Equation" r:id="rId3" imgW="5651280" imgH="647640" progId="Equation.DSMT4">
                  <p:embed/>
                </p:oleObj>
              </mc:Choice>
              <mc:Fallback>
                <p:oleObj name="Equation" r:id="rId3" imgW="5651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227911"/>
                        <a:ext cx="7641985" cy="875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721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3886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class is composed of </a:t>
            </a:r>
            <a:r>
              <a:rPr lang="en-US" sz="2400" dirty="0" smtClean="0"/>
              <a:t>members </a:t>
            </a:r>
            <a:r>
              <a:rPr lang="en-US" sz="2400" dirty="0"/>
              <a:t>of a group which are generated by the </a:t>
            </a:r>
            <a:r>
              <a:rPr lang="en-US" sz="2400" dirty="0" smtClean="0"/>
              <a:t>conjugate construction: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252231"/>
              </p:ext>
            </p:extLst>
          </p:nvPr>
        </p:nvGraphicFramePr>
        <p:xfrm>
          <a:off x="1143000" y="4790501"/>
          <a:ext cx="743902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1" name="Equation" r:id="rId5" imgW="4889160" imgH="672840" progId="Equation.DSMT4">
                  <p:embed/>
                </p:oleObj>
              </mc:Choice>
              <mc:Fallback>
                <p:oleObj name="Equation" r:id="rId5" imgW="48891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4790501"/>
                        <a:ext cx="7439025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16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8531391" cy="445293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7991" y="4724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48387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Jason and Ahmad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0" y="51771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Taylor</a:t>
            </a:r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097605"/>
              </p:ext>
            </p:extLst>
          </p:nvPr>
        </p:nvGraphicFramePr>
        <p:xfrm>
          <a:off x="876300" y="11731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94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1731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064674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95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896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624995"/>
              </p:ext>
            </p:extLst>
          </p:nvPr>
        </p:nvGraphicFramePr>
        <p:xfrm>
          <a:off x="1219200" y="2659856"/>
          <a:ext cx="7597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17" name="Equation" r:id="rId3" imgW="4228920" imgH="901440" progId="Equation.DSMT4">
                  <p:embed/>
                </p:oleObj>
              </mc:Choice>
              <mc:Fallback>
                <p:oleObj name="Equation" r:id="rId3" imgW="42289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659856"/>
                        <a:ext cx="7597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181849"/>
              </p:ext>
            </p:extLst>
          </p:nvPr>
        </p:nvGraphicFramePr>
        <p:xfrm>
          <a:off x="1393825" y="466725"/>
          <a:ext cx="5543550" cy="173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18" name="Equation" r:id="rId5" imgW="2717640" imgH="850680" progId="Equation.DSMT4">
                  <p:embed/>
                </p:oleObj>
              </mc:Choice>
              <mc:Fallback>
                <p:oleObj name="Equation" r:id="rId5" imgW="27176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3825" y="466725"/>
                        <a:ext cx="5543550" cy="1735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160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further conclusions: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64689"/>
              </p:ext>
            </p:extLst>
          </p:nvPr>
        </p:nvGraphicFramePr>
        <p:xfrm>
          <a:off x="1143000" y="918865"/>
          <a:ext cx="444976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8" name="Equation" r:id="rId3" imgW="2476440" imgH="558720" progId="Equation.DSMT4">
                  <p:embed/>
                </p:oleObj>
              </mc:Choice>
              <mc:Fallback>
                <p:oleObj name="Equation" r:id="rId3" imgW="24764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918865"/>
                        <a:ext cx="4449762" cy="1003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286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characters </a:t>
            </a:r>
            <a:r>
              <a:rPr lang="en-US" sz="2400" i="1" dirty="0" smtClean="0">
                <a:latin typeface="Symbol" panose="05050102010706020507" pitchFamily="18" charset="2"/>
              </a:rPr>
              <a:t>c</a:t>
            </a:r>
            <a:r>
              <a:rPr lang="en-US" sz="2400" baseline="30000" dirty="0" smtClean="0">
                <a:latin typeface="+mj-lt"/>
              </a:rPr>
              <a:t>i </a:t>
            </a:r>
            <a:r>
              <a:rPr lang="en-US" sz="2400" dirty="0" smtClean="0">
                <a:latin typeface="+mj-lt"/>
              </a:rPr>
              <a:t> behave as a vector space with the dimension equal to the number of classes.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The number of characters=the number of classes</a:t>
            </a:r>
            <a:endParaRPr lang="en-US" sz="2400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490736"/>
              </p:ext>
            </p:extLst>
          </p:nvPr>
        </p:nvGraphicFramePr>
        <p:xfrm>
          <a:off x="1119188" y="4046538"/>
          <a:ext cx="456406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9" name="Equation" r:id="rId5" imgW="2539800" imgH="977760" progId="Equation.DSMT4">
                  <p:embed/>
                </p:oleObj>
              </mc:Choice>
              <mc:Fallback>
                <p:oleObj name="Equation" r:id="rId5" imgW="25398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9188" y="4046538"/>
                        <a:ext cx="4564062" cy="175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611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character table for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0"/>
            <a:ext cx="7778752" cy="2500313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5181600" y="4024313"/>
            <a:ext cx="4572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1624" y="4620214"/>
            <a:ext cx="3279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“Standard” notation for representations of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3385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086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group notions to continuous groups</a:t>
            </a:r>
          </a:p>
          <a:p>
            <a:endParaRPr lang="en-US" sz="24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Introduced notion of mapping group members to finite number of continuous parameters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Introduced notion of “metric”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Introduced notion of connected subgroups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“Algebraic” properties of group generators</a:t>
            </a:r>
          </a:p>
        </p:txBody>
      </p:sp>
    </p:spTree>
    <p:extLst>
      <p:ext uri="{BB962C8B-B14F-4D97-AF65-F5344CB8AC3E}">
        <p14:creationId xmlns:p14="http://schemas.microsoft.com/office/powerpoint/2010/main" val="8250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8920929" cy="593883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134100" y="2133600"/>
            <a:ext cx="2971800" cy="373380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SO(3) – all continuous linear transformations in 3-dimensional space which preserve the length of coordinate vectors  --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SU(2) – all 2x2 unitary matrices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581400" y="1981200"/>
            <a:ext cx="4953000" cy="4168775"/>
            <a:chOff x="3581400" y="1981200"/>
            <a:chExt cx="4953000" cy="416877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1395383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241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urved Right Arrow 25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69076"/>
              </p:ext>
            </p:extLst>
          </p:nvPr>
        </p:nvGraphicFramePr>
        <p:xfrm>
          <a:off x="3581400" y="1286996"/>
          <a:ext cx="1008910" cy="389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42" name="Equation" r:id="rId5" imgW="723600" imgH="279360" progId="Equation.DSMT4">
                  <p:embed/>
                </p:oleObj>
              </mc:Choice>
              <mc:Fallback>
                <p:oleObj name="Equation" r:id="rId5" imgW="723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1286996"/>
                        <a:ext cx="1008910" cy="389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107268"/>
              </p:ext>
            </p:extLst>
          </p:nvPr>
        </p:nvGraphicFramePr>
        <p:xfrm>
          <a:off x="2084388" y="2362200"/>
          <a:ext cx="9556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43" name="Equation" r:id="rId7" imgW="685800" imgH="279360" progId="Equation.DSMT4">
                  <p:embed/>
                </p:oleObj>
              </mc:Choice>
              <mc:Fallback>
                <p:oleObj name="Equation" r:id="rId7" imgW="685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84388" y="2362200"/>
                        <a:ext cx="955675" cy="3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1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1714498" y="1371600"/>
            <a:ext cx="2324102" cy="20018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" y="228600"/>
            <a:ext cx="4953000" cy="4168775"/>
            <a:chOff x="3581400" y="1981200"/>
            <a:chExt cx="4953000" cy="41687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6988234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261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rved Right Arrow 16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1739897" y="1600200"/>
            <a:ext cx="2527303" cy="17732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90998" y="1078707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1443335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V’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867904"/>
              </p:ext>
            </p:extLst>
          </p:nvPr>
        </p:nvGraphicFramePr>
        <p:xfrm>
          <a:off x="169863" y="4273550"/>
          <a:ext cx="888047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62" name="Equation" r:id="rId5" imgW="8648640" imgH="2145960" progId="Equation.DSMT4">
                  <p:embed/>
                </p:oleObj>
              </mc:Choice>
              <mc:Fallback>
                <p:oleObj name="Equation" r:id="rId5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863" y="4273550"/>
                        <a:ext cx="8880475" cy="220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80884"/>
              </p:ext>
            </p:extLst>
          </p:nvPr>
        </p:nvGraphicFramePr>
        <p:xfrm>
          <a:off x="5410200" y="5716985"/>
          <a:ext cx="1901779" cy="357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63" name="Equation" r:id="rId7" imgW="1079280" imgH="203040" progId="Equation.DSMT4">
                  <p:embed/>
                </p:oleObj>
              </mc:Choice>
              <mc:Fallback>
                <p:oleObj name="Equation" r:id="rId7" imgW="1079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5716985"/>
                        <a:ext cx="1901779" cy="357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8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1714498" y="1371600"/>
            <a:ext cx="2324102" cy="20018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" y="228600"/>
            <a:ext cx="4953000" cy="4168775"/>
            <a:chOff x="3581400" y="1981200"/>
            <a:chExt cx="4953000" cy="41687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181600" y="2362200"/>
              <a:ext cx="0" cy="2743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5181600" y="5105400"/>
              <a:ext cx="2895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181599" y="3832226"/>
              <a:ext cx="1219200" cy="1295400"/>
            </a:xfrm>
            <a:prstGeom prst="straightConnector1">
              <a:avLst/>
            </a:prstGeom>
            <a:ln w="571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924300" y="5105400"/>
              <a:ext cx="1295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1400" y="5692775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77200" y="48768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9200" y="19812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7000" y="3647141"/>
              <a:ext cx="609600" cy="543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6988234"/>
                </p:ext>
              </p:extLst>
            </p:nvPr>
          </p:nvGraphicFramePr>
          <p:xfrm>
            <a:off x="6400800" y="3352800"/>
            <a:ext cx="393700" cy="545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278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00800" y="3352800"/>
                          <a:ext cx="393700" cy="5451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>
              <a:off x="5219700" y="5126038"/>
              <a:ext cx="1191259" cy="371476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400799" y="3854452"/>
              <a:ext cx="0" cy="1663699"/>
            </a:xfrm>
            <a:prstGeom prst="line">
              <a:avLst/>
            </a:prstGeom>
            <a:ln w="25400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rved Right Arrow 16"/>
            <p:cNvSpPr/>
            <p:nvPr/>
          </p:nvSpPr>
          <p:spPr>
            <a:xfrm rot="1402694">
              <a:off x="5705264" y="4111425"/>
              <a:ext cx="466722" cy="481711"/>
            </a:xfrm>
            <a:prstGeom prst="curvedRight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5969000" y="4124959"/>
              <a:ext cx="152400" cy="152401"/>
            </a:xfrm>
            <a:prstGeom prst="line">
              <a:avLst/>
            </a:prstGeom>
            <a:ln w="571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646525" y="3677920"/>
              <a:ext cx="3909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Symbol" panose="05050102010706020507" pitchFamily="18" charset="2"/>
                </a:rPr>
                <a:t>w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V="1">
            <a:off x="1739897" y="1600200"/>
            <a:ext cx="2527303" cy="1773237"/>
          </a:xfrm>
          <a:prstGeom prst="straightConnector1">
            <a:avLst/>
          </a:prstGeom>
          <a:ln w="666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90998" y="1078707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1443335"/>
            <a:ext cx="533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V’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77516"/>
              </p:ext>
            </p:extLst>
          </p:nvPr>
        </p:nvGraphicFramePr>
        <p:xfrm>
          <a:off x="933450" y="4214558"/>
          <a:ext cx="5448300" cy="193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9" name="Equation" r:id="rId5" imgW="4114800" imgH="1460160" progId="Equation.DSMT4">
                  <p:embed/>
                </p:oleObj>
              </mc:Choice>
              <mc:Fallback>
                <p:oleObj name="Equation" r:id="rId5" imgW="41148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450" y="4214558"/>
                        <a:ext cx="5448300" cy="193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0900"/>
              </p:ext>
            </p:extLst>
          </p:nvPr>
        </p:nvGraphicFramePr>
        <p:xfrm>
          <a:off x="6468268" y="5745458"/>
          <a:ext cx="23034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0" name="Equation" r:id="rId7" imgW="1307880" imgH="228600" progId="Equation.DSMT4">
                  <p:embed/>
                </p:oleObj>
              </mc:Choice>
              <mc:Fallback>
                <p:oleObj name="Equation" r:id="rId7" imgW="1307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68268" y="5745458"/>
                        <a:ext cx="2303463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1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Class structure of these groups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409541"/>
              </p:ext>
            </p:extLst>
          </p:nvPr>
        </p:nvGraphicFramePr>
        <p:xfrm>
          <a:off x="133350" y="1308100"/>
          <a:ext cx="8878888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4" name="Equation" r:id="rId3" imgW="8648640" imgH="1536480" progId="Equation.DSMT4">
                  <p:embed/>
                </p:oleObj>
              </mc:Choice>
              <mc:Fallback>
                <p:oleObj name="Equation" r:id="rId3" imgW="864864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" y="1308100"/>
                        <a:ext cx="8878888" cy="157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64055"/>
              </p:ext>
            </p:extLst>
          </p:nvPr>
        </p:nvGraphicFramePr>
        <p:xfrm>
          <a:off x="914400" y="3438525"/>
          <a:ext cx="635635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5" name="Equation" r:id="rId5" imgW="4800600" imgH="1104840" progId="Equation.DSMT4">
                  <p:embed/>
                </p:oleObj>
              </mc:Choice>
              <mc:Fallback>
                <p:oleObj name="Equation" r:id="rId5" imgW="48006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438525"/>
                        <a:ext cx="6356350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4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“Generators” of the groups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321341"/>
              </p:ext>
            </p:extLst>
          </p:nvPr>
        </p:nvGraphicFramePr>
        <p:xfrm>
          <a:off x="132556" y="1071265"/>
          <a:ext cx="8878888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5" name="Equation" r:id="rId3" imgW="8648640" imgH="2145960" progId="Equation.DSMT4">
                  <p:embed/>
                </p:oleObj>
              </mc:Choice>
              <mc:Fallback>
                <p:oleObj name="Equation" r:id="rId3" imgW="864864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1071265"/>
                        <a:ext cx="8878888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112568"/>
              </p:ext>
            </p:extLst>
          </p:nvPr>
        </p:nvGraphicFramePr>
        <p:xfrm>
          <a:off x="253206" y="3581400"/>
          <a:ext cx="8104188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6" name="Equation" r:id="rId5" imgW="6121080" imgH="1460160" progId="Equation.DSMT4">
                  <p:embed/>
                </p:oleObj>
              </mc:Choice>
              <mc:Fallback>
                <p:oleObj name="Equation" r:id="rId5" imgW="61210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206" y="3581400"/>
                        <a:ext cx="8104188" cy="1935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7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85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of SO(3) and SU(2)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-- focusing on SU(2)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42220"/>
              </p:ext>
            </p:extLst>
          </p:nvPr>
        </p:nvGraphicFramePr>
        <p:xfrm>
          <a:off x="426720" y="1752600"/>
          <a:ext cx="81041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72" name="Equation" r:id="rId3" imgW="6121080" imgH="2070000" progId="Equation.DSMT4">
                  <p:embed/>
                </p:oleObj>
              </mc:Choice>
              <mc:Fallback>
                <p:oleObj name="Equation" r:id="rId3" imgW="612108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720" y="1752600"/>
                        <a:ext cx="8104188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029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order to determine irreducible representations of SU(2), determine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associated with generators.</a:t>
            </a:r>
          </a:p>
        </p:txBody>
      </p:sp>
    </p:spTree>
    <p:extLst>
      <p:ext uri="{BB962C8B-B14F-4D97-AF65-F5344CB8AC3E}">
        <p14:creationId xmlns:p14="http://schemas.microsoft.com/office/powerpoint/2010/main" val="15360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28564</TotalTime>
  <Words>560</Words>
  <Application>Microsoft Office PowerPoint</Application>
  <PresentationFormat>On-screen Show (4:3)</PresentationFormat>
  <Paragraphs>138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1610</cp:revision>
  <cp:lastPrinted>2017-04-21T14:28:14Z</cp:lastPrinted>
  <dcterms:created xsi:type="dcterms:W3CDTF">2012-01-10T18:32:24Z</dcterms:created>
  <dcterms:modified xsi:type="dcterms:W3CDTF">2017-04-21T14:29:05Z</dcterms:modified>
</cp:coreProperties>
</file>