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299" r:id="rId3"/>
    <p:sldId id="338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8" d="100"/>
          <a:sy n="68" d="100"/>
        </p:scale>
        <p:origin x="832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18" Type="http://schemas.openxmlformats.org/officeDocument/2006/relationships/oleObject" Target="../embeddings/oleObject22.bin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emf"/><Relationship Id="rId4" Type="http://schemas.openxmlformats.org/officeDocument/2006/relationships/image" Target="../media/image6.wmf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0"/>
            <a:ext cx="8763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4:</a:t>
            </a:r>
          </a:p>
          <a:p>
            <a:pPr algn="ctr"/>
            <a:endParaRPr lang="en-US" sz="32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The “great” </a:t>
            </a:r>
            <a:r>
              <a:rPr lang="en-US" sz="32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3200" b="1" dirty="0" smtClean="0">
                <a:solidFill>
                  <a:schemeClr val="folHlink"/>
                </a:solidFill>
              </a:rPr>
              <a:t> theorem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Reading: Chapter </a:t>
            </a:r>
            <a:r>
              <a:rPr lang="en-US" sz="3200" b="1" dirty="0">
                <a:solidFill>
                  <a:schemeClr val="folHlink"/>
                </a:solidFill>
              </a:rPr>
              <a:t>2</a:t>
            </a:r>
            <a:r>
              <a:rPr lang="en-US" sz="3200" b="1" dirty="0" smtClean="0">
                <a:solidFill>
                  <a:schemeClr val="folHlink"/>
                </a:solidFill>
              </a:rPr>
              <a:t> 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Schur’s</a:t>
            </a:r>
            <a:r>
              <a:rPr lang="en-US" sz="3200" b="1" dirty="0" smtClean="0">
                <a:solidFill>
                  <a:schemeClr val="folHlink"/>
                </a:solidFill>
              </a:rPr>
              <a:t> lemmas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Prove </a:t>
            </a:r>
            <a:r>
              <a:rPr lang="en-US" sz="3200" b="1" dirty="0">
                <a:solidFill>
                  <a:schemeClr val="folHlink"/>
                </a:solidFill>
              </a:rPr>
              <a:t>the “Great </a:t>
            </a:r>
            <a:r>
              <a:rPr lang="en-US" sz="3200" b="1" dirty="0" err="1">
                <a:solidFill>
                  <a:schemeClr val="folHlink"/>
                </a:solidFill>
              </a:rPr>
              <a:t>Orthgonality</a:t>
            </a:r>
            <a:r>
              <a:rPr lang="en-US" sz="3200" b="1" dirty="0">
                <a:solidFill>
                  <a:schemeClr val="folHlink"/>
                </a:solidFill>
              </a:rPr>
              <a:t> Theorem”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408568"/>
              </p:ext>
            </p:extLst>
          </p:nvPr>
        </p:nvGraphicFramePr>
        <p:xfrm>
          <a:off x="457200" y="228600"/>
          <a:ext cx="7704138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Equation" r:id="rId3" imgW="5778360" imgH="2095200" progId="Equation.DSMT4">
                  <p:embed/>
                </p:oleObj>
              </mc:Choice>
              <mc:Fallback>
                <p:oleObj name="Equation" r:id="rId3" imgW="577836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28600"/>
                        <a:ext cx="7704138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779480"/>
              </p:ext>
            </p:extLst>
          </p:nvPr>
        </p:nvGraphicFramePr>
        <p:xfrm>
          <a:off x="685800" y="3276600"/>
          <a:ext cx="6248400" cy="2874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9" name="Equation" r:id="rId5" imgW="4444920" imgH="2044440" progId="Equation.DSMT4">
                  <p:embed/>
                </p:oleObj>
              </mc:Choice>
              <mc:Fallback>
                <p:oleObj name="Equation" r:id="rId5" imgW="444492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" y="3276600"/>
                        <a:ext cx="6248400" cy="2874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06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3251" y="14223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325453"/>
              </p:ext>
            </p:extLst>
          </p:nvPr>
        </p:nvGraphicFramePr>
        <p:xfrm>
          <a:off x="498344" y="557014"/>
          <a:ext cx="6659563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4" name="Equation" r:id="rId3" imgW="4736880" imgH="1726920" progId="Equation.DSMT4">
                  <p:embed/>
                </p:oleObj>
              </mc:Choice>
              <mc:Fallback>
                <p:oleObj name="Equation" r:id="rId3" imgW="473688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8344" y="557014"/>
                        <a:ext cx="6659563" cy="2430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600200" y="3056068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676044"/>
              </p:ext>
            </p:extLst>
          </p:nvPr>
        </p:nvGraphicFramePr>
        <p:xfrm>
          <a:off x="325592" y="3247827"/>
          <a:ext cx="752404" cy="355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5" name="Equation" r:id="rId5" imgW="457200" imgH="215640" progId="Equation.DSMT4">
                  <p:embed/>
                </p:oleObj>
              </mc:Choice>
              <mc:Fallback>
                <p:oleObj name="Equation" r:id="rId5" imgW="457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592" y="3247827"/>
                        <a:ext cx="752404" cy="355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467567"/>
              </p:ext>
            </p:extLst>
          </p:nvPr>
        </p:nvGraphicFramePr>
        <p:xfrm>
          <a:off x="2238375" y="2495451"/>
          <a:ext cx="38100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6" name="Equation" r:id="rId7" imgW="203040" imgH="291960" progId="Equation.DSMT4">
                  <p:embed/>
                </p:oleObj>
              </mc:Choice>
              <mc:Fallback>
                <p:oleObj name="Equation" r:id="rId7" imgW="2030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38375" y="2495451"/>
                        <a:ext cx="381000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384410"/>
              </p:ext>
            </p:extLst>
          </p:nvPr>
        </p:nvGraphicFramePr>
        <p:xfrm>
          <a:off x="1127955" y="3212704"/>
          <a:ext cx="42862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7" name="Equation" r:id="rId9" imgW="228600" imgH="291960" progId="Equation.DSMT4">
                  <p:embed/>
                </p:oleObj>
              </mc:Choice>
              <mc:Fallback>
                <p:oleObj name="Equation" r:id="rId9" imgW="2286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27955" y="3212704"/>
                        <a:ext cx="428625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7226205" y="2637430"/>
            <a:ext cx="1216213" cy="18631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479795"/>
              </p:ext>
            </p:extLst>
          </p:nvPr>
        </p:nvGraphicFramePr>
        <p:xfrm>
          <a:off x="5370511" y="2962523"/>
          <a:ext cx="8985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8" name="Equation" r:id="rId11" imgW="545760" imgH="266400" progId="Equation.DSMT4">
                  <p:embed/>
                </p:oleObj>
              </mc:Choice>
              <mc:Fallback>
                <p:oleObj name="Equation" r:id="rId11" imgW="5457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70511" y="2962523"/>
                        <a:ext cx="898525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413421"/>
              </p:ext>
            </p:extLst>
          </p:nvPr>
        </p:nvGraphicFramePr>
        <p:xfrm>
          <a:off x="6677326" y="3109838"/>
          <a:ext cx="38100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9" name="Equation" r:id="rId13" imgW="203040" imgH="291960" progId="Equation.DSMT4">
                  <p:embed/>
                </p:oleObj>
              </mc:Choice>
              <mc:Fallback>
                <p:oleObj name="Equation" r:id="rId13" imgW="2030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77326" y="3109838"/>
                        <a:ext cx="381000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252423"/>
              </p:ext>
            </p:extLst>
          </p:nvPr>
        </p:nvGraphicFramePr>
        <p:xfrm>
          <a:off x="7405687" y="2003815"/>
          <a:ext cx="42862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0" name="Equation" r:id="rId14" imgW="228600" imgH="291960" progId="Equation.DSMT4">
                  <p:embed/>
                </p:oleObj>
              </mc:Choice>
              <mc:Fallback>
                <p:oleObj name="Equation" r:id="rId14" imgW="2286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405687" y="2003815"/>
                        <a:ext cx="428625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211946"/>
              </p:ext>
            </p:extLst>
          </p:nvPr>
        </p:nvGraphicFramePr>
        <p:xfrm>
          <a:off x="300038" y="5199063"/>
          <a:ext cx="121285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1" name="Equation" r:id="rId15" imgW="736560" imgH="266400" progId="Equation.DSMT4">
                  <p:embed/>
                </p:oleObj>
              </mc:Choice>
              <mc:Fallback>
                <p:oleObj name="Equation" r:id="rId15" imgW="7365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0038" y="5199063"/>
                        <a:ext cx="1212850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828800" y="5063629"/>
            <a:ext cx="1143000" cy="990600"/>
          </a:xfrm>
          <a:prstGeom prst="rect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099628"/>
              </p:ext>
            </p:extLst>
          </p:nvPr>
        </p:nvGraphicFramePr>
        <p:xfrm>
          <a:off x="3076575" y="5243512"/>
          <a:ext cx="42862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2" name="Equation" r:id="rId17" imgW="228600" imgH="291960" progId="Equation.DSMT4">
                  <p:embed/>
                </p:oleObj>
              </mc:Choice>
              <mc:Fallback>
                <p:oleObj name="Equation" r:id="rId17" imgW="2286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76575" y="5243512"/>
                        <a:ext cx="428625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640791"/>
              </p:ext>
            </p:extLst>
          </p:nvPr>
        </p:nvGraphicFramePr>
        <p:xfrm>
          <a:off x="2238375" y="6096000"/>
          <a:ext cx="42862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3" name="Equation" r:id="rId18" imgW="228600" imgH="291960" progId="Equation.DSMT4">
                  <p:embed/>
                </p:oleObj>
              </mc:Choice>
              <mc:Fallback>
                <p:oleObj name="Equation" r:id="rId18" imgW="2286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38375" y="6096000"/>
                        <a:ext cx="428625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087799"/>
              </p:ext>
            </p:extLst>
          </p:nvPr>
        </p:nvGraphicFramePr>
        <p:xfrm>
          <a:off x="3609975" y="4949341"/>
          <a:ext cx="125253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4" name="Equation" r:id="rId19" imgW="761760" imgH="266400" progId="Equation.DSMT4">
                  <p:embed/>
                </p:oleObj>
              </mc:Choice>
              <mc:Fallback>
                <p:oleObj name="Equation" r:id="rId19" imgW="7617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609975" y="4949341"/>
                        <a:ext cx="1252537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4903315" y="4267445"/>
            <a:ext cx="2155011" cy="1981200"/>
          </a:xfrm>
          <a:prstGeom prst="rect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32963"/>
              </p:ext>
            </p:extLst>
          </p:nvPr>
        </p:nvGraphicFramePr>
        <p:xfrm>
          <a:off x="5943600" y="3733800"/>
          <a:ext cx="38100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5" name="Equation" r:id="rId21" imgW="203040" imgH="291960" progId="Equation.DSMT4">
                  <p:embed/>
                </p:oleObj>
              </mc:Choice>
              <mc:Fallback>
                <p:oleObj name="Equation" r:id="rId21" imgW="2030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43600" y="3733800"/>
                        <a:ext cx="381000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852980"/>
              </p:ext>
            </p:extLst>
          </p:nvPr>
        </p:nvGraphicFramePr>
        <p:xfrm>
          <a:off x="7162800" y="4938712"/>
          <a:ext cx="38100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6" name="Equation" r:id="rId22" imgW="203040" imgH="291960" progId="Equation.DSMT4">
                  <p:embed/>
                </p:oleObj>
              </mc:Choice>
              <mc:Fallback>
                <p:oleObj name="Equation" r:id="rId22" imgW="2030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62800" y="4938712"/>
                        <a:ext cx="381000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98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3251" y="14223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659338"/>
              </p:ext>
            </p:extLst>
          </p:nvPr>
        </p:nvGraphicFramePr>
        <p:xfrm>
          <a:off x="457200" y="567178"/>
          <a:ext cx="7177087" cy="244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6" name="Equation" r:id="rId3" imgW="5105160" imgH="1739880" progId="Equation.DSMT4">
                  <p:embed/>
                </p:oleObj>
              </mc:Choice>
              <mc:Fallback>
                <p:oleObj name="Equation" r:id="rId3" imgW="510516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67178"/>
                        <a:ext cx="7177087" cy="244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280326"/>
              </p:ext>
            </p:extLst>
          </p:nvPr>
        </p:nvGraphicFramePr>
        <p:xfrm>
          <a:off x="457200" y="2819400"/>
          <a:ext cx="682942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7" name="Equation" r:id="rId5" imgW="5321160" imgH="799920" progId="Equation.DSMT4">
                  <p:embed/>
                </p:oleObj>
              </mc:Choice>
              <mc:Fallback>
                <p:oleObj name="Equation" r:id="rId5" imgW="532116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819400"/>
                        <a:ext cx="6829425" cy="1027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750651"/>
              </p:ext>
            </p:extLst>
          </p:nvPr>
        </p:nvGraphicFramePr>
        <p:xfrm>
          <a:off x="607218" y="3916846"/>
          <a:ext cx="6877050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8" name="Equation" r:id="rId7" imgW="5359320" imgH="2019240" progId="Equation.DSMT4">
                  <p:embed/>
                </p:oleObj>
              </mc:Choice>
              <mc:Fallback>
                <p:oleObj name="Equation" r:id="rId7" imgW="5359320" imgH="2019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7218" y="3916846"/>
                        <a:ext cx="6877050" cy="259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46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Put all parts together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215051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7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135550"/>
              </p:ext>
            </p:extLst>
          </p:nvPr>
        </p:nvGraphicFramePr>
        <p:xfrm>
          <a:off x="265790" y="152400"/>
          <a:ext cx="8612419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6" name="Equation" r:id="rId3" imgW="6311880" imgH="1206360" progId="Equation.DSMT4">
                  <p:embed/>
                </p:oleObj>
              </mc:Choice>
              <mc:Fallback>
                <p:oleObj name="Equation" r:id="rId3" imgW="631188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790" y="152400"/>
                        <a:ext cx="8612419" cy="164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5178"/>
              </p:ext>
            </p:extLst>
          </p:nvPr>
        </p:nvGraphicFramePr>
        <p:xfrm>
          <a:off x="457200" y="2286000"/>
          <a:ext cx="6637338" cy="341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Equation" r:id="rId5" imgW="4863960" imgH="2501640" progId="Equation.DSMT4">
                  <p:embed/>
                </p:oleObj>
              </mc:Choice>
              <mc:Fallback>
                <p:oleObj name="Equation" r:id="rId5" imgW="486396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286000"/>
                        <a:ext cx="6637338" cy="341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975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70575"/>
              </p:ext>
            </p:extLst>
          </p:nvPr>
        </p:nvGraphicFramePr>
        <p:xfrm>
          <a:off x="609600" y="1735138"/>
          <a:ext cx="8370888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name="Equation" r:id="rId3" imgW="6134040" imgH="2882880" progId="Equation.DSMT4">
                  <p:embed/>
                </p:oleObj>
              </mc:Choice>
              <mc:Fallback>
                <p:oleObj name="Equation" r:id="rId3" imgW="6134040" imgH="2882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735138"/>
                        <a:ext cx="8370888" cy="3933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01898"/>
              </p:ext>
            </p:extLst>
          </p:nvPr>
        </p:nvGraphicFramePr>
        <p:xfrm>
          <a:off x="838200" y="304800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1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04800"/>
                        <a:ext cx="6502908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152400"/>
            <a:ext cx="5410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continued: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42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391502" y="3244334"/>
                <a:ext cx="360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502" y="3244334"/>
                <a:ext cx="36099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395074"/>
              </p:ext>
            </p:extLst>
          </p:nvPr>
        </p:nvGraphicFramePr>
        <p:xfrm>
          <a:off x="2705100" y="-34565"/>
          <a:ext cx="5715000" cy="1138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0" name="Equation" r:id="rId4" imgW="3187440" imgH="634680" progId="Equation.DSMT4">
                  <p:embed/>
                </p:oleObj>
              </mc:Choice>
              <mc:Fallback>
                <p:oleObj name="Equation" r:id="rId4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05100" y="-34565"/>
                        <a:ext cx="5715000" cy="11384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152400"/>
            <a:ext cx="5410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continued: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317412"/>
              </p:ext>
            </p:extLst>
          </p:nvPr>
        </p:nvGraphicFramePr>
        <p:xfrm>
          <a:off x="457200" y="968375"/>
          <a:ext cx="8613775" cy="611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1" name="Equation" r:id="rId6" imgW="6311880" imgH="4483080" progId="Equation.DSMT4">
                  <p:embed/>
                </p:oleObj>
              </mc:Choice>
              <mc:Fallback>
                <p:oleObj name="Equation" r:id="rId6" imgW="6311880" imgH="4483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" y="968375"/>
                        <a:ext cx="8613775" cy="611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04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25" y="609600"/>
            <a:ext cx="8521750" cy="5181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7244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54954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</a:t>
            </a:r>
            <a:r>
              <a:rPr lang="en-US" sz="2400" smtClean="0">
                <a:latin typeface="+mj-lt"/>
              </a:rPr>
              <a:t>on unitary irreducible </a:t>
            </a:r>
            <a:r>
              <a:rPr lang="en-US" sz="2400" dirty="0" smtClean="0">
                <a:latin typeface="+mj-lt"/>
              </a:rPr>
              <a:t>representations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236089"/>
              </p:ext>
            </p:extLst>
          </p:nvPr>
        </p:nvGraphicFramePr>
        <p:xfrm>
          <a:off x="876300" y="11731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2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1731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484727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3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Put all parts together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520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Prove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Schur’s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Put all parts together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9624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1:</a:t>
            </a:r>
          </a:p>
          <a:p>
            <a:r>
              <a:rPr lang="en-US" sz="2400" dirty="0" smtClean="0">
                <a:latin typeface="+mj-lt"/>
              </a:rPr>
              <a:t>A matrix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which commutes with all of the matrices of an irreducible representation must be a constant matrix:  </a:t>
            </a:r>
            <a:r>
              <a:rPr lang="en-US" sz="2400" i="1" dirty="0" smtClean="0">
                <a:latin typeface="+mj-lt"/>
              </a:rPr>
              <a:t>M=</a:t>
            </a:r>
            <a:r>
              <a:rPr lang="en-US" sz="2400" i="1" dirty="0" err="1" smtClean="0">
                <a:latin typeface="+mj-lt"/>
              </a:rPr>
              <a:t>sI</a:t>
            </a:r>
            <a:r>
              <a:rPr lang="en-US" sz="2400" i="1" dirty="0" smtClean="0">
                <a:latin typeface="+mj-lt"/>
              </a:rPr>
              <a:t>   </a:t>
            </a:r>
            <a:r>
              <a:rPr lang="en-US" sz="2400" dirty="0" smtClean="0">
                <a:latin typeface="+mj-lt"/>
              </a:rPr>
              <a:t>where </a:t>
            </a:r>
            <a:r>
              <a:rPr lang="en-US" sz="2400" i="1" dirty="0" smtClean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 is a scalar constant and </a:t>
            </a:r>
            <a:r>
              <a:rPr lang="en-US" sz="2400" i="1" dirty="0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is the identity matrix.</a:t>
            </a:r>
          </a:p>
        </p:txBody>
      </p:sp>
    </p:spTree>
    <p:extLst>
      <p:ext uri="{BB962C8B-B14F-4D97-AF65-F5344CB8AC3E}">
        <p14:creationId xmlns:p14="http://schemas.microsoft.com/office/powerpoint/2010/main" val="263478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lemmas part 1:</a:t>
            </a:r>
          </a:p>
          <a:p>
            <a:r>
              <a:rPr lang="en-US" sz="2400" dirty="0" smtClean="0">
                <a:latin typeface="+mj-lt"/>
              </a:rPr>
              <a:t>A matrix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which commutes with all of the matrices of an irreducible representation must be a constant matrix:  </a:t>
            </a:r>
            <a:r>
              <a:rPr lang="en-US" sz="2400" i="1" dirty="0" smtClean="0">
                <a:latin typeface="+mj-lt"/>
              </a:rPr>
              <a:t>M=</a:t>
            </a:r>
            <a:r>
              <a:rPr lang="en-US" sz="2400" i="1" dirty="0" err="1" smtClean="0">
                <a:latin typeface="+mj-lt"/>
              </a:rPr>
              <a:t>sI</a:t>
            </a:r>
            <a:r>
              <a:rPr lang="en-US" sz="2400" i="1" dirty="0" smtClean="0">
                <a:latin typeface="+mj-lt"/>
              </a:rPr>
              <a:t>   </a:t>
            </a:r>
            <a:r>
              <a:rPr lang="en-US" sz="2400" dirty="0" smtClean="0">
                <a:latin typeface="+mj-lt"/>
              </a:rPr>
              <a:t>where s is a scalar constant and I is the identity matrix.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897267"/>
              </p:ext>
            </p:extLst>
          </p:nvPr>
        </p:nvGraphicFramePr>
        <p:xfrm>
          <a:off x="933959" y="2243792"/>
          <a:ext cx="6666481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5" name="Equation" r:id="rId3" imgW="5194080" imgH="2374560" progId="Equation.DSMT4">
                  <p:embed/>
                </p:oleObj>
              </mc:Choice>
              <mc:Fallback>
                <p:oleObj name="Equation" r:id="rId3" imgW="5194080" imgH="237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3959" y="2243792"/>
                        <a:ext cx="6666481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385756"/>
              </p:ext>
            </p:extLst>
          </p:nvPr>
        </p:nvGraphicFramePr>
        <p:xfrm>
          <a:off x="1524000" y="5325571"/>
          <a:ext cx="5349425" cy="513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6" name="Equation" r:id="rId5" imgW="3441600" imgH="330120" progId="Equation.DSMT4">
                  <p:embed/>
                </p:oleObj>
              </mc:Choice>
              <mc:Fallback>
                <p:oleObj name="Equation" r:id="rId5" imgW="34416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5325571"/>
                        <a:ext cx="5349425" cy="5132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4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986477"/>
              </p:ext>
            </p:extLst>
          </p:nvPr>
        </p:nvGraphicFramePr>
        <p:xfrm>
          <a:off x="3556000" y="19558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0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6000" y="19558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828263"/>
            <a:ext cx="7722444" cy="20663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81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irreducible representation: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380843"/>
              </p:ext>
            </p:extLst>
          </p:nvPr>
        </p:nvGraphicFramePr>
        <p:xfrm>
          <a:off x="900730" y="3124200"/>
          <a:ext cx="5652470" cy="194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1" name="Equation" r:id="rId6" imgW="4254480" imgH="1460160" progId="Equation.DSMT4">
                  <p:embed/>
                </p:oleObj>
              </mc:Choice>
              <mc:Fallback>
                <p:oleObj name="Equation" r:id="rId6" imgW="425448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0730" y="3124200"/>
                        <a:ext cx="5652470" cy="194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865580"/>
              </p:ext>
            </p:extLst>
          </p:nvPr>
        </p:nvGraphicFramePr>
        <p:xfrm>
          <a:off x="995418" y="5683250"/>
          <a:ext cx="7510236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2" name="Equation" r:id="rId8" imgW="6184800" imgH="355320" progId="Equation.DSMT4">
                  <p:embed/>
                </p:oleObj>
              </mc:Choice>
              <mc:Fallback>
                <p:oleObj name="Equation" r:id="rId8" imgW="6184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5418" y="5683250"/>
                        <a:ext cx="7510236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0" y="52578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these terms, the premise is:</a:t>
            </a:r>
          </a:p>
        </p:txBody>
      </p:sp>
    </p:spTree>
    <p:extLst>
      <p:ext uri="{BB962C8B-B14F-4D97-AF65-F5344CB8AC3E}">
        <p14:creationId xmlns:p14="http://schemas.microsoft.com/office/powerpoint/2010/main" val="284147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012726"/>
              </p:ext>
            </p:extLst>
          </p:nvPr>
        </p:nvGraphicFramePr>
        <p:xfrm>
          <a:off x="304800" y="457200"/>
          <a:ext cx="7510463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8" name="Equation" r:id="rId3" imgW="6184800" imgH="723600" progId="Equation.DSMT4">
                  <p:embed/>
                </p:oleObj>
              </mc:Choice>
              <mc:Fallback>
                <p:oleObj name="Equation" r:id="rId3" imgW="618480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457200"/>
                        <a:ext cx="7510463" cy="877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828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Hermitian</a:t>
            </a:r>
            <a:r>
              <a:rPr lang="en-US" sz="2400" dirty="0" smtClean="0">
                <a:latin typeface="+mj-lt"/>
              </a:rPr>
              <a:t> matrices can be </a:t>
            </a:r>
            <a:r>
              <a:rPr lang="en-US" sz="2400" dirty="0" err="1" smtClean="0">
                <a:latin typeface="+mj-lt"/>
              </a:rPr>
              <a:t>diagonalized</a:t>
            </a:r>
            <a:r>
              <a:rPr lang="en-US" sz="2400" dirty="0" smtClean="0">
                <a:latin typeface="+mj-lt"/>
              </a:rPr>
              <a:t> by a unitary transformation </a:t>
            </a:r>
            <a:r>
              <a:rPr lang="en-US" sz="2400" i="1" dirty="0" smtClean="0">
                <a:latin typeface="+mj-lt"/>
              </a:rPr>
              <a:t>U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202811"/>
              </p:ext>
            </p:extLst>
          </p:nvPr>
        </p:nvGraphicFramePr>
        <p:xfrm>
          <a:off x="762000" y="2819400"/>
          <a:ext cx="8169275" cy="298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9" name="Equation" r:id="rId5" imgW="5879880" imgH="2145960" progId="Equation.DSMT4">
                  <p:embed/>
                </p:oleObj>
              </mc:Choice>
              <mc:Fallback>
                <p:oleObj name="Equation" r:id="rId5" imgW="587988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819400"/>
                        <a:ext cx="8169275" cy="298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64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Prove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</a:rPr>
              <a:t>Schur’s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Put all parts together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534105"/>
              </p:ext>
            </p:extLst>
          </p:nvPr>
        </p:nvGraphicFramePr>
        <p:xfrm>
          <a:off x="1143000" y="3479800"/>
          <a:ext cx="7704138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3" imgW="5778360" imgH="2095200" progId="Equation.DSMT4">
                  <p:embed/>
                </p:oleObj>
              </mc:Choice>
              <mc:Fallback>
                <p:oleObj name="Equation" r:id="rId3" imgW="577836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79800"/>
                        <a:ext cx="7704138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81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13693</TotalTime>
  <Words>488</Words>
  <Application>Microsoft Office PowerPoint</Application>
  <PresentationFormat>On-screen Show (4:3)</PresentationFormat>
  <Paragraphs>92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779</cp:revision>
  <cp:lastPrinted>2017-01-20T17:04:25Z</cp:lastPrinted>
  <dcterms:created xsi:type="dcterms:W3CDTF">2012-01-10T18:32:24Z</dcterms:created>
  <dcterms:modified xsi:type="dcterms:W3CDTF">2017-01-20T17:06:21Z</dcterms:modified>
</cp:coreProperties>
</file>